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6858000" cx="12192000"/>
  <p:notesSz cx="6858000" cy="9144000"/>
  <p:embeddedFontLst>
    <p:embeddedFont>
      <p:font typeface="Lexend ExtraBold"/>
      <p:bold r:id="rId29"/>
    </p:embeddedFont>
    <p:embeddedFont>
      <p:font typeface="Roboto"/>
      <p:regular r:id="rId30"/>
      <p:bold r:id="rId31"/>
      <p:italic r:id="rId32"/>
      <p:boldItalic r:id="rId33"/>
    </p:embeddedFont>
    <p:embeddedFont>
      <p:font typeface="Lexend Medium"/>
      <p:regular r:id="rId34"/>
      <p:bold r:id="rId35"/>
    </p:embeddedFont>
    <p:embeddedFont>
      <p:font typeface="Lexend"/>
      <p:regular r:id="rId36"/>
      <p:bold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9AA0A6"/>
          </p15:clr>
        </p15:guide>
        <p15:guide id="2" pos="3840">
          <p15:clr>
            <a:srgbClr val="9AA0A6"/>
          </p15:clr>
        </p15:guide>
      </p15:sldGuideLst>
    </p:ext>
    <p:ext uri="GoogleSlidesCustomDataVersion2">
      <go:slidesCustomData xmlns:go="http://customooxmlschemas.google.com/" r:id="rId38" roundtripDataSignature="AMtx7miLceNushpNqbRRc2XzFp5b5s+n4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exendExtraBold-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6.xml"/><Relationship Id="rId33" Type="http://schemas.openxmlformats.org/officeDocument/2006/relationships/font" Target="fonts/Roboto-boldItalic.fntdata"/><Relationship Id="rId10" Type="http://schemas.openxmlformats.org/officeDocument/2006/relationships/slide" Target="slides/slide5.xml"/><Relationship Id="rId32" Type="http://schemas.openxmlformats.org/officeDocument/2006/relationships/font" Target="fonts/Roboto-italic.fntdata"/><Relationship Id="rId13" Type="http://schemas.openxmlformats.org/officeDocument/2006/relationships/slide" Target="slides/slide8.xml"/><Relationship Id="rId35" Type="http://schemas.openxmlformats.org/officeDocument/2006/relationships/font" Target="fonts/LexendMedium-bold.fntdata"/><Relationship Id="rId12" Type="http://schemas.openxmlformats.org/officeDocument/2006/relationships/slide" Target="slides/slide7.xml"/><Relationship Id="rId34" Type="http://schemas.openxmlformats.org/officeDocument/2006/relationships/font" Target="fonts/LexendMedium-regular.fntdata"/><Relationship Id="rId15" Type="http://schemas.openxmlformats.org/officeDocument/2006/relationships/slide" Target="slides/slide10.xml"/><Relationship Id="rId37" Type="http://schemas.openxmlformats.org/officeDocument/2006/relationships/font" Target="fonts/Lexend-bold.fntdata"/><Relationship Id="rId14" Type="http://schemas.openxmlformats.org/officeDocument/2006/relationships/slide" Target="slides/slide9.xml"/><Relationship Id="rId36" Type="http://schemas.openxmlformats.org/officeDocument/2006/relationships/font" Target="fonts/Lexend-regular.fntdata"/><Relationship Id="rId17" Type="http://schemas.openxmlformats.org/officeDocument/2006/relationships/slide" Target="slides/slide12.xml"/><Relationship Id="rId16" Type="http://schemas.openxmlformats.org/officeDocument/2006/relationships/slide" Target="slides/slide11.xml"/><Relationship Id="rId38" Type="http://customschemas.google.com/relationships/presentationmetadata" Target="meta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139700" rtl="0" algn="l">
              <a:lnSpc>
                <a:spcPct val="115000"/>
              </a:lnSpc>
              <a:spcBef>
                <a:spcPts val="0"/>
              </a:spcBef>
              <a:spcAft>
                <a:spcPts val="0"/>
              </a:spcAft>
              <a:buClr>
                <a:schemeClr val="dk1"/>
              </a:buClr>
              <a:buSzPts val="1100"/>
              <a:buFont typeface="Arial"/>
              <a:buNone/>
            </a:pPr>
            <a:r>
              <a:rPr lang="en-US" sz="1200">
                <a:solidFill>
                  <a:srgbClr val="5A5A5A"/>
                </a:solidFill>
              </a:rPr>
              <a:t>Business Meeting for the CPLAC SIG is scheduled for Friday, November 15th from 11:00am-12:30pm EST (</a:t>
            </a:r>
            <a:r>
              <a:rPr lang="en-US" sz="900">
                <a:solidFill>
                  <a:srgbClr val="5A5A5A"/>
                </a:solidFill>
              </a:rPr>
              <a:t>Location: 413, Level 4, Downtown Marriott)</a:t>
            </a:r>
            <a:endParaRPr sz="900">
              <a:solidFill>
                <a:srgbClr val="5A5A5A"/>
              </a:solidFill>
            </a:endParaRPr>
          </a:p>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800"/>
              <a:buFont typeface="Arial"/>
              <a:buNone/>
            </a:pPr>
            <a:r>
              <a:rPr lang="en-US"/>
              <a:t>We may move topics for discussion and elections to before the membership update so we can give Nick more time to get here. </a:t>
            </a:r>
            <a:endParaRPr/>
          </a:p>
        </p:txBody>
      </p:sp>
      <p:sp>
        <p:nvSpPr>
          <p:cNvPr id="89" name="Google Shape;8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192e89e3da8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g192e89e3da8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6999"/>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92e89e3da8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g192e89e3da8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US" sz="1300">
                <a:solidFill>
                  <a:schemeClr val="dk1"/>
                </a:solidFill>
                <a:latin typeface="Lexend"/>
                <a:ea typeface="Lexend"/>
                <a:cs typeface="Lexend"/>
                <a:sym typeface="Lexend"/>
              </a:rPr>
              <a:t>Strangelove is a 5 minute uber, 10 minute walk</a:t>
            </a:r>
            <a:endParaRPr sz="1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92e89e3da8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g192e89e3da8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Nick</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90d4a56bad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Celebrations (and in some cases, condolences)</a:t>
            </a:r>
            <a:endParaRPr/>
          </a:p>
        </p:txBody>
      </p:sp>
      <p:sp>
        <p:nvSpPr>
          <p:cNvPr id="125" name="Google Shape;125;g290d4a56bad_2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90d4a56bad_2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These might not be all publications, as we had requested info about “notable publications”</a:t>
            </a:r>
            <a:endParaRPr/>
          </a:p>
          <a:p>
            <a:pPr indent="0" lvl="0" marL="0" rtl="0" algn="l">
              <a:spcBef>
                <a:spcPts val="0"/>
              </a:spcBef>
              <a:spcAft>
                <a:spcPts val="0"/>
              </a:spcAft>
              <a:buClr>
                <a:schemeClr val="dk1"/>
              </a:buClr>
              <a:buSzPts val="1100"/>
              <a:buFont typeface="Arial"/>
              <a:buNone/>
            </a:pPr>
            <a:r>
              <a:rPr lang="en-US"/>
              <a:t>Most publications are with students as co-authors, even first authors</a:t>
            </a:r>
            <a:endParaRPr/>
          </a:p>
        </p:txBody>
      </p:sp>
      <p:sp>
        <p:nvSpPr>
          <p:cNvPr id="176" name="Google Shape;176;g290d4a56bad_2_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a45ec22955_0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227" name="Google Shape;227;g2a45ec22955_0_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90d4a56bad_2_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278" name="Google Shape;278;g290d4a56bad_2_2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a45ec22955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329" name="Google Shape;329;g2a45ec22955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Danielle</a:t>
            </a:r>
            <a:endParaRPr/>
          </a:p>
        </p:txBody>
      </p:sp>
      <p:sp>
        <p:nvSpPr>
          <p:cNvPr id="380" name="Google Shape;38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13394c8716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Danielle</a:t>
            </a:r>
            <a:endParaRPr/>
          </a:p>
        </p:txBody>
      </p:sp>
      <p:sp>
        <p:nvSpPr>
          <p:cNvPr id="386" name="Google Shape;386;g313394c8716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13394c8716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Danielle</a:t>
            </a:r>
            <a:endParaRPr/>
          </a:p>
        </p:txBody>
      </p:sp>
      <p:sp>
        <p:nvSpPr>
          <p:cNvPr id="392" name="Google Shape;392;g313394c8716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192e89e3da8_0_5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g192e89e3da8_0_5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5" name="Google Shape;40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fc3544c10a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2" name="Google Shape;412;g2fc3544c10a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192e89e3da8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g192e89e3da8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rgbClr val="222222"/>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The </a:t>
            </a:r>
            <a:r>
              <a:rPr lang="en-US"/>
              <a:t>survey</a:t>
            </a:r>
            <a:r>
              <a:rPr lang="en-US"/>
              <a:t> that was sent out showed less need for mentorship at this time. Those mentees already have mentors. Nick may have matched 1 new mentee with a mentor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SIG Symposium panel to start in November 2025</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Webinar in 2019…  Liz Dalton provided a webinar in 2019 called “Illuminating the Liberal Arts Academic Path”</a:t>
            </a:r>
            <a:endParaRPr/>
          </a:p>
        </p:txBody>
      </p:sp>
      <p:sp>
        <p:nvSpPr>
          <p:cNvPr id="426" name="Google Shape;42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192e89e3da8_0_5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3" name="Google Shape;433;g192e89e3da8_0_5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ff18e0e5ae_2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0" name="Google Shape;440;g2ff18e0e5ae_2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13394c8716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g313394c8716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https://docs.google.com/presentation/d/17IGgXpeXpvYDp-kobzhBAwGg1EmgUYNQdZ4uHsPij6M/edit?usp=drive_link</a:t>
            </a:r>
            <a:endParaRPr/>
          </a:p>
        </p:txBody>
      </p:sp>
      <p:sp>
        <p:nvSpPr>
          <p:cNvPr id="456" name="Google Shape;45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297fceff37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5" name="Google Shape;465;g297fceff37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Joanna</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10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4"/>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4"/>
          <p:cNvSpPr txBox="1"/>
          <p:nvPr>
            <p:ph idx="1" type="body"/>
          </p:nvPr>
        </p:nvSpPr>
        <p:spPr>
          <a:xfrm>
            <a:off x="838200" y="1364326"/>
            <a:ext cx="10515600" cy="4812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3" name="Shape 23"/>
        <p:cNvGrpSpPr/>
        <p:nvPr/>
      </p:nvGrpSpPr>
      <p:grpSpPr>
        <a:xfrm>
          <a:off x="0" y="0"/>
          <a:ext cx="0" cy="0"/>
          <a:chOff x="0" y="0"/>
          <a:chExt cx="0" cy="0"/>
        </a:xfrm>
      </p:grpSpPr>
      <p:sp>
        <p:nvSpPr>
          <p:cNvPr id="24" name="Google Shape;24;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10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 name="Google Shape;26;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10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 name="Google Shape;28;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10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5" name="Google Shape;35;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16"/>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8"/>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10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10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1"/>
          <p:cNvSpPr/>
          <p:nvPr>
            <p:ph idx="2" type="pic"/>
          </p:nvPr>
        </p:nvSpPr>
        <p:spPr>
          <a:xfrm>
            <a:off x="5183188" y="987425"/>
            <a:ext cx="6172200" cy="4873625"/>
          </a:xfrm>
          <a:prstGeom prst="rect">
            <a:avLst/>
          </a:prstGeom>
          <a:noFill/>
          <a:ln>
            <a:noFill/>
          </a:ln>
        </p:spPr>
      </p:sp>
      <p:sp>
        <p:nvSpPr>
          <p:cNvPr id="64" name="Google Shape;64;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10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2"/>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2E3094"/>
              </a:buClr>
              <a:buSzPts val="4800"/>
              <a:buFont typeface="Lexend ExtraBold"/>
              <a:buNone/>
              <a:defRPr b="0" i="0" sz="4800" u="none" cap="none" strike="noStrike">
                <a:solidFill>
                  <a:srgbClr val="2E3094"/>
                </a:solidFill>
                <a:latin typeface="Lexend ExtraBold"/>
                <a:ea typeface="Lexend ExtraBold"/>
                <a:cs typeface="Lexend ExtraBold"/>
                <a:sym typeface="Lexend ExtraBold"/>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2"/>
          <p:cNvSpPr txBox="1"/>
          <p:nvPr>
            <p:ph idx="1" type="body"/>
          </p:nvPr>
        </p:nvSpPr>
        <p:spPr>
          <a:xfrm>
            <a:off x="838200" y="1364326"/>
            <a:ext cx="10515600" cy="4812600"/>
          </a:xfrm>
          <a:prstGeom prst="rect">
            <a:avLst/>
          </a:prstGeom>
          <a:noFill/>
          <a:ln>
            <a:noFill/>
          </a:ln>
        </p:spPr>
        <p:txBody>
          <a:bodyPr anchorCtr="0" anchor="t" bIns="45700" lIns="228600" spcFirstLastPara="1" rIns="91425" wrap="square" tIns="45700">
            <a:noAutofit/>
          </a:bodyPr>
          <a:lstStyle>
            <a:lvl1pPr indent="-457200" lvl="0" marL="457200" marR="0" rtl="0" algn="l">
              <a:lnSpc>
                <a:spcPct val="90000"/>
              </a:lnSpc>
              <a:spcBef>
                <a:spcPts val="1000"/>
              </a:spcBef>
              <a:spcAft>
                <a:spcPts val="0"/>
              </a:spcAft>
              <a:buClr>
                <a:schemeClr val="dk1"/>
              </a:buClr>
              <a:buSzPts val="3600"/>
              <a:buFont typeface="Lexend"/>
              <a:buChar char="•"/>
              <a:defRPr b="0" i="0" sz="3600" u="none" cap="none" strike="noStrike">
                <a:solidFill>
                  <a:schemeClr val="dk1"/>
                </a:solidFill>
                <a:latin typeface="Lexend"/>
                <a:ea typeface="Lexend"/>
                <a:cs typeface="Lexend"/>
                <a:sym typeface="Lexend"/>
              </a:defRPr>
            </a:lvl1pPr>
            <a:lvl2pPr indent="-431800" lvl="1" marL="914400" marR="0" rtl="0" algn="l">
              <a:lnSpc>
                <a:spcPct val="90000"/>
              </a:lnSpc>
              <a:spcBef>
                <a:spcPts val="1000"/>
              </a:spcBef>
              <a:spcAft>
                <a:spcPts val="0"/>
              </a:spcAft>
              <a:buClr>
                <a:schemeClr val="dk1"/>
              </a:buClr>
              <a:buSzPts val="3200"/>
              <a:buFont typeface="Lexend"/>
              <a:buChar char="•"/>
              <a:defRPr b="0" i="0" sz="3200" u="none" cap="none" strike="noStrike">
                <a:solidFill>
                  <a:schemeClr val="dk1"/>
                </a:solidFill>
                <a:latin typeface="Lexend"/>
                <a:ea typeface="Lexend"/>
                <a:cs typeface="Lexend"/>
                <a:sym typeface="Lexend"/>
              </a:defRPr>
            </a:lvl2pPr>
            <a:lvl3pPr indent="-355600" lvl="2" marL="1371600" marR="0" rtl="0" algn="l">
              <a:lnSpc>
                <a:spcPct val="90000"/>
              </a:lnSpc>
              <a:spcBef>
                <a:spcPts val="500"/>
              </a:spcBef>
              <a:spcAft>
                <a:spcPts val="0"/>
              </a:spcAft>
              <a:buClr>
                <a:schemeClr val="dk1"/>
              </a:buClr>
              <a:buSzPts val="2000"/>
              <a:buFont typeface="Lexend"/>
              <a:buChar char="•"/>
              <a:defRPr b="0" i="0" sz="2000" u="none" cap="none" strike="noStrike">
                <a:solidFill>
                  <a:schemeClr val="dk1"/>
                </a:solidFill>
                <a:latin typeface="Lexend"/>
                <a:ea typeface="Lexend"/>
                <a:cs typeface="Lexend"/>
                <a:sym typeface="Lexend"/>
              </a:defRPr>
            </a:lvl3pPr>
            <a:lvl4pPr indent="-342900" lvl="3" marL="1828800" marR="0" rtl="0" algn="l">
              <a:lnSpc>
                <a:spcPct val="90000"/>
              </a:lnSpc>
              <a:spcBef>
                <a:spcPts val="500"/>
              </a:spcBef>
              <a:spcAft>
                <a:spcPts val="0"/>
              </a:spcAft>
              <a:buClr>
                <a:schemeClr val="dk1"/>
              </a:buClr>
              <a:buSzPts val="1800"/>
              <a:buFont typeface="Lexend"/>
              <a:buChar char="•"/>
              <a:defRPr b="0" i="0" sz="1800" u="none" cap="none" strike="noStrike">
                <a:solidFill>
                  <a:schemeClr val="dk1"/>
                </a:solidFill>
                <a:latin typeface="Lexend"/>
                <a:ea typeface="Lexend"/>
                <a:cs typeface="Lexend"/>
                <a:sym typeface="Lexend"/>
              </a:defRPr>
            </a:lvl4pPr>
            <a:lvl5pPr indent="-342900" lvl="4" marL="2286000" marR="0" rtl="0" algn="l">
              <a:lnSpc>
                <a:spcPct val="90000"/>
              </a:lnSpc>
              <a:spcBef>
                <a:spcPts val="500"/>
              </a:spcBef>
              <a:spcAft>
                <a:spcPts val="0"/>
              </a:spcAft>
              <a:buClr>
                <a:schemeClr val="dk1"/>
              </a:buClr>
              <a:buSzPts val="1800"/>
              <a:buFont typeface="Lexend"/>
              <a:buChar char="•"/>
              <a:defRPr b="0" i="0" sz="1800" u="none" cap="none" strike="noStrike">
                <a:solidFill>
                  <a:schemeClr val="dk1"/>
                </a:solidFill>
                <a:latin typeface="Lexend"/>
                <a:ea typeface="Lexend"/>
                <a:cs typeface="Lexend"/>
                <a:sym typeface="Lexend"/>
              </a:defRPr>
            </a:lvl5pPr>
            <a:lvl6pPr indent="-342900" lvl="5" marL="2743200" marR="0" rtl="0" algn="l">
              <a:lnSpc>
                <a:spcPct val="90000"/>
              </a:lnSpc>
              <a:spcBef>
                <a:spcPts val="500"/>
              </a:spcBef>
              <a:spcAft>
                <a:spcPts val="0"/>
              </a:spcAft>
              <a:buClr>
                <a:schemeClr val="dk1"/>
              </a:buClr>
              <a:buSzPts val="1800"/>
              <a:buFont typeface="Lexend"/>
              <a:buChar char="•"/>
              <a:defRPr b="0" i="0" sz="1800" u="none" cap="none" strike="noStrike">
                <a:solidFill>
                  <a:schemeClr val="dk1"/>
                </a:solidFill>
                <a:latin typeface="Lexend"/>
                <a:ea typeface="Lexend"/>
                <a:cs typeface="Lexend"/>
                <a:sym typeface="Lexend"/>
              </a:defRPr>
            </a:lvl6pPr>
            <a:lvl7pPr indent="-342900" lvl="6" marL="3200400" marR="0" rtl="0" algn="l">
              <a:lnSpc>
                <a:spcPct val="90000"/>
              </a:lnSpc>
              <a:spcBef>
                <a:spcPts val="500"/>
              </a:spcBef>
              <a:spcAft>
                <a:spcPts val="0"/>
              </a:spcAft>
              <a:buClr>
                <a:schemeClr val="dk1"/>
              </a:buClr>
              <a:buSzPts val="1800"/>
              <a:buFont typeface="Lexend"/>
              <a:buChar char="•"/>
              <a:defRPr b="0" i="0" sz="1800" u="none" cap="none" strike="noStrike">
                <a:solidFill>
                  <a:schemeClr val="dk1"/>
                </a:solidFill>
                <a:latin typeface="Lexend"/>
                <a:ea typeface="Lexend"/>
                <a:cs typeface="Lexend"/>
                <a:sym typeface="Lexend"/>
              </a:defRPr>
            </a:lvl7pPr>
            <a:lvl8pPr indent="-342900" lvl="7" marL="3657600" marR="0" rtl="0" algn="l">
              <a:lnSpc>
                <a:spcPct val="90000"/>
              </a:lnSpc>
              <a:spcBef>
                <a:spcPts val="500"/>
              </a:spcBef>
              <a:spcAft>
                <a:spcPts val="0"/>
              </a:spcAft>
              <a:buClr>
                <a:schemeClr val="dk1"/>
              </a:buClr>
              <a:buSzPts val="1800"/>
              <a:buFont typeface="Lexend"/>
              <a:buChar char="•"/>
              <a:defRPr b="0" i="0" sz="1800" u="none" cap="none" strike="noStrike">
                <a:solidFill>
                  <a:schemeClr val="dk1"/>
                </a:solidFill>
                <a:latin typeface="Lexend"/>
                <a:ea typeface="Lexend"/>
                <a:cs typeface="Lexend"/>
                <a:sym typeface="Lexend"/>
              </a:defRPr>
            </a:lvl8pPr>
            <a:lvl9pPr indent="-342900" lvl="8" marL="4114800" marR="0" rtl="0" algn="l">
              <a:lnSpc>
                <a:spcPct val="90000"/>
              </a:lnSpc>
              <a:spcBef>
                <a:spcPts val="500"/>
              </a:spcBef>
              <a:spcAft>
                <a:spcPts val="0"/>
              </a:spcAft>
              <a:buClr>
                <a:schemeClr val="dk1"/>
              </a:buClr>
              <a:buSzPts val="1800"/>
              <a:buFont typeface="Lexend"/>
              <a:buChar char="•"/>
              <a:defRPr b="0" i="0" sz="1800" u="none" cap="none" strike="noStrike">
                <a:solidFill>
                  <a:schemeClr val="dk1"/>
                </a:solidFill>
                <a:latin typeface="Lexend"/>
                <a:ea typeface="Lexend"/>
                <a:cs typeface="Lexend"/>
                <a:sym typeface="Lexend"/>
              </a:defRPr>
            </a:lvl9pPr>
          </a:lstStyle>
          <a:p/>
        </p:txBody>
      </p:sp>
      <p:sp>
        <p:nvSpPr>
          <p:cNvPr id="8" name="Google Shape;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0"/>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5" name="Google Shape;85;p1"/>
          <p:cNvPicPr preferRelativeResize="0"/>
          <p:nvPr/>
        </p:nvPicPr>
        <p:blipFill rotWithShape="1">
          <a:blip r:embed="rId3">
            <a:alphaModFix/>
          </a:blip>
          <a:srcRect b="0" l="0" r="0" t="0"/>
          <a:stretch/>
        </p:blipFill>
        <p:spPr>
          <a:xfrm>
            <a:off x="2468880" y="365760"/>
            <a:ext cx="7498011" cy="4271018"/>
          </a:xfrm>
          <a:prstGeom prst="rect">
            <a:avLst/>
          </a:prstGeom>
          <a:noFill/>
          <a:ln>
            <a:noFill/>
          </a:ln>
        </p:spPr>
      </p:pic>
      <p:sp>
        <p:nvSpPr>
          <p:cNvPr id="86" name="Google Shape;86;p1"/>
          <p:cNvSpPr txBox="1"/>
          <p:nvPr>
            <p:ph type="ctrTitle"/>
          </p:nvPr>
        </p:nvSpPr>
        <p:spPr>
          <a:xfrm>
            <a:off x="0" y="4114800"/>
            <a:ext cx="12192000" cy="11319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n-US" sz="3000">
                <a:solidFill>
                  <a:srgbClr val="2E3094"/>
                </a:solidFill>
                <a:latin typeface="Lexend"/>
                <a:ea typeface="Lexend"/>
                <a:cs typeface="Lexend"/>
                <a:sym typeface="Lexend"/>
              </a:rPr>
              <a:t>ANNUAL BUSINESS MEETING</a:t>
            </a:r>
            <a:endParaRPr b="1" sz="3000">
              <a:solidFill>
                <a:srgbClr val="2E3094"/>
              </a:solidFill>
              <a:latin typeface="Lexend"/>
              <a:ea typeface="Lexend"/>
              <a:cs typeface="Lexend"/>
              <a:sym typeface="Lexend"/>
            </a:endParaRPr>
          </a:p>
          <a:p>
            <a:pPr indent="0" lvl="0" marL="0" rtl="0" algn="ctr">
              <a:lnSpc>
                <a:spcPct val="90000"/>
              </a:lnSpc>
              <a:spcBef>
                <a:spcPts val="1000"/>
              </a:spcBef>
              <a:spcAft>
                <a:spcPts val="0"/>
              </a:spcAft>
              <a:buClr>
                <a:schemeClr val="dk1"/>
              </a:buClr>
              <a:buSzPts val="6000"/>
              <a:buFont typeface="Calibri"/>
              <a:buNone/>
            </a:pPr>
            <a:r>
              <a:rPr lang="en-US" sz="2800">
                <a:solidFill>
                  <a:srgbClr val="888888"/>
                </a:solidFill>
                <a:latin typeface="Lexend"/>
                <a:ea typeface="Lexend"/>
                <a:cs typeface="Lexend"/>
                <a:sym typeface="Lexend"/>
              </a:rPr>
              <a:t>NOVEMBER 15, 2024</a:t>
            </a:r>
            <a:endParaRPr sz="2800">
              <a:solidFill>
                <a:srgbClr val="888888"/>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p:nvPr/>
        </p:nvSpPr>
        <p:spPr>
          <a:xfrm>
            <a:off x="0" y="0"/>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Agenda </a:t>
            </a:r>
            <a:endParaRPr/>
          </a:p>
        </p:txBody>
      </p:sp>
      <p:sp>
        <p:nvSpPr>
          <p:cNvPr id="93" name="Google Shape;93;p2"/>
          <p:cNvSpPr txBox="1"/>
          <p:nvPr>
            <p:ph idx="1" type="body"/>
          </p:nvPr>
        </p:nvSpPr>
        <p:spPr>
          <a:xfrm>
            <a:off x="677575" y="1364325"/>
            <a:ext cx="10976100" cy="5493600"/>
          </a:xfrm>
          <a:prstGeom prst="rect">
            <a:avLst/>
          </a:prstGeom>
          <a:noFill/>
          <a:ln>
            <a:noFill/>
          </a:ln>
        </p:spPr>
        <p:txBody>
          <a:bodyPr anchorCtr="0" anchor="t" bIns="45700" lIns="91425" spcFirstLastPara="1" rIns="91425" wrap="square" tIns="45700">
            <a:noAutofit/>
          </a:bodyPr>
          <a:lstStyle/>
          <a:p>
            <a:pPr indent="-431800" lvl="0" marL="457200" rtl="0" algn="l">
              <a:lnSpc>
                <a:spcPct val="100000"/>
              </a:lnSpc>
              <a:spcBef>
                <a:spcPts val="0"/>
              </a:spcBef>
              <a:spcAft>
                <a:spcPts val="0"/>
              </a:spcAft>
              <a:buSzPts val="3200"/>
              <a:buAutoNum type="arabicPeriod"/>
            </a:pPr>
            <a:r>
              <a:rPr lang="en-US" sz="3200"/>
              <a:t>Welcome! </a:t>
            </a:r>
            <a:endParaRPr sz="3200"/>
          </a:p>
          <a:p>
            <a:pPr indent="-431800" lvl="0" marL="457200" rtl="0" algn="l">
              <a:lnSpc>
                <a:spcPct val="100000"/>
              </a:lnSpc>
              <a:spcBef>
                <a:spcPts val="1000"/>
              </a:spcBef>
              <a:spcAft>
                <a:spcPts val="0"/>
              </a:spcAft>
              <a:buSzPts val="3200"/>
              <a:buAutoNum type="arabicPeriod"/>
            </a:pPr>
            <a:r>
              <a:rPr lang="en-US" sz="3200"/>
              <a:t>Announcements</a:t>
            </a:r>
            <a:endParaRPr sz="3200"/>
          </a:p>
          <a:p>
            <a:pPr indent="-431800" lvl="0" marL="457200" rtl="0" algn="l">
              <a:lnSpc>
                <a:spcPct val="100000"/>
              </a:lnSpc>
              <a:spcBef>
                <a:spcPts val="1000"/>
              </a:spcBef>
              <a:spcAft>
                <a:spcPts val="0"/>
              </a:spcAft>
              <a:buSzPts val="3200"/>
              <a:buAutoNum type="arabicPeriod"/>
            </a:pPr>
            <a:r>
              <a:rPr lang="en-US" sz="3200"/>
              <a:t>Member News &amp; Celebrations</a:t>
            </a:r>
            <a:endParaRPr sz="3200"/>
          </a:p>
          <a:p>
            <a:pPr indent="-431800" lvl="0" marL="457200" rtl="0" algn="l">
              <a:lnSpc>
                <a:spcPct val="100000"/>
              </a:lnSpc>
              <a:spcBef>
                <a:spcPts val="1000"/>
              </a:spcBef>
              <a:spcAft>
                <a:spcPts val="0"/>
              </a:spcAft>
              <a:buSzPts val="3200"/>
              <a:buAutoNum type="arabicPeriod"/>
            </a:pPr>
            <a:r>
              <a:rPr lang="en-US" sz="3200"/>
              <a:t>SIG Business</a:t>
            </a:r>
            <a:endParaRPr sz="3200"/>
          </a:p>
          <a:p>
            <a:pPr indent="-393700" lvl="1" marL="914400" rtl="0" algn="l">
              <a:lnSpc>
                <a:spcPct val="115000"/>
              </a:lnSpc>
              <a:spcBef>
                <a:spcPts val="0"/>
              </a:spcBef>
              <a:spcAft>
                <a:spcPts val="0"/>
              </a:spcAft>
              <a:buSzPts val="2600"/>
              <a:buChar char="•"/>
            </a:pPr>
            <a:r>
              <a:rPr lang="en-US" sz="2600"/>
              <a:t>Membership Update</a:t>
            </a:r>
            <a:endParaRPr sz="2600"/>
          </a:p>
          <a:p>
            <a:pPr indent="-393700" lvl="1" marL="914400" rtl="0" algn="l">
              <a:lnSpc>
                <a:spcPct val="115000"/>
              </a:lnSpc>
              <a:spcBef>
                <a:spcPts val="0"/>
              </a:spcBef>
              <a:spcAft>
                <a:spcPts val="0"/>
              </a:spcAft>
              <a:buSzPts val="2600"/>
              <a:buChar char="•"/>
            </a:pPr>
            <a:r>
              <a:rPr lang="en-US" sz="2600"/>
              <a:t>Elections </a:t>
            </a:r>
            <a:endParaRPr sz="2600"/>
          </a:p>
          <a:p>
            <a:pPr indent="-393700" lvl="1" marL="914400" rtl="0" algn="l">
              <a:lnSpc>
                <a:spcPct val="100000"/>
              </a:lnSpc>
              <a:spcBef>
                <a:spcPts val="0"/>
              </a:spcBef>
              <a:spcAft>
                <a:spcPts val="0"/>
              </a:spcAft>
              <a:buSzPts val="2600"/>
              <a:buChar char="•"/>
            </a:pPr>
            <a:r>
              <a:rPr lang="en-US" sz="2600"/>
              <a:t>Topics for </a:t>
            </a:r>
            <a:r>
              <a:rPr lang="en-US" sz="2600"/>
              <a:t>Discussion</a:t>
            </a:r>
            <a:endParaRPr sz="2400"/>
          </a:p>
          <a:p>
            <a:pPr indent="-431800" lvl="0" marL="457200" rtl="0" algn="l">
              <a:lnSpc>
                <a:spcPct val="100000"/>
              </a:lnSpc>
              <a:spcBef>
                <a:spcPts val="1000"/>
              </a:spcBef>
              <a:spcAft>
                <a:spcPts val="0"/>
              </a:spcAft>
              <a:buSzPts val="3200"/>
              <a:buAutoNum type="arabicPeriod"/>
            </a:pPr>
            <a:r>
              <a:rPr lang="en-US" sz="3200"/>
              <a:t>Student Travel Award</a:t>
            </a:r>
            <a:endParaRPr sz="3200"/>
          </a:p>
          <a:p>
            <a:pPr indent="-431800" lvl="0" marL="457200" rtl="0" algn="l">
              <a:lnSpc>
                <a:spcPct val="100000"/>
              </a:lnSpc>
              <a:spcBef>
                <a:spcPts val="1000"/>
              </a:spcBef>
              <a:spcAft>
                <a:spcPts val="0"/>
              </a:spcAft>
              <a:buSzPts val="3200"/>
              <a:buAutoNum type="arabicPeriod"/>
            </a:pPr>
            <a:r>
              <a:rPr lang="en-US" sz="3200"/>
              <a:t>Student Poster Award Presentation</a:t>
            </a:r>
            <a:endParaRPr sz="3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192e89e3da8_0_7"/>
          <p:cNvSpPr/>
          <p:nvPr/>
        </p:nvSpPr>
        <p:spPr>
          <a:xfrm>
            <a:off x="14850" y="0"/>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g192e89e3da8_0_7"/>
          <p:cNvSpPr txBox="1"/>
          <p:nvPr>
            <p:ph type="title"/>
          </p:nvPr>
        </p:nvSpPr>
        <p:spPr>
          <a:xfrm>
            <a:off x="839788" y="15787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a:t>Welcome (Back)! </a:t>
            </a:r>
            <a:endParaRPr/>
          </a:p>
        </p:txBody>
      </p:sp>
      <p:sp>
        <p:nvSpPr>
          <p:cNvPr id="100" name="Google Shape;100;g192e89e3da8_0_7"/>
          <p:cNvSpPr txBox="1"/>
          <p:nvPr>
            <p:ph idx="1" type="body"/>
          </p:nvPr>
        </p:nvSpPr>
        <p:spPr>
          <a:xfrm>
            <a:off x="525988" y="1138413"/>
            <a:ext cx="51579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1000"/>
              </a:spcBef>
              <a:spcAft>
                <a:spcPts val="1000"/>
              </a:spcAft>
              <a:buSzPts val="2400"/>
              <a:buNone/>
            </a:pPr>
            <a:r>
              <a:rPr lang="en-US" sz="3000">
                <a:solidFill>
                  <a:srgbClr val="2E3094"/>
                </a:solidFill>
              </a:rPr>
              <a:t>CPLAC Board 2024</a:t>
            </a:r>
            <a:endParaRPr sz="3000">
              <a:solidFill>
                <a:srgbClr val="2E3094"/>
              </a:solidFill>
            </a:endParaRPr>
          </a:p>
        </p:txBody>
      </p:sp>
      <p:sp>
        <p:nvSpPr>
          <p:cNvPr id="101" name="Google Shape;101;g192e89e3da8_0_7"/>
          <p:cNvSpPr txBox="1"/>
          <p:nvPr>
            <p:ph idx="2" type="body"/>
          </p:nvPr>
        </p:nvSpPr>
        <p:spPr>
          <a:xfrm>
            <a:off x="526000" y="2067350"/>
            <a:ext cx="5471700" cy="410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b="1" lang="en-US" sz="2000"/>
              <a:t>Chair: Joanna Herres</a:t>
            </a:r>
            <a:endParaRPr b="1" sz="2000"/>
          </a:p>
          <a:p>
            <a:pPr indent="0" lvl="0" marL="0" rtl="0" algn="l">
              <a:lnSpc>
                <a:spcPct val="100000"/>
              </a:lnSpc>
              <a:spcBef>
                <a:spcPts val="0"/>
              </a:spcBef>
              <a:spcAft>
                <a:spcPts val="0"/>
              </a:spcAft>
              <a:buSzPts val="1800"/>
              <a:buNone/>
            </a:pPr>
            <a:r>
              <a:rPr lang="en-US" sz="1600"/>
              <a:t>The College of New Jersey</a:t>
            </a:r>
            <a:endParaRPr sz="1600"/>
          </a:p>
          <a:p>
            <a:pPr indent="0" lvl="0" marL="0" rtl="0" algn="l">
              <a:lnSpc>
                <a:spcPct val="100000"/>
              </a:lnSpc>
              <a:spcBef>
                <a:spcPts val="1000"/>
              </a:spcBef>
              <a:spcAft>
                <a:spcPts val="0"/>
              </a:spcAft>
              <a:buSzPts val="1800"/>
              <a:buNone/>
            </a:pPr>
            <a:r>
              <a:rPr b="1" lang="en-US" sz="2000"/>
              <a:t>Vice Chair: Danielle Lindner</a:t>
            </a:r>
            <a:endParaRPr b="1" sz="2000"/>
          </a:p>
          <a:p>
            <a:pPr indent="0" lvl="0" marL="0" rtl="0" algn="l">
              <a:lnSpc>
                <a:spcPct val="100000"/>
              </a:lnSpc>
              <a:spcBef>
                <a:spcPts val="0"/>
              </a:spcBef>
              <a:spcAft>
                <a:spcPts val="0"/>
              </a:spcAft>
              <a:buSzPts val="1800"/>
              <a:buNone/>
            </a:pPr>
            <a:r>
              <a:rPr lang="en-US" sz="1600"/>
              <a:t>Stetson</a:t>
            </a:r>
            <a:r>
              <a:rPr lang="en-US" sz="1600"/>
              <a:t> </a:t>
            </a:r>
            <a:r>
              <a:rPr lang="en-US" sz="1600"/>
              <a:t>University</a:t>
            </a:r>
            <a:endParaRPr sz="1600"/>
          </a:p>
          <a:p>
            <a:pPr indent="0" lvl="0" marL="0" rtl="0" algn="l">
              <a:lnSpc>
                <a:spcPct val="100000"/>
              </a:lnSpc>
              <a:spcBef>
                <a:spcPts val="1000"/>
              </a:spcBef>
              <a:spcAft>
                <a:spcPts val="0"/>
              </a:spcAft>
              <a:buSzPts val="1800"/>
              <a:buNone/>
            </a:pPr>
            <a:r>
              <a:rPr b="1" lang="en-US" sz="2000"/>
              <a:t>Secretary: William Ellison</a:t>
            </a:r>
            <a:endParaRPr b="1" sz="2000"/>
          </a:p>
          <a:p>
            <a:pPr indent="0" lvl="0" marL="0" rtl="0" algn="l">
              <a:lnSpc>
                <a:spcPct val="100000"/>
              </a:lnSpc>
              <a:spcBef>
                <a:spcPts val="0"/>
              </a:spcBef>
              <a:spcAft>
                <a:spcPts val="0"/>
              </a:spcAft>
              <a:buSzPts val="1800"/>
              <a:buNone/>
            </a:pPr>
            <a:r>
              <a:rPr lang="en-US" sz="1600"/>
              <a:t>Trinity University</a:t>
            </a:r>
            <a:endParaRPr sz="1600"/>
          </a:p>
          <a:p>
            <a:pPr indent="0" lvl="0" marL="0" rtl="0" algn="l">
              <a:lnSpc>
                <a:spcPct val="100000"/>
              </a:lnSpc>
              <a:spcBef>
                <a:spcPts val="1000"/>
              </a:spcBef>
              <a:spcAft>
                <a:spcPts val="0"/>
              </a:spcAft>
              <a:buSzPts val="1800"/>
              <a:buNone/>
            </a:pPr>
            <a:r>
              <a:rPr b="1" lang="en-US" sz="2000"/>
              <a:t>CPLAC Treasurer: Nicholas Mian</a:t>
            </a:r>
            <a:endParaRPr sz="1600"/>
          </a:p>
          <a:p>
            <a:pPr indent="0" lvl="0" marL="0" rtl="0" algn="l">
              <a:lnSpc>
                <a:spcPct val="100000"/>
              </a:lnSpc>
              <a:spcBef>
                <a:spcPts val="0"/>
              </a:spcBef>
              <a:spcAft>
                <a:spcPts val="0"/>
              </a:spcAft>
              <a:buSzPts val="1800"/>
              <a:buNone/>
            </a:pPr>
            <a:r>
              <a:rPr lang="en-US" sz="1600"/>
              <a:t>University of New Hampshire at Manchester</a:t>
            </a:r>
            <a:endParaRPr sz="1600"/>
          </a:p>
          <a:p>
            <a:pPr indent="0" lvl="0" marL="0" rtl="0" algn="l">
              <a:lnSpc>
                <a:spcPct val="100000"/>
              </a:lnSpc>
              <a:spcBef>
                <a:spcPts val="1000"/>
              </a:spcBef>
              <a:spcAft>
                <a:spcPts val="0"/>
              </a:spcAft>
              <a:buSzPts val="1800"/>
              <a:buNone/>
            </a:pPr>
            <a:r>
              <a:rPr b="1" lang="en-US" sz="2000"/>
              <a:t>Student Representative: Emily Blevins</a:t>
            </a:r>
            <a:endParaRPr b="1" sz="2000"/>
          </a:p>
          <a:p>
            <a:pPr indent="0" lvl="0" marL="0" rtl="0" algn="l">
              <a:lnSpc>
                <a:spcPct val="100000"/>
              </a:lnSpc>
              <a:spcBef>
                <a:spcPts val="0"/>
              </a:spcBef>
              <a:spcAft>
                <a:spcPts val="0"/>
              </a:spcAft>
              <a:buSzPts val="1800"/>
              <a:buNone/>
            </a:pPr>
            <a:r>
              <a:rPr lang="en-US" sz="1600"/>
              <a:t>Massachusetts General Hospital</a:t>
            </a:r>
            <a:endParaRPr sz="1600"/>
          </a:p>
        </p:txBody>
      </p:sp>
      <p:sp>
        <p:nvSpPr>
          <p:cNvPr id="102" name="Google Shape;102;g192e89e3da8_0_7"/>
          <p:cNvSpPr txBox="1"/>
          <p:nvPr>
            <p:ph idx="3" type="body"/>
          </p:nvPr>
        </p:nvSpPr>
        <p:spPr>
          <a:xfrm>
            <a:off x="6172200" y="1138413"/>
            <a:ext cx="51831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1000"/>
              </a:spcBef>
              <a:spcAft>
                <a:spcPts val="1000"/>
              </a:spcAft>
              <a:buSzPts val="2400"/>
              <a:buNone/>
            </a:pPr>
            <a:r>
              <a:rPr lang="en-US" sz="3000">
                <a:solidFill>
                  <a:srgbClr val="2E3094"/>
                </a:solidFill>
              </a:rPr>
              <a:t>CPLAC Mission</a:t>
            </a:r>
            <a:endParaRPr sz="3000">
              <a:solidFill>
                <a:srgbClr val="2E3094"/>
              </a:solidFill>
            </a:endParaRPr>
          </a:p>
        </p:txBody>
      </p:sp>
      <p:sp>
        <p:nvSpPr>
          <p:cNvPr id="103" name="Google Shape;103;g192e89e3da8_0_7"/>
          <p:cNvSpPr txBox="1"/>
          <p:nvPr>
            <p:ph idx="4" type="body"/>
          </p:nvPr>
        </p:nvSpPr>
        <p:spPr>
          <a:xfrm>
            <a:off x="6172200" y="2067350"/>
            <a:ext cx="5471700" cy="3684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US" sz="1350">
                <a:solidFill>
                  <a:srgbClr val="444444"/>
                </a:solidFill>
                <a:highlight>
                  <a:srgbClr val="FFFFFF"/>
                </a:highlight>
              </a:rPr>
              <a:t>This Special Interest Group of the Association of Behavioral and Cognitive Therapies is devoted to developing community and sharing resources for clinical psychology faculty, students, and alumni of liberal arts colleges. This group is composed of clinical scientists who are committed to promoting evidence in their teaching, research and clinical practices.</a:t>
            </a:r>
            <a:endParaRPr sz="1350">
              <a:solidFill>
                <a:srgbClr val="444444"/>
              </a:solidFill>
              <a:highlight>
                <a:srgbClr val="FFFFFF"/>
              </a:highlight>
            </a:endParaRPr>
          </a:p>
          <a:p>
            <a:pPr indent="0" lvl="0" marL="0" rtl="0" algn="l">
              <a:lnSpc>
                <a:spcPct val="100000"/>
              </a:lnSpc>
              <a:spcBef>
                <a:spcPts val="0"/>
              </a:spcBef>
              <a:spcAft>
                <a:spcPts val="0"/>
              </a:spcAft>
              <a:buSzPts val="1800"/>
              <a:buNone/>
            </a:pPr>
            <a:r>
              <a:t/>
            </a:r>
            <a:endParaRPr sz="1350">
              <a:solidFill>
                <a:srgbClr val="444444"/>
              </a:solidFill>
              <a:highlight>
                <a:srgbClr val="FFFFFF"/>
              </a:highlight>
            </a:endParaRPr>
          </a:p>
          <a:p>
            <a:pPr indent="0" lvl="0" marL="0" rtl="0" algn="l">
              <a:lnSpc>
                <a:spcPct val="100000"/>
              </a:lnSpc>
              <a:spcBef>
                <a:spcPts val="0"/>
              </a:spcBef>
              <a:spcAft>
                <a:spcPts val="0"/>
              </a:spcAft>
              <a:buClr>
                <a:schemeClr val="dk1"/>
              </a:buClr>
              <a:buSzPts val="1100"/>
              <a:buFont typeface="Arial"/>
              <a:buNone/>
            </a:pPr>
            <a:r>
              <a:rPr lang="en-US" sz="1350">
                <a:solidFill>
                  <a:srgbClr val="444444"/>
                </a:solidFill>
                <a:highlight>
                  <a:srgbClr val="FFFFFF"/>
                </a:highlight>
              </a:rPr>
              <a:t>The goals of this group are to:</a:t>
            </a:r>
            <a:endParaRPr sz="1350">
              <a:solidFill>
                <a:srgbClr val="444444"/>
              </a:solidFill>
              <a:highlight>
                <a:srgbClr val="FFFFFF"/>
              </a:highlight>
            </a:endParaRPr>
          </a:p>
          <a:p>
            <a:pPr indent="-200025" lvl="0" marL="342900" rtl="0" algn="l">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Provide a forum for members to communicate about issues related to conducting research in clinical psychology at liberal arts colleges.</a:t>
            </a:r>
            <a:endParaRPr sz="1350">
              <a:solidFill>
                <a:srgbClr val="444444"/>
              </a:solidFill>
              <a:highlight>
                <a:srgbClr val="FFFFFF"/>
              </a:highlight>
            </a:endParaRPr>
          </a:p>
          <a:p>
            <a:pPr indent="-200025" lvl="0" marL="342900" rtl="0" algn="l">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Foster collaborations among researchers at liberal arts colleges.</a:t>
            </a:r>
            <a:endParaRPr sz="1350">
              <a:solidFill>
                <a:srgbClr val="444444"/>
              </a:solidFill>
              <a:highlight>
                <a:srgbClr val="FFFFFF"/>
              </a:highlight>
            </a:endParaRPr>
          </a:p>
          <a:p>
            <a:pPr indent="-200025" lvl="0" marL="342900" rtl="0" algn="l">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Facilitate communication and sharing of resources related to teaching clinical psychology (and related topics) at the undergraduate level.</a:t>
            </a:r>
            <a:endParaRPr sz="1350">
              <a:solidFill>
                <a:srgbClr val="444444"/>
              </a:solidFill>
              <a:highlight>
                <a:srgbClr val="FFFFFF"/>
              </a:highlight>
            </a:endParaRPr>
          </a:p>
          <a:p>
            <a:pPr indent="-200025" lvl="0" marL="342900" rtl="0" algn="l">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Provide support and professional networking opportunities for members, including clinical psychology graduate students interested in faculty jobs at liberal arts colleges as well as student alumni applying to graduate school and faculty positions.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g192e89e3da8_0_31"/>
          <p:cNvSpPr/>
          <p:nvPr/>
        </p:nvSpPr>
        <p:spPr>
          <a:xfrm>
            <a:off x="0" y="0"/>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g192e89e3da8_0_31"/>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t>Announcements</a:t>
            </a:r>
            <a:endParaRPr/>
          </a:p>
        </p:txBody>
      </p:sp>
      <p:sp>
        <p:nvSpPr>
          <p:cNvPr id="110" name="Google Shape;110;g192e89e3da8_0_31"/>
          <p:cNvSpPr txBox="1"/>
          <p:nvPr>
            <p:ph idx="1" type="body"/>
          </p:nvPr>
        </p:nvSpPr>
        <p:spPr>
          <a:xfrm>
            <a:off x="677575" y="1364325"/>
            <a:ext cx="5418300" cy="4812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1800"/>
              <a:buNone/>
            </a:pPr>
            <a:r>
              <a:rPr b="1" lang="en-US" sz="3200"/>
              <a:t>SIG Social Event</a:t>
            </a:r>
            <a:endParaRPr b="1" sz="3200"/>
          </a:p>
          <a:p>
            <a:pPr indent="0" lvl="0" marL="457200" rtl="0" algn="l">
              <a:lnSpc>
                <a:spcPct val="90000"/>
              </a:lnSpc>
              <a:spcBef>
                <a:spcPts val="1000"/>
              </a:spcBef>
              <a:spcAft>
                <a:spcPts val="0"/>
              </a:spcAft>
              <a:buSzPts val="1800"/>
              <a:buNone/>
            </a:pPr>
            <a:r>
              <a:rPr lang="en-US" sz="2800"/>
              <a:t>TODAY 5-6:15 PM Strangelove’s</a:t>
            </a:r>
            <a:endParaRPr sz="2800"/>
          </a:p>
          <a:p>
            <a:pPr indent="0" lvl="0" marL="457200" rtl="0" algn="l">
              <a:lnSpc>
                <a:spcPct val="90000"/>
              </a:lnSpc>
              <a:spcBef>
                <a:spcPts val="1000"/>
              </a:spcBef>
              <a:spcAft>
                <a:spcPts val="0"/>
              </a:spcAft>
              <a:buSzPts val="1800"/>
              <a:buNone/>
            </a:pPr>
            <a:r>
              <a:rPr lang="en-US" sz="2800"/>
              <a:t>216 S 11th St</a:t>
            </a:r>
            <a:endParaRPr sz="2800"/>
          </a:p>
          <a:p>
            <a:pPr indent="0" lvl="0" marL="457200" rtl="0" algn="l">
              <a:lnSpc>
                <a:spcPct val="90000"/>
              </a:lnSpc>
              <a:spcBef>
                <a:spcPts val="1000"/>
              </a:spcBef>
              <a:spcAft>
                <a:spcPts val="0"/>
              </a:spcAft>
              <a:buSzPts val="1800"/>
              <a:buNone/>
            </a:pPr>
            <a:r>
              <a:rPr lang="en-US" sz="2800"/>
              <a:t>(Just south of Walnut)</a:t>
            </a:r>
            <a:endParaRPr sz="2800"/>
          </a:p>
          <a:p>
            <a:pPr indent="0" lvl="0" marL="0" rtl="0" algn="l">
              <a:lnSpc>
                <a:spcPct val="90000"/>
              </a:lnSpc>
              <a:spcBef>
                <a:spcPts val="1000"/>
              </a:spcBef>
              <a:spcAft>
                <a:spcPts val="0"/>
              </a:spcAft>
              <a:buSzPts val="1800"/>
              <a:buNone/>
            </a:pPr>
            <a:r>
              <a:t/>
            </a:r>
            <a:endParaRPr sz="2800"/>
          </a:p>
          <a:p>
            <a:pPr indent="0" lvl="0" marL="0" rtl="0" algn="l">
              <a:lnSpc>
                <a:spcPct val="90000"/>
              </a:lnSpc>
              <a:spcBef>
                <a:spcPts val="1000"/>
              </a:spcBef>
              <a:spcAft>
                <a:spcPts val="0"/>
              </a:spcAft>
              <a:buSzPts val="1800"/>
              <a:buNone/>
            </a:pPr>
            <a:r>
              <a:rPr b="1" lang="en-US" sz="3200"/>
              <a:t>CPLAC @ ABCT Program</a:t>
            </a:r>
            <a:endParaRPr b="1" sz="3200"/>
          </a:p>
          <a:p>
            <a:pPr indent="0" lvl="0" marL="0" rtl="0" algn="l">
              <a:lnSpc>
                <a:spcPct val="90000"/>
              </a:lnSpc>
              <a:spcBef>
                <a:spcPts val="1000"/>
              </a:spcBef>
              <a:spcAft>
                <a:spcPts val="0"/>
              </a:spcAft>
              <a:buSzPts val="1800"/>
              <a:buNone/>
            </a:pPr>
            <a:r>
              <a:rPr lang="en-US" sz="2800"/>
              <a:t>https://bit.ly/CPLAC2024</a:t>
            </a:r>
            <a:endParaRPr b="1" sz="3200"/>
          </a:p>
          <a:p>
            <a:pPr indent="457200" lvl="0" marL="0" rtl="0" algn="l">
              <a:lnSpc>
                <a:spcPct val="90000"/>
              </a:lnSpc>
              <a:spcBef>
                <a:spcPts val="2400"/>
              </a:spcBef>
              <a:spcAft>
                <a:spcPts val="0"/>
              </a:spcAft>
              <a:buSzPts val="1800"/>
              <a:buNone/>
            </a:pPr>
            <a:r>
              <a:t/>
            </a:r>
            <a:endParaRPr sz="2800"/>
          </a:p>
          <a:p>
            <a:pPr indent="0" lvl="0" marL="457200" rtl="0" algn="l">
              <a:lnSpc>
                <a:spcPct val="90000"/>
              </a:lnSpc>
              <a:spcBef>
                <a:spcPts val="2400"/>
              </a:spcBef>
              <a:spcAft>
                <a:spcPts val="1000"/>
              </a:spcAft>
              <a:buSzPts val="1800"/>
              <a:buNone/>
            </a:pPr>
            <a:r>
              <a:t/>
            </a:r>
            <a:endParaRPr sz="2800"/>
          </a:p>
        </p:txBody>
      </p:sp>
      <p:pic>
        <p:nvPicPr>
          <p:cNvPr id="111" name="Google Shape;111;g192e89e3da8_0_31"/>
          <p:cNvPicPr preferRelativeResize="0"/>
          <p:nvPr/>
        </p:nvPicPr>
        <p:blipFill rotWithShape="1">
          <a:blip r:embed="rId3">
            <a:alphaModFix/>
          </a:blip>
          <a:srcRect b="0" l="0" r="0" t="15576"/>
          <a:stretch/>
        </p:blipFill>
        <p:spPr>
          <a:xfrm>
            <a:off x="8265375" y="907000"/>
            <a:ext cx="3552950" cy="5330400"/>
          </a:xfrm>
          <a:prstGeom prst="rect">
            <a:avLst/>
          </a:prstGeom>
          <a:noFill/>
          <a:ln>
            <a:noFill/>
          </a:ln>
        </p:spPr>
      </p:pic>
      <p:pic>
        <p:nvPicPr>
          <p:cNvPr id="112" name="Google Shape;112;g192e89e3da8_0_31"/>
          <p:cNvPicPr preferRelativeResize="0"/>
          <p:nvPr/>
        </p:nvPicPr>
        <p:blipFill>
          <a:blip r:embed="rId4">
            <a:alphaModFix/>
          </a:blip>
          <a:stretch>
            <a:fillRect/>
          </a:stretch>
        </p:blipFill>
        <p:spPr>
          <a:xfrm>
            <a:off x="6128225" y="901586"/>
            <a:ext cx="2052225" cy="2959590"/>
          </a:xfrm>
          <a:prstGeom prst="rect">
            <a:avLst/>
          </a:prstGeom>
          <a:noFill/>
          <a:ln>
            <a:noFill/>
          </a:ln>
        </p:spPr>
      </p:pic>
      <p:pic>
        <p:nvPicPr>
          <p:cNvPr id="113" name="Google Shape;113;g192e89e3da8_0_31"/>
          <p:cNvPicPr preferRelativeResize="0"/>
          <p:nvPr/>
        </p:nvPicPr>
        <p:blipFill>
          <a:blip r:embed="rId5">
            <a:alphaModFix/>
          </a:blip>
          <a:stretch>
            <a:fillRect/>
          </a:stretch>
        </p:blipFill>
        <p:spPr>
          <a:xfrm>
            <a:off x="6340750" y="3621175"/>
            <a:ext cx="2052225" cy="273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192e89e3da8_0_175"/>
          <p:cNvSpPr/>
          <p:nvPr/>
        </p:nvSpPr>
        <p:spPr>
          <a:xfrm>
            <a:off x="14850" y="86925"/>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g192e89e3da8_0_175"/>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t>Membership Renewal</a:t>
            </a:r>
            <a:endParaRPr/>
          </a:p>
        </p:txBody>
      </p:sp>
      <p:sp>
        <p:nvSpPr>
          <p:cNvPr id="120" name="Google Shape;120;g192e89e3da8_0_175"/>
          <p:cNvSpPr txBox="1"/>
          <p:nvPr>
            <p:ph idx="1" type="body"/>
          </p:nvPr>
        </p:nvSpPr>
        <p:spPr>
          <a:xfrm>
            <a:off x="677575" y="1364325"/>
            <a:ext cx="6120000" cy="4812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1"/>
              </a:buClr>
              <a:buSzPts val="1100"/>
              <a:buFont typeface="Arial"/>
              <a:buNone/>
            </a:pPr>
            <a:r>
              <a:rPr b="1" lang="en-US" sz="2800"/>
              <a:t>Complete 2024-2025 Membership Survey</a:t>
            </a:r>
            <a:endParaRPr b="1" sz="2800"/>
          </a:p>
          <a:p>
            <a:pPr indent="0" lvl="0" marL="0" rtl="0" algn="l">
              <a:lnSpc>
                <a:spcPct val="90000"/>
              </a:lnSpc>
              <a:spcBef>
                <a:spcPts val="1000"/>
              </a:spcBef>
              <a:spcAft>
                <a:spcPts val="0"/>
              </a:spcAft>
              <a:buClr>
                <a:schemeClr val="dk1"/>
              </a:buClr>
              <a:buSzPts val="1100"/>
              <a:buFont typeface="Arial"/>
              <a:buNone/>
            </a:pPr>
            <a:r>
              <a:t/>
            </a:r>
            <a:endParaRPr sz="2800">
              <a:highlight>
                <a:srgbClr val="FFFF00"/>
              </a:highlight>
            </a:endParaRPr>
          </a:p>
          <a:p>
            <a:pPr indent="0" lvl="0" marL="0" rtl="0" algn="l">
              <a:lnSpc>
                <a:spcPct val="90000"/>
              </a:lnSpc>
              <a:spcBef>
                <a:spcPts val="1800"/>
              </a:spcBef>
              <a:spcAft>
                <a:spcPts val="0"/>
              </a:spcAft>
              <a:buSzPts val="1800"/>
              <a:buNone/>
            </a:pPr>
            <a:r>
              <a:t/>
            </a:r>
            <a:endParaRPr b="1" sz="2800"/>
          </a:p>
          <a:p>
            <a:pPr indent="0" lvl="0" marL="0" rtl="0" algn="l">
              <a:lnSpc>
                <a:spcPct val="90000"/>
              </a:lnSpc>
              <a:spcBef>
                <a:spcPts val="1800"/>
              </a:spcBef>
              <a:spcAft>
                <a:spcPts val="0"/>
              </a:spcAft>
              <a:buSzPts val="1800"/>
              <a:buNone/>
            </a:pPr>
            <a:r>
              <a:t/>
            </a:r>
            <a:endParaRPr b="1" sz="2800"/>
          </a:p>
          <a:p>
            <a:pPr indent="0" lvl="0" marL="0" rtl="0" algn="l">
              <a:lnSpc>
                <a:spcPct val="90000"/>
              </a:lnSpc>
              <a:spcBef>
                <a:spcPts val="1800"/>
              </a:spcBef>
              <a:spcAft>
                <a:spcPts val="0"/>
              </a:spcAft>
              <a:buSzPts val="1800"/>
              <a:buNone/>
            </a:pPr>
            <a:r>
              <a:rPr b="1" lang="en-US" sz="2800"/>
              <a:t>$10 Faculty/$5 Students</a:t>
            </a:r>
            <a:endParaRPr b="1" sz="2800"/>
          </a:p>
          <a:p>
            <a:pPr indent="0" lvl="0" marL="0" rtl="0" algn="l">
              <a:lnSpc>
                <a:spcPct val="90000"/>
              </a:lnSpc>
              <a:spcBef>
                <a:spcPts val="1800"/>
              </a:spcBef>
              <a:spcAft>
                <a:spcPts val="0"/>
              </a:spcAft>
              <a:buSzPts val="1800"/>
              <a:buNone/>
            </a:pPr>
            <a:r>
              <a:rPr lang="en-US" sz="2800"/>
              <a:t>Venmo: @nickmian</a:t>
            </a:r>
            <a:endParaRPr sz="2800"/>
          </a:p>
          <a:p>
            <a:pPr indent="0" lvl="0" marL="0" rtl="0" algn="l">
              <a:lnSpc>
                <a:spcPct val="90000"/>
              </a:lnSpc>
              <a:spcBef>
                <a:spcPts val="1800"/>
              </a:spcBef>
              <a:spcAft>
                <a:spcPts val="1800"/>
              </a:spcAft>
              <a:buSzPts val="1800"/>
              <a:buNone/>
            </a:pPr>
            <a:r>
              <a:rPr lang="en-US" sz="2800"/>
              <a:t>Cash (pay to Nick Mian)</a:t>
            </a:r>
            <a:endParaRPr sz="2800"/>
          </a:p>
        </p:txBody>
      </p:sp>
      <p:sp>
        <p:nvSpPr>
          <p:cNvPr id="121" name="Google Shape;121;g192e89e3da8_0_175"/>
          <p:cNvSpPr/>
          <p:nvPr/>
        </p:nvSpPr>
        <p:spPr>
          <a:xfrm>
            <a:off x="4766700" y="1614475"/>
            <a:ext cx="2031000" cy="463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pic>
        <p:nvPicPr>
          <p:cNvPr id="122" name="Google Shape;122;g192e89e3da8_0_175"/>
          <p:cNvPicPr preferRelativeResize="0"/>
          <p:nvPr/>
        </p:nvPicPr>
        <p:blipFill>
          <a:blip r:embed="rId3">
            <a:alphaModFix/>
          </a:blip>
          <a:stretch>
            <a:fillRect/>
          </a:stretch>
        </p:blipFill>
        <p:spPr>
          <a:xfrm>
            <a:off x="7280100" y="1441750"/>
            <a:ext cx="4648200" cy="4657725"/>
          </a:xfrm>
          <a:prstGeom prst="rect">
            <a:avLst/>
          </a:prstGeom>
          <a:noFill/>
          <a:ln cap="flat" cmpd="sng" w="228600">
            <a:solidFill>
              <a:srgbClr val="2E3094"/>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g290d4a56bad_2_0"/>
          <p:cNvSpPr/>
          <p:nvPr/>
        </p:nvSpPr>
        <p:spPr>
          <a:xfrm>
            <a:off x="14850" y="25"/>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8" name="Google Shape;128;g290d4a56bad_2_0"/>
          <p:cNvGrpSpPr/>
          <p:nvPr/>
        </p:nvGrpSpPr>
        <p:grpSpPr>
          <a:xfrm>
            <a:off x="3313671" y="685794"/>
            <a:ext cx="5486416" cy="5486394"/>
            <a:chOff x="1878926" y="2649064"/>
            <a:chExt cx="431007" cy="426582"/>
          </a:xfrm>
        </p:grpSpPr>
        <p:sp>
          <p:nvSpPr>
            <p:cNvPr id="129" name="Google Shape;129;g290d4a56bad_2_0"/>
            <p:cNvSpPr/>
            <p:nvPr/>
          </p:nvSpPr>
          <p:spPr>
            <a:xfrm>
              <a:off x="2099275" y="2688160"/>
              <a:ext cx="24833" cy="20810"/>
            </a:xfrm>
            <a:custGeom>
              <a:rect b="b" l="l" r="r" t="t"/>
              <a:pathLst>
                <a:path extrusionOk="0" h="569" w="679">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g290d4a56bad_2_0"/>
            <p:cNvSpPr/>
            <p:nvPr/>
          </p:nvSpPr>
          <p:spPr>
            <a:xfrm>
              <a:off x="2052243" y="2716467"/>
              <a:ext cx="43850" cy="40632"/>
            </a:xfrm>
            <a:custGeom>
              <a:rect b="b" l="l" r="r" t="t"/>
              <a:pathLst>
                <a:path extrusionOk="0" h="1111" w="1199">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g290d4a56bad_2_0"/>
            <p:cNvSpPr/>
            <p:nvPr/>
          </p:nvSpPr>
          <p:spPr>
            <a:xfrm>
              <a:off x="1918973" y="2821430"/>
              <a:ext cx="72084" cy="68939"/>
            </a:xfrm>
            <a:custGeom>
              <a:rect b="b" l="l" r="r" t="t"/>
              <a:pathLst>
                <a:path extrusionOk="0" h="1885" w="1971">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g290d4a56bad_2_0"/>
            <p:cNvSpPr/>
            <p:nvPr/>
          </p:nvSpPr>
          <p:spPr>
            <a:xfrm>
              <a:off x="2050085" y="2821430"/>
              <a:ext cx="74023" cy="68573"/>
            </a:xfrm>
            <a:custGeom>
              <a:rect b="b" l="l" r="r" t="t"/>
              <a:pathLst>
                <a:path extrusionOk="0" h="1875" w="2024">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g290d4a56bad_2_0"/>
            <p:cNvSpPr/>
            <p:nvPr/>
          </p:nvSpPr>
          <p:spPr>
            <a:xfrm>
              <a:off x="1916815" y="2688160"/>
              <a:ext cx="74169" cy="68939"/>
            </a:xfrm>
            <a:custGeom>
              <a:rect b="b" l="l" r="r" t="t"/>
              <a:pathLst>
                <a:path extrusionOk="0" h="1885" w="2028">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g290d4a56bad_2_0"/>
            <p:cNvSpPr/>
            <p:nvPr/>
          </p:nvSpPr>
          <p:spPr>
            <a:xfrm>
              <a:off x="2068774" y="2782956"/>
              <a:ext cx="94101" cy="12252"/>
            </a:xfrm>
            <a:custGeom>
              <a:rect b="b" l="l" r="r" t="t"/>
              <a:pathLst>
                <a:path extrusionOk="0" h="335" w="2573">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g290d4a56bad_2_0"/>
            <p:cNvSpPr/>
            <p:nvPr/>
          </p:nvSpPr>
          <p:spPr>
            <a:xfrm>
              <a:off x="1878926" y="2782956"/>
              <a:ext cx="93223" cy="12252"/>
            </a:xfrm>
            <a:custGeom>
              <a:rect b="b" l="l" r="r" t="t"/>
              <a:pathLst>
                <a:path extrusionOk="0" h="335" w="2549">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g290d4a56bad_2_0"/>
            <p:cNvSpPr/>
            <p:nvPr/>
          </p:nvSpPr>
          <p:spPr>
            <a:xfrm>
              <a:off x="2013915" y="2837412"/>
              <a:ext cx="13093" cy="91687"/>
            </a:xfrm>
            <a:custGeom>
              <a:rect b="b" l="l" r="r" t="t"/>
              <a:pathLst>
                <a:path extrusionOk="0" h="2507" w="358">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g290d4a56bad_2_0"/>
            <p:cNvSpPr/>
            <p:nvPr/>
          </p:nvSpPr>
          <p:spPr>
            <a:xfrm>
              <a:off x="2013915" y="2649064"/>
              <a:ext cx="13093" cy="92126"/>
            </a:xfrm>
            <a:custGeom>
              <a:rect b="b" l="l" r="r" t="t"/>
              <a:pathLst>
                <a:path extrusionOk="0" h="2519" w="358">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g290d4a56bad_2_0"/>
            <p:cNvSpPr/>
            <p:nvPr/>
          </p:nvSpPr>
          <p:spPr>
            <a:xfrm>
              <a:off x="1973356" y="2688489"/>
              <a:ext cx="24869" cy="35292"/>
            </a:xfrm>
            <a:custGeom>
              <a:rect b="b" l="l" r="r" t="t"/>
              <a:pathLst>
                <a:path extrusionOk="0" h="965" w="68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g290d4a56bad_2_0"/>
            <p:cNvSpPr/>
            <p:nvPr/>
          </p:nvSpPr>
          <p:spPr>
            <a:xfrm>
              <a:off x="1916523" y="2744847"/>
              <a:ext cx="40961" cy="22017"/>
            </a:xfrm>
            <a:custGeom>
              <a:rect b="b" l="l" r="r" t="t"/>
              <a:pathLst>
                <a:path extrusionOk="0" h="602" w="112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g290d4a56bad_2_0"/>
            <p:cNvSpPr/>
            <p:nvPr/>
          </p:nvSpPr>
          <p:spPr>
            <a:xfrm>
              <a:off x="1917218" y="2813933"/>
              <a:ext cx="41071" cy="22200"/>
            </a:xfrm>
            <a:custGeom>
              <a:rect b="b" l="l" r="r" t="t"/>
              <a:pathLst>
                <a:path extrusionOk="0" h="607" w="1123">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290d4a56bad_2_0"/>
            <p:cNvSpPr/>
            <p:nvPr/>
          </p:nvSpPr>
          <p:spPr>
            <a:xfrm>
              <a:off x="1975587" y="2856576"/>
              <a:ext cx="24065" cy="35512"/>
            </a:xfrm>
            <a:custGeom>
              <a:rect b="b" l="l" r="r" t="t"/>
              <a:pathLst>
                <a:path extrusionOk="0" h="971" w="658">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g290d4a56bad_2_0"/>
            <p:cNvSpPr/>
            <p:nvPr/>
          </p:nvSpPr>
          <p:spPr>
            <a:xfrm>
              <a:off x="2043905" y="2855699"/>
              <a:ext cx="25418" cy="35366"/>
            </a:xfrm>
            <a:custGeom>
              <a:rect b="b" l="l" r="r" t="t"/>
              <a:pathLst>
                <a:path extrusionOk="0" h="967" w="695">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g290d4a56bad_2_0"/>
            <p:cNvSpPr/>
            <p:nvPr/>
          </p:nvSpPr>
          <p:spPr>
            <a:xfrm>
              <a:off x="2085305" y="2812836"/>
              <a:ext cx="40851" cy="22200"/>
            </a:xfrm>
            <a:custGeom>
              <a:rect b="b" l="l" r="r" t="t"/>
              <a:pathLst>
                <a:path extrusionOk="0" h="607" w="1117">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g290d4a56bad_2_0"/>
            <p:cNvSpPr/>
            <p:nvPr/>
          </p:nvSpPr>
          <p:spPr>
            <a:xfrm>
              <a:off x="2084500" y="2743384"/>
              <a:ext cx="40998" cy="21980"/>
            </a:xfrm>
            <a:custGeom>
              <a:rect b="b" l="l" r="r" t="t"/>
              <a:pathLst>
                <a:path extrusionOk="0" h="601" w="1121">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g290d4a56bad_2_0"/>
            <p:cNvSpPr/>
            <p:nvPr/>
          </p:nvSpPr>
          <p:spPr>
            <a:xfrm>
              <a:off x="2043539" y="2688014"/>
              <a:ext cx="24357" cy="35585"/>
            </a:xfrm>
            <a:custGeom>
              <a:rect b="b" l="l" r="r" t="t"/>
              <a:pathLst>
                <a:path extrusionOk="0" h="973" w="666">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g290d4a56bad_2_0"/>
            <p:cNvSpPr/>
            <p:nvPr/>
          </p:nvSpPr>
          <p:spPr>
            <a:xfrm>
              <a:off x="2230717" y="2977668"/>
              <a:ext cx="79216" cy="37670"/>
            </a:xfrm>
            <a:custGeom>
              <a:rect b="b" l="l" r="r" t="t"/>
              <a:pathLst>
                <a:path extrusionOk="0" h="1030" w="2166">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g290d4a56bad_2_0"/>
            <p:cNvSpPr/>
            <p:nvPr/>
          </p:nvSpPr>
          <p:spPr>
            <a:xfrm>
              <a:off x="2086036" y="2917579"/>
              <a:ext cx="79545" cy="38255"/>
            </a:xfrm>
            <a:custGeom>
              <a:rect b="b" l="l" r="r" t="t"/>
              <a:pathLst>
                <a:path extrusionOk="0" h="1046" w="2175">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290d4a56bad_2_0"/>
            <p:cNvSpPr/>
            <p:nvPr/>
          </p:nvSpPr>
          <p:spPr>
            <a:xfrm>
              <a:off x="2147515" y="3002135"/>
              <a:ext cx="40632" cy="73511"/>
            </a:xfrm>
            <a:custGeom>
              <a:rect b="b" l="l" r="r" t="t"/>
              <a:pathLst>
                <a:path extrusionOk="0" h="2010" w="1111">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g290d4a56bad_2_0"/>
            <p:cNvSpPr/>
            <p:nvPr/>
          </p:nvSpPr>
          <p:spPr>
            <a:xfrm>
              <a:off x="2208152" y="2857454"/>
              <a:ext cx="40010" cy="73840"/>
            </a:xfrm>
            <a:custGeom>
              <a:rect b="b" l="l" r="r" t="t"/>
              <a:pathLst>
                <a:path extrusionOk="0" h="2019" w="1094">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g290d4a56bad_2_0"/>
            <p:cNvSpPr/>
            <p:nvPr/>
          </p:nvSpPr>
          <p:spPr>
            <a:xfrm>
              <a:off x="2207603" y="3002427"/>
              <a:ext cx="41144" cy="73218"/>
            </a:xfrm>
            <a:custGeom>
              <a:rect b="b" l="l" r="r" t="t"/>
              <a:pathLst>
                <a:path extrusionOk="0" h="2002" w="1125">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g290d4a56bad_2_0"/>
            <p:cNvSpPr/>
            <p:nvPr/>
          </p:nvSpPr>
          <p:spPr>
            <a:xfrm>
              <a:off x="2148027" y="2857564"/>
              <a:ext cx="40632" cy="73511"/>
            </a:xfrm>
            <a:custGeom>
              <a:rect b="b" l="l" r="r" t="t"/>
              <a:pathLst>
                <a:path extrusionOk="0" h="2010" w="1111">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g290d4a56bad_2_0"/>
            <p:cNvSpPr/>
            <p:nvPr/>
          </p:nvSpPr>
          <p:spPr>
            <a:xfrm>
              <a:off x="2086036" y="3000306"/>
              <a:ext cx="23882" cy="15616"/>
            </a:xfrm>
            <a:custGeom>
              <a:rect b="b" l="l" r="r" t="t"/>
              <a:pathLst>
                <a:path extrusionOk="0" h="427" w="653">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g290d4a56bad_2_0"/>
            <p:cNvSpPr/>
            <p:nvPr/>
          </p:nvSpPr>
          <p:spPr>
            <a:xfrm>
              <a:off x="2116611" y="2977741"/>
              <a:ext cx="47142" cy="25125"/>
            </a:xfrm>
            <a:custGeom>
              <a:rect b="b" l="l" r="r" t="t"/>
              <a:pathLst>
                <a:path extrusionOk="0" h="687" w="1289">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290d4a56bad_2_0"/>
            <p:cNvSpPr/>
            <p:nvPr/>
          </p:nvSpPr>
          <p:spPr>
            <a:xfrm>
              <a:off x="2230717" y="2917652"/>
              <a:ext cx="77607" cy="38182"/>
            </a:xfrm>
            <a:custGeom>
              <a:rect b="b" l="l" r="r" t="t"/>
              <a:pathLst>
                <a:path extrusionOk="0" h="1044" w="2122">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g290d4a56bad_2_0"/>
            <p:cNvSpPr/>
            <p:nvPr/>
          </p:nvSpPr>
          <p:spPr>
            <a:xfrm>
              <a:off x="1989521" y="2759659"/>
              <a:ext cx="63636" cy="59065"/>
            </a:xfrm>
            <a:custGeom>
              <a:rect b="b" l="l" r="r" t="t"/>
              <a:pathLst>
                <a:path extrusionOk="0" h="1615" w="174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g290d4a56bad_2_0"/>
            <p:cNvSpPr/>
            <p:nvPr/>
          </p:nvSpPr>
          <p:spPr>
            <a:xfrm>
              <a:off x="2170665" y="2941936"/>
              <a:ext cx="54932" cy="49373"/>
            </a:xfrm>
            <a:custGeom>
              <a:rect b="b" l="l" r="r" t="t"/>
              <a:pathLst>
                <a:path extrusionOk="0" h="1350" w="1502">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g290d4a56bad_2_0"/>
            <p:cNvSpPr/>
            <p:nvPr/>
          </p:nvSpPr>
          <p:spPr>
            <a:xfrm>
              <a:off x="2171543" y="2681065"/>
              <a:ext cx="52299" cy="49373"/>
            </a:xfrm>
            <a:custGeom>
              <a:rect b="b" l="l" r="r" t="t"/>
              <a:pathLst>
                <a:path extrusionOk="0" h="1350" w="143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g290d4a56bad_2_0"/>
            <p:cNvSpPr/>
            <p:nvPr/>
          </p:nvSpPr>
          <p:spPr>
            <a:xfrm>
              <a:off x="2254306" y="2794513"/>
              <a:ext cx="54895" cy="49373"/>
            </a:xfrm>
            <a:custGeom>
              <a:rect b="b" l="l" r="r" t="t"/>
              <a:pathLst>
                <a:path extrusionOk="0" h="1350" w="1501">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g290d4a56bad_2_0"/>
            <p:cNvSpPr/>
            <p:nvPr/>
          </p:nvSpPr>
          <p:spPr>
            <a:xfrm>
              <a:off x="1958179" y="3003744"/>
              <a:ext cx="54895" cy="49263"/>
            </a:xfrm>
            <a:custGeom>
              <a:rect b="b" l="l" r="r" t="t"/>
              <a:pathLst>
                <a:path extrusionOk="0" h="1347" w="1501">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g290d4a56bad_2_0"/>
            <p:cNvSpPr/>
            <p:nvPr/>
          </p:nvSpPr>
          <p:spPr>
            <a:xfrm>
              <a:off x="1904161" y="2925150"/>
              <a:ext cx="65355" cy="59759"/>
            </a:xfrm>
            <a:custGeom>
              <a:rect b="b" l="l" r="r" t="t"/>
              <a:pathLst>
                <a:path extrusionOk="0" h="1634" w="1787">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g290d4a56bad_2_0"/>
            <p:cNvSpPr/>
            <p:nvPr/>
          </p:nvSpPr>
          <p:spPr>
            <a:xfrm>
              <a:off x="2190707" y="2873546"/>
              <a:ext cx="13093" cy="33793"/>
            </a:xfrm>
            <a:custGeom>
              <a:rect b="b" l="l" r="r" t="t"/>
              <a:pathLst>
                <a:path extrusionOk="0" h="924" w="358">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290d4a56bad_2_0"/>
            <p:cNvSpPr/>
            <p:nvPr/>
          </p:nvSpPr>
          <p:spPr>
            <a:xfrm>
              <a:off x="2128863" y="2900098"/>
              <a:ext cx="30831" cy="26954"/>
            </a:xfrm>
            <a:custGeom>
              <a:rect b="b" l="l" r="r" t="t"/>
              <a:pathLst>
                <a:path extrusionOk="0" h="737" w="843">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g290d4a56bad_2_0"/>
            <p:cNvSpPr/>
            <p:nvPr/>
          </p:nvSpPr>
          <p:spPr>
            <a:xfrm>
              <a:off x="2103628" y="2961503"/>
              <a:ext cx="34854" cy="12252"/>
            </a:xfrm>
            <a:custGeom>
              <a:rect b="b" l="l" r="r" t="t"/>
              <a:pathLst>
                <a:path extrusionOk="0" h="335" w="953">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g290d4a56bad_2_0"/>
            <p:cNvSpPr/>
            <p:nvPr/>
          </p:nvSpPr>
          <p:spPr>
            <a:xfrm>
              <a:off x="2128533" y="3007474"/>
              <a:ext cx="30867" cy="27466"/>
            </a:xfrm>
            <a:custGeom>
              <a:rect b="b" l="l" r="r" t="t"/>
              <a:pathLst>
                <a:path extrusionOk="0" h="751" w="844">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g290d4a56bad_2_0"/>
            <p:cNvSpPr/>
            <p:nvPr/>
          </p:nvSpPr>
          <p:spPr>
            <a:xfrm>
              <a:off x="2192462" y="3025980"/>
              <a:ext cx="13093" cy="33244"/>
            </a:xfrm>
            <a:custGeom>
              <a:rect b="b" l="l" r="r" t="t"/>
              <a:pathLst>
                <a:path extrusionOk="0" h="909" w="358">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g290d4a56bad_2_0"/>
            <p:cNvSpPr/>
            <p:nvPr/>
          </p:nvSpPr>
          <p:spPr>
            <a:xfrm>
              <a:off x="2236276" y="3006048"/>
              <a:ext cx="32257" cy="27247"/>
            </a:xfrm>
            <a:custGeom>
              <a:rect b="b" l="l" r="r" t="t"/>
              <a:pathLst>
                <a:path extrusionOk="0" h="745" w="882">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g290d4a56bad_2_0"/>
            <p:cNvSpPr/>
            <p:nvPr/>
          </p:nvSpPr>
          <p:spPr>
            <a:xfrm>
              <a:off x="2256025" y="2959784"/>
              <a:ext cx="36646" cy="12215"/>
            </a:xfrm>
            <a:custGeom>
              <a:rect b="b" l="l" r="r" t="t"/>
              <a:pathLst>
                <a:path extrusionOk="0" h="334" w="1002">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g290d4a56bad_2_0"/>
            <p:cNvSpPr/>
            <p:nvPr/>
          </p:nvSpPr>
          <p:spPr>
            <a:xfrm>
              <a:off x="2236861" y="2898488"/>
              <a:ext cx="30136" cy="27576"/>
            </a:xfrm>
            <a:custGeom>
              <a:rect b="b" l="l" r="r" t="t"/>
              <a:pathLst>
                <a:path extrusionOk="0" h="754" w="824">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g290d4a56bad_2_0"/>
            <p:cNvSpPr/>
            <p:nvPr/>
          </p:nvSpPr>
          <p:spPr>
            <a:xfrm>
              <a:off x="2255147" y="2703703"/>
              <a:ext cx="37523" cy="37487"/>
            </a:xfrm>
            <a:custGeom>
              <a:rect b="b" l="l" r="r" t="t"/>
              <a:pathLst>
                <a:path extrusionOk="0" h="1025" w="1026">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g290d4a56bad_2_0"/>
            <p:cNvSpPr/>
            <p:nvPr/>
          </p:nvSpPr>
          <p:spPr>
            <a:xfrm>
              <a:off x="2193340" y="2772533"/>
              <a:ext cx="37487" cy="37487"/>
            </a:xfrm>
            <a:custGeom>
              <a:rect b="b" l="l" r="r" t="t"/>
              <a:pathLst>
                <a:path extrusionOk="0" h="1025" w="1025">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g290d4a56bad_2_0"/>
            <p:cNvSpPr/>
            <p:nvPr/>
          </p:nvSpPr>
          <p:spPr>
            <a:xfrm>
              <a:off x="2026094" y="2959784"/>
              <a:ext cx="19184" cy="18986"/>
            </a:xfrm>
            <a:custGeom>
              <a:rect b="b" l="l" r="r" t="t"/>
              <a:pathLst>
                <a:path extrusionOk="0" h="1025" w="1049">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2" name="Google Shape;172;g290d4a56bad_2_0"/>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Member News &amp; Celebrations</a:t>
            </a:r>
            <a:endParaRPr/>
          </a:p>
        </p:txBody>
      </p:sp>
      <p:sp>
        <p:nvSpPr>
          <p:cNvPr id="173" name="Google Shape;173;g290d4a56bad_2_0"/>
          <p:cNvSpPr txBox="1"/>
          <p:nvPr>
            <p:ph idx="1" type="body"/>
          </p:nvPr>
        </p:nvSpPr>
        <p:spPr>
          <a:xfrm>
            <a:off x="677575" y="1708900"/>
            <a:ext cx="11499600" cy="4387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2600"/>
              <a:t>Amanda Halliburton</a:t>
            </a:r>
            <a:endParaRPr sz="1000">
              <a:solidFill>
                <a:srgbClr val="434343"/>
              </a:solidFill>
              <a:latin typeface="Roboto"/>
              <a:ea typeface="Roboto"/>
              <a:cs typeface="Roboto"/>
              <a:sym typeface="Roboto"/>
            </a:endParaRPr>
          </a:p>
          <a:p>
            <a:pPr indent="457200" lvl="0" marL="0" rtl="0" algn="l">
              <a:lnSpc>
                <a:spcPct val="115000"/>
              </a:lnSpc>
              <a:spcBef>
                <a:spcPts val="0"/>
              </a:spcBef>
              <a:spcAft>
                <a:spcPts val="0"/>
              </a:spcAft>
              <a:buClr>
                <a:schemeClr val="dk1"/>
              </a:buClr>
              <a:buSzPts val="1100"/>
              <a:buFont typeface="Arial"/>
              <a:buNone/>
            </a:pPr>
            <a:r>
              <a:rPr lang="en-US" sz="2200"/>
              <a:t>Awarded tenure and promoted to Associate Professor</a:t>
            </a:r>
            <a:endParaRPr sz="2200"/>
          </a:p>
          <a:p>
            <a:pPr indent="-228600" lvl="0" marL="685800" rtl="0" algn="l">
              <a:lnSpc>
                <a:spcPct val="100000"/>
              </a:lnSpc>
              <a:spcBef>
                <a:spcPts val="0"/>
              </a:spcBef>
              <a:spcAft>
                <a:spcPts val="0"/>
              </a:spcAft>
              <a:buClr>
                <a:schemeClr val="dk1"/>
              </a:buClr>
              <a:buSzPts val="2800"/>
              <a:buNone/>
            </a:pPr>
            <a:r>
              <a:rPr lang="en-US" sz="2200"/>
              <a:t>Chair of the ABCT Student Membership Committee</a:t>
            </a:r>
            <a:endParaRPr sz="2200"/>
          </a:p>
          <a:p>
            <a:pPr indent="0" lvl="0" marL="0" rtl="0" algn="l">
              <a:lnSpc>
                <a:spcPct val="100000"/>
              </a:lnSpc>
              <a:spcBef>
                <a:spcPts val="0"/>
              </a:spcBef>
              <a:spcAft>
                <a:spcPts val="0"/>
              </a:spcAft>
              <a:buClr>
                <a:schemeClr val="dk1"/>
              </a:buClr>
              <a:buSzPts val="2800"/>
              <a:buNone/>
            </a:pPr>
            <a:r>
              <a:t/>
            </a:r>
            <a:endParaRPr sz="2200"/>
          </a:p>
          <a:p>
            <a:pPr indent="0" lvl="0" marL="0" rtl="0" algn="l">
              <a:lnSpc>
                <a:spcPct val="115000"/>
              </a:lnSpc>
              <a:spcBef>
                <a:spcPts val="0"/>
              </a:spcBef>
              <a:spcAft>
                <a:spcPts val="0"/>
              </a:spcAft>
              <a:buClr>
                <a:schemeClr val="dk1"/>
              </a:buClr>
              <a:buSzPts val="1100"/>
              <a:buFont typeface="Arial"/>
              <a:buNone/>
            </a:pPr>
            <a:r>
              <a:rPr b="1" lang="en-US" sz="2600"/>
              <a:t>Erin Sheets</a:t>
            </a:r>
            <a:endParaRPr b="1" sz="1200">
              <a:latin typeface="Calibri"/>
              <a:ea typeface="Calibri"/>
              <a:cs typeface="Calibri"/>
              <a:sym typeface="Calibri"/>
            </a:endParaRPr>
          </a:p>
          <a:p>
            <a:pPr indent="457200" lvl="0" marL="0" rtl="0" algn="l">
              <a:lnSpc>
                <a:spcPct val="115000"/>
              </a:lnSpc>
              <a:spcBef>
                <a:spcPts val="0"/>
              </a:spcBef>
              <a:spcAft>
                <a:spcPts val="0"/>
              </a:spcAft>
              <a:buClr>
                <a:schemeClr val="dk1"/>
              </a:buClr>
              <a:buSzPts val="1100"/>
              <a:buFont typeface="Arial"/>
              <a:buNone/>
            </a:pPr>
            <a:r>
              <a:rPr lang="en-US" sz="2200"/>
              <a:t>Associate Chair of Psychology</a:t>
            </a:r>
            <a:endParaRPr sz="1200">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2600"/>
              <a:t>Laura Knouse</a:t>
            </a:r>
            <a:endParaRPr b="1" sz="1200">
              <a:latin typeface="Calibri"/>
              <a:ea typeface="Calibri"/>
              <a:cs typeface="Calibri"/>
              <a:sym typeface="Calibri"/>
            </a:endParaRPr>
          </a:p>
          <a:p>
            <a:pPr indent="457200" lvl="0" marL="0" rtl="0" algn="l">
              <a:lnSpc>
                <a:spcPct val="115000"/>
              </a:lnSpc>
              <a:spcBef>
                <a:spcPts val="0"/>
              </a:spcBef>
              <a:spcAft>
                <a:spcPts val="0"/>
              </a:spcAft>
              <a:buClr>
                <a:schemeClr val="dk1"/>
              </a:buClr>
              <a:buSzPts val="1100"/>
              <a:buFont typeface="Arial"/>
              <a:buNone/>
            </a:pPr>
            <a:r>
              <a:rPr lang="en-US" sz="2200"/>
              <a:t>Department Chair</a:t>
            </a:r>
            <a:endParaRPr sz="1200">
              <a:latin typeface="Calibri"/>
              <a:ea typeface="Calibri"/>
              <a:cs typeface="Calibri"/>
              <a:sym typeface="Calibri"/>
            </a:endParaRPr>
          </a:p>
          <a:p>
            <a:pPr indent="0" lvl="0" marL="0" rtl="0" algn="l">
              <a:lnSpc>
                <a:spcPct val="100000"/>
              </a:lnSpc>
              <a:spcBef>
                <a:spcPts val="0"/>
              </a:spcBef>
              <a:spcAft>
                <a:spcPts val="0"/>
              </a:spcAft>
              <a:buClr>
                <a:schemeClr val="dk1"/>
              </a:buClr>
              <a:buSzPts val="2800"/>
              <a:buNone/>
            </a:pPr>
            <a:r>
              <a:t/>
            </a:r>
            <a:endParaRPr sz="2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g290d4a56bad_2_51"/>
          <p:cNvSpPr/>
          <p:nvPr/>
        </p:nvSpPr>
        <p:spPr>
          <a:xfrm>
            <a:off x="14850" y="25"/>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9" name="Google Shape;179;g290d4a56bad_2_51"/>
          <p:cNvGrpSpPr/>
          <p:nvPr/>
        </p:nvGrpSpPr>
        <p:grpSpPr>
          <a:xfrm>
            <a:off x="3313671" y="685794"/>
            <a:ext cx="5486416" cy="5486394"/>
            <a:chOff x="1878926" y="2649064"/>
            <a:chExt cx="431007" cy="426582"/>
          </a:xfrm>
        </p:grpSpPr>
        <p:sp>
          <p:nvSpPr>
            <p:cNvPr id="180" name="Google Shape;180;g290d4a56bad_2_51"/>
            <p:cNvSpPr/>
            <p:nvPr/>
          </p:nvSpPr>
          <p:spPr>
            <a:xfrm>
              <a:off x="2099275" y="2688160"/>
              <a:ext cx="24833" cy="20810"/>
            </a:xfrm>
            <a:custGeom>
              <a:rect b="b" l="l" r="r" t="t"/>
              <a:pathLst>
                <a:path extrusionOk="0" h="569" w="679">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g290d4a56bad_2_51"/>
            <p:cNvSpPr/>
            <p:nvPr/>
          </p:nvSpPr>
          <p:spPr>
            <a:xfrm>
              <a:off x="2052243" y="2716467"/>
              <a:ext cx="43850" cy="40632"/>
            </a:xfrm>
            <a:custGeom>
              <a:rect b="b" l="l" r="r" t="t"/>
              <a:pathLst>
                <a:path extrusionOk="0" h="1111" w="1199">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g290d4a56bad_2_51"/>
            <p:cNvSpPr/>
            <p:nvPr/>
          </p:nvSpPr>
          <p:spPr>
            <a:xfrm>
              <a:off x="1918973" y="2821430"/>
              <a:ext cx="72084" cy="68939"/>
            </a:xfrm>
            <a:custGeom>
              <a:rect b="b" l="l" r="r" t="t"/>
              <a:pathLst>
                <a:path extrusionOk="0" h="1885" w="1971">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g290d4a56bad_2_51"/>
            <p:cNvSpPr/>
            <p:nvPr/>
          </p:nvSpPr>
          <p:spPr>
            <a:xfrm>
              <a:off x="2050085" y="2821430"/>
              <a:ext cx="74023" cy="68573"/>
            </a:xfrm>
            <a:custGeom>
              <a:rect b="b" l="l" r="r" t="t"/>
              <a:pathLst>
                <a:path extrusionOk="0" h="1875" w="2024">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g290d4a56bad_2_51"/>
            <p:cNvSpPr/>
            <p:nvPr/>
          </p:nvSpPr>
          <p:spPr>
            <a:xfrm>
              <a:off x="1916815" y="2688160"/>
              <a:ext cx="74169" cy="68939"/>
            </a:xfrm>
            <a:custGeom>
              <a:rect b="b" l="l" r="r" t="t"/>
              <a:pathLst>
                <a:path extrusionOk="0" h="1885" w="2028">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g290d4a56bad_2_51"/>
            <p:cNvSpPr/>
            <p:nvPr/>
          </p:nvSpPr>
          <p:spPr>
            <a:xfrm>
              <a:off x="2068774" y="2782956"/>
              <a:ext cx="94101" cy="12252"/>
            </a:xfrm>
            <a:custGeom>
              <a:rect b="b" l="l" r="r" t="t"/>
              <a:pathLst>
                <a:path extrusionOk="0" h="335" w="2573">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g290d4a56bad_2_51"/>
            <p:cNvSpPr/>
            <p:nvPr/>
          </p:nvSpPr>
          <p:spPr>
            <a:xfrm>
              <a:off x="1878926" y="2782956"/>
              <a:ext cx="93223" cy="12252"/>
            </a:xfrm>
            <a:custGeom>
              <a:rect b="b" l="l" r="r" t="t"/>
              <a:pathLst>
                <a:path extrusionOk="0" h="335" w="2549">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g290d4a56bad_2_51"/>
            <p:cNvSpPr/>
            <p:nvPr/>
          </p:nvSpPr>
          <p:spPr>
            <a:xfrm>
              <a:off x="2013915" y="2837412"/>
              <a:ext cx="13093" cy="91687"/>
            </a:xfrm>
            <a:custGeom>
              <a:rect b="b" l="l" r="r" t="t"/>
              <a:pathLst>
                <a:path extrusionOk="0" h="2507" w="358">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g290d4a56bad_2_51"/>
            <p:cNvSpPr/>
            <p:nvPr/>
          </p:nvSpPr>
          <p:spPr>
            <a:xfrm>
              <a:off x="2013915" y="2649064"/>
              <a:ext cx="13093" cy="92126"/>
            </a:xfrm>
            <a:custGeom>
              <a:rect b="b" l="l" r="r" t="t"/>
              <a:pathLst>
                <a:path extrusionOk="0" h="2519" w="358">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g290d4a56bad_2_51"/>
            <p:cNvSpPr/>
            <p:nvPr/>
          </p:nvSpPr>
          <p:spPr>
            <a:xfrm>
              <a:off x="1973356" y="2688489"/>
              <a:ext cx="24869" cy="35292"/>
            </a:xfrm>
            <a:custGeom>
              <a:rect b="b" l="l" r="r" t="t"/>
              <a:pathLst>
                <a:path extrusionOk="0" h="965" w="68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g290d4a56bad_2_51"/>
            <p:cNvSpPr/>
            <p:nvPr/>
          </p:nvSpPr>
          <p:spPr>
            <a:xfrm>
              <a:off x="1916523" y="2744847"/>
              <a:ext cx="40961" cy="22017"/>
            </a:xfrm>
            <a:custGeom>
              <a:rect b="b" l="l" r="r" t="t"/>
              <a:pathLst>
                <a:path extrusionOk="0" h="602" w="112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g290d4a56bad_2_51"/>
            <p:cNvSpPr/>
            <p:nvPr/>
          </p:nvSpPr>
          <p:spPr>
            <a:xfrm>
              <a:off x="1917218" y="2813933"/>
              <a:ext cx="41071" cy="22200"/>
            </a:xfrm>
            <a:custGeom>
              <a:rect b="b" l="l" r="r" t="t"/>
              <a:pathLst>
                <a:path extrusionOk="0" h="607" w="1123">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g290d4a56bad_2_51"/>
            <p:cNvSpPr/>
            <p:nvPr/>
          </p:nvSpPr>
          <p:spPr>
            <a:xfrm>
              <a:off x="1975587" y="2856576"/>
              <a:ext cx="24065" cy="35512"/>
            </a:xfrm>
            <a:custGeom>
              <a:rect b="b" l="l" r="r" t="t"/>
              <a:pathLst>
                <a:path extrusionOk="0" h="971" w="658">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g290d4a56bad_2_51"/>
            <p:cNvSpPr/>
            <p:nvPr/>
          </p:nvSpPr>
          <p:spPr>
            <a:xfrm>
              <a:off x="2043905" y="2855699"/>
              <a:ext cx="25418" cy="35366"/>
            </a:xfrm>
            <a:custGeom>
              <a:rect b="b" l="l" r="r" t="t"/>
              <a:pathLst>
                <a:path extrusionOk="0" h="967" w="695">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g290d4a56bad_2_51"/>
            <p:cNvSpPr/>
            <p:nvPr/>
          </p:nvSpPr>
          <p:spPr>
            <a:xfrm>
              <a:off x="2085305" y="2812836"/>
              <a:ext cx="40851" cy="22200"/>
            </a:xfrm>
            <a:custGeom>
              <a:rect b="b" l="l" r="r" t="t"/>
              <a:pathLst>
                <a:path extrusionOk="0" h="607" w="1117">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g290d4a56bad_2_51"/>
            <p:cNvSpPr/>
            <p:nvPr/>
          </p:nvSpPr>
          <p:spPr>
            <a:xfrm>
              <a:off x="2084500" y="2743384"/>
              <a:ext cx="40998" cy="21980"/>
            </a:xfrm>
            <a:custGeom>
              <a:rect b="b" l="l" r="r" t="t"/>
              <a:pathLst>
                <a:path extrusionOk="0" h="601" w="1121">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g290d4a56bad_2_51"/>
            <p:cNvSpPr/>
            <p:nvPr/>
          </p:nvSpPr>
          <p:spPr>
            <a:xfrm>
              <a:off x="2043539" y="2688014"/>
              <a:ext cx="24357" cy="35585"/>
            </a:xfrm>
            <a:custGeom>
              <a:rect b="b" l="l" r="r" t="t"/>
              <a:pathLst>
                <a:path extrusionOk="0" h="973" w="666">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g290d4a56bad_2_51"/>
            <p:cNvSpPr/>
            <p:nvPr/>
          </p:nvSpPr>
          <p:spPr>
            <a:xfrm>
              <a:off x="2230717" y="2977668"/>
              <a:ext cx="79216" cy="37670"/>
            </a:xfrm>
            <a:custGeom>
              <a:rect b="b" l="l" r="r" t="t"/>
              <a:pathLst>
                <a:path extrusionOk="0" h="1030" w="2166">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g290d4a56bad_2_51"/>
            <p:cNvSpPr/>
            <p:nvPr/>
          </p:nvSpPr>
          <p:spPr>
            <a:xfrm>
              <a:off x="2086036" y="2917579"/>
              <a:ext cx="79545" cy="38255"/>
            </a:xfrm>
            <a:custGeom>
              <a:rect b="b" l="l" r="r" t="t"/>
              <a:pathLst>
                <a:path extrusionOk="0" h="1046" w="2175">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g290d4a56bad_2_51"/>
            <p:cNvSpPr/>
            <p:nvPr/>
          </p:nvSpPr>
          <p:spPr>
            <a:xfrm>
              <a:off x="2147515" y="3002135"/>
              <a:ext cx="40632" cy="73511"/>
            </a:xfrm>
            <a:custGeom>
              <a:rect b="b" l="l" r="r" t="t"/>
              <a:pathLst>
                <a:path extrusionOk="0" h="2010" w="1111">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g290d4a56bad_2_51"/>
            <p:cNvSpPr/>
            <p:nvPr/>
          </p:nvSpPr>
          <p:spPr>
            <a:xfrm>
              <a:off x="2208152" y="2857454"/>
              <a:ext cx="40010" cy="73840"/>
            </a:xfrm>
            <a:custGeom>
              <a:rect b="b" l="l" r="r" t="t"/>
              <a:pathLst>
                <a:path extrusionOk="0" h="2019" w="1094">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g290d4a56bad_2_51"/>
            <p:cNvSpPr/>
            <p:nvPr/>
          </p:nvSpPr>
          <p:spPr>
            <a:xfrm>
              <a:off x="2207603" y="3002427"/>
              <a:ext cx="41144" cy="73218"/>
            </a:xfrm>
            <a:custGeom>
              <a:rect b="b" l="l" r="r" t="t"/>
              <a:pathLst>
                <a:path extrusionOk="0" h="2002" w="1125">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g290d4a56bad_2_51"/>
            <p:cNvSpPr/>
            <p:nvPr/>
          </p:nvSpPr>
          <p:spPr>
            <a:xfrm>
              <a:off x="2148027" y="2857564"/>
              <a:ext cx="40632" cy="73511"/>
            </a:xfrm>
            <a:custGeom>
              <a:rect b="b" l="l" r="r" t="t"/>
              <a:pathLst>
                <a:path extrusionOk="0" h="2010" w="1111">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g290d4a56bad_2_51"/>
            <p:cNvSpPr/>
            <p:nvPr/>
          </p:nvSpPr>
          <p:spPr>
            <a:xfrm>
              <a:off x="2086036" y="3000306"/>
              <a:ext cx="23882" cy="15616"/>
            </a:xfrm>
            <a:custGeom>
              <a:rect b="b" l="l" r="r" t="t"/>
              <a:pathLst>
                <a:path extrusionOk="0" h="427" w="653">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g290d4a56bad_2_51"/>
            <p:cNvSpPr/>
            <p:nvPr/>
          </p:nvSpPr>
          <p:spPr>
            <a:xfrm>
              <a:off x="2116611" y="2977741"/>
              <a:ext cx="47142" cy="25125"/>
            </a:xfrm>
            <a:custGeom>
              <a:rect b="b" l="l" r="r" t="t"/>
              <a:pathLst>
                <a:path extrusionOk="0" h="687" w="1289">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g290d4a56bad_2_51"/>
            <p:cNvSpPr/>
            <p:nvPr/>
          </p:nvSpPr>
          <p:spPr>
            <a:xfrm>
              <a:off x="2230717" y="2917652"/>
              <a:ext cx="77607" cy="38182"/>
            </a:xfrm>
            <a:custGeom>
              <a:rect b="b" l="l" r="r" t="t"/>
              <a:pathLst>
                <a:path extrusionOk="0" h="1044" w="2122">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g290d4a56bad_2_51"/>
            <p:cNvSpPr/>
            <p:nvPr/>
          </p:nvSpPr>
          <p:spPr>
            <a:xfrm>
              <a:off x="1989521" y="2759659"/>
              <a:ext cx="63636" cy="59065"/>
            </a:xfrm>
            <a:custGeom>
              <a:rect b="b" l="l" r="r" t="t"/>
              <a:pathLst>
                <a:path extrusionOk="0" h="1615" w="174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g290d4a56bad_2_51"/>
            <p:cNvSpPr/>
            <p:nvPr/>
          </p:nvSpPr>
          <p:spPr>
            <a:xfrm>
              <a:off x="2170665" y="2941936"/>
              <a:ext cx="54932" cy="49373"/>
            </a:xfrm>
            <a:custGeom>
              <a:rect b="b" l="l" r="r" t="t"/>
              <a:pathLst>
                <a:path extrusionOk="0" h="1350" w="1502">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g290d4a56bad_2_51"/>
            <p:cNvSpPr/>
            <p:nvPr/>
          </p:nvSpPr>
          <p:spPr>
            <a:xfrm>
              <a:off x="2171543" y="2681065"/>
              <a:ext cx="52299" cy="49373"/>
            </a:xfrm>
            <a:custGeom>
              <a:rect b="b" l="l" r="r" t="t"/>
              <a:pathLst>
                <a:path extrusionOk="0" h="1350" w="143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g290d4a56bad_2_51"/>
            <p:cNvSpPr/>
            <p:nvPr/>
          </p:nvSpPr>
          <p:spPr>
            <a:xfrm>
              <a:off x="2254306" y="2794513"/>
              <a:ext cx="54895" cy="49373"/>
            </a:xfrm>
            <a:custGeom>
              <a:rect b="b" l="l" r="r" t="t"/>
              <a:pathLst>
                <a:path extrusionOk="0" h="1350" w="1501">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g290d4a56bad_2_51"/>
            <p:cNvSpPr/>
            <p:nvPr/>
          </p:nvSpPr>
          <p:spPr>
            <a:xfrm>
              <a:off x="1958179" y="3003744"/>
              <a:ext cx="54895" cy="49263"/>
            </a:xfrm>
            <a:custGeom>
              <a:rect b="b" l="l" r="r" t="t"/>
              <a:pathLst>
                <a:path extrusionOk="0" h="1347" w="1501">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290d4a56bad_2_51"/>
            <p:cNvSpPr/>
            <p:nvPr/>
          </p:nvSpPr>
          <p:spPr>
            <a:xfrm>
              <a:off x="1904161" y="2925150"/>
              <a:ext cx="65355" cy="59759"/>
            </a:xfrm>
            <a:custGeom>
              <a:rect b="b" l="l" r="r" t="t"/>
              <a:pathLst>
                <a:path extrusionOk="0" h="1634" w="1787">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g290d4a56bad_2_51"/>
            <p:cNvSpPr/>
            <p:nvPr/>
          </p:nvSpPr>
          <p:spPr>
            <a:xfrm>
              <a:off x="2190707" y="2873546"/>
              <a:ext cx="13093" cy="33793"/>
            </a:xfrm>
            <a:custGeom>
              <a:rect b="b" l="l" r="r" t="t"/>
              <a:pathLst>
                <a:path extrusionOk="0" h="924" w="358">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g290d4a56bad_2_51"/>
            <p:cNvSpPr/>
            <p:nvPr/>
          </p:nvSpPr>
          <p:spPr>
            <a:xfrm>
              <a:off x="2128863" y="2900098"/>
              <a:ext cx="30831" cy="26954"/>
            </a:xfrm>
            <a:custGeom>
              <a:rect b="b" l="l" r="r" t="t"/>
              <a:pathLst>
                <a:path extrusionOk="0" h="737" w="843">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g290d4a56bad_2_51"/>
            <p:cNvSpPr/>
            <p:nvPr/>
          </p:nvSpPr>
          <p:spPr>
            <a:xfrm>
              <a:off x="2103628" y="2961503"/>
              <a:ext cx="34854" cy="12252"/>
            </a:xfrm>
            <a:custGeom>
              <a:rect b="b" l="l" r="r" t="t"/>
              <a:pathLst>
                <a:path extrusionOk="0" h="335" w="953">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g290d4a56bad_2_51"/>
            <p:cNvSpPr/>
            <p:nvPr/>
          </p:nvSpPr>
          <p:spPr>
            <a:xfrm>
              <a:off x="2128533" y="3007474"/>
              <a:ext cx="30867" cy="27466"/>
            </a:xfrm>
            <a:custGeom>
              <a:rect b="b" l="l" r="r" t="t"/>
              <a:pathLst>
                <a:path extrusionOk="0" h="751" w="844">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g290d4a56bad_2_51"/>
            <p:cNvSpPr/>
            <p:nvPr/>
          </p:nvSpPr>
          <p:spPr>
            <a:xfrm>
              <a:off x="2192462" y="3025980"/>
              <a:ext cx="13093" cy="33244"/>
            </a:xfrm>
            <a:custGeom>
              <a:rect b="b" l="l" r="r" t="t"/>
              <a:pathLst>
                <a:path extrusionOk="0" h="909" w="358">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g290d4a56bad_2_51"/>
            <p:cNvSpPr/>
            <p:nvPr/>
          </p:nvSpPr>
          <p:spPr>
            <a:xfrm>
              <a:off x="2236276" y="3006048"/>
              <a:ext cx="32257" cy="27247"/>
            </a:xfrm>
            <a:custGeom>
              <a:rect b="b" l="l" r="r" t="t"/>
              <a:pathLst>
                <a:path extrusionOk="0" h="745" w="882">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g290d4a56bad_2_51"/>
            <p:cNvSpPr/>
            <p:nvPr/>
          </p:nvSpPr>
          <p:spPr>
            <a:xfrm>
              <a:off x="2256025" y="2959784"/>
              <a:ext cx="36646" cy="12215"/>
            </a:xfrm>
            <a:custGeom>
              <a:rect b="b" l="l" r="r" t="t"/>
              <a:pathLst>
                <a:path extrusionOk="0" h="334" w="1002">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g290d4a56bad_2_51"/>
            <p:cNvSpPr/>
            <p:nvPr/>
          </p:nvSpPr>
          <p:spPr>
            <a:xfrm>
              <a:off x="2236861" y="2898488"/>
              <a:ext cx="30136" cy="27576"/>
            </a:xfrm>
            <a:custGeom>
              <a:rect b="b" l="l" r="r" t="t"/>
              <a:pathLst>
                <a:path extrusionOk="0" h="754" w="824">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g290d4a56bad_2_51"/>
            <p:cNvSpPr/>
            <p:nvPr/>
          </p:nvSpPr>
          <p:spPr>
            <a:xfrm>
              <a:off x="2255147" y="2703703"/>
              <a:ext cx="37523" cy="37487"/>
            </a:xfrm>
            <a:custGeom>
              <a:rect b="b" l="l" r="r" t="t"/>
              <a:pathLst>
                <a:path extrusionOk="0" h="1025" w="1026">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g290d4a56bad_2_51"/>
            <p:cNvSpPr/>
            <p:nvPr/>
          </p:nvSpPr>
          <p:spPr>
            <a:xfrm>
              <a:off x="2193340" y="2772533"/>
              <a:ext cx="37487" cy="37487"/>
            </a:xfrm>
            <a:custGeom>
              <a:rect b="b" l="l" r="r" t="t"/>
              <a:pathLst>
                <a:path extrusionOk="0" h="1025" w="1025">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g290d4a56bad_2_51"/>
            <p:cNvSpPr/>
            <p:nvPr/>
          </p:nvSpPr>
          <p:spPr>
            <a:xfrm>
              <a:off x="2026094" y="2959784"/>
              <a:ext cx="19184" cy="18986"/>
            </a:xfrm>
            <a:custGeom>
              <a:rect b="b" l="l" r="r" t="t"/>
              <a:pathLst>
                <a:path extrusionOk="0" h="1025" w="1049">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3" name="Google Shape;223;g290d4a56bad_2_51"/>
          <p:cNvSpPr txBox="1"/>
          <p:nvPr>
            <p:ph idx="1" type="body"/>
          </p:nvPr>
        </p:nvSpPr>
        <p:spPr>
          <a:xfrm>
            <a:off x="677574" y="1359601"/>
            <a:ext cx="10552079" cy="48126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2800"/>
              <a:buNone/>
            </a:pPr>
            <a:r>
              <a:rPr b="1" lang="en-US" sz="2400"/>
              <a:t>Amanda Halliburton</a:t>
            </a:r>
            <a:endParaRPr b="1" sz="2400"/>
          </a:p>
          <a:p>
            <a:pPr indent="-228600" lvl="0" marL="228600" rtl="0" algn="l">
              <a:lnSpc>
                <a:spcPct val="100000"/>
              </a:lnSpc>
              <a:spcBef>
                <a:spcPts val="0"/>
              </a:spcBef>
              <a:spcAft>
                <a:spcPts val="0"/>
              </a:spcAft>
              <a:buClr>
                <a:schemeClr val="dk1"/>
              </a:buClr>
              <a:buSzPts val="2800"/>
              <a:buNone/>
            </a:pPr>
            <a:r>
              <a:t/>
            </a:r>
            <a:endParaRPr b="1" sz="2400"/>
          </a:p>
          <a:p>
            <a:pPr indent="-228600" lvl="0" marL="228600" rtl="0" algn="l">
              <a:lnSpc>
                <a:spcPct val="100000"/>
              </a:lnSpc>
              <a:spcBef>
                <a:spcPts val="0"/>
              </a:spcBef>
              <a:spcAft>
                <a:spcPts val="0"/>
              </a:spcAft>
              <a:buClr>
                <a:schemeClr val="dk1"/>
              </a:buClr>
              <a:buSzPts val="2800"/>
              <a:buNone/>
            </a:pPr>
            <a:r>
              <a:rPr lang="en-US" sz="2400"/>
              <a:t>Halliburton, A.E., Murray, D. W., &amp; Ridenour, T.A. (2024). Interplay among self-regulation processes over time for adolescents in the context of chronic stress. </a:t>
            </a:r>
            <a:r>
              <a:rPr i="1" lang="en-US" sz="2400"/>
              <a:t>Journal of Cognition and Development</a:t>
            </a:r>
            <a:r>
              <a:rPr lang="en-US" sz="2400"/>
              <a:t>, </a:t>
            </a:r>
            <a:r>
              <a:rPr i="1" lang="en-US" sz="2400"/>
              <a:t>25</a:t>
            </a:r>
            <a:r>
              <a:rPr lang="en-US" sz="2400"/>
              <a:t>(3), 386-407. </a:t>
            </a:r>
            <a:endParaRPr sz="2400"/>
          </a:p>
          <a:p>
            <a:pPr indent="-228600" lvl="0" marL="228600" rtl="0" algn="l">
              <a:lnSpc>
                <a:spcPct val="100000"/>
              </a:lnSpc>
              <a:spcBef>
                <a:spcPts val="0"/>
              </a:spcBef>
              <a:spcAft>
                <a:spcPts val="0"/>
              </a:spcAft>
              <a:buClr>
                <a:schemeClr val="dk1"/>
              </a:buClr>
              <a:buSzPts val="2800"/>
              <a:buNone/>
            </a:pPr>
            <a:r>
              <a:t/>
            </a:r>
            <a:endParaRPr sz="2400"/>
          </a:p>
          <a:p>
            <a:pPr indent="-228600" lvl="0" marL="228600" rtl="0" algn="l">
              <a:lnSpc>
                <a:spcPct val="100000"/>
              </a:lnSpc>
              <a:spcBef>
                <a:spcPts val="0"/>
              </a:spcBef>
              <a:spcAft>
                <a:spcPts val="0"/>
              </a:spcAft>
              <a:buClr>
                <a:schemeClr val="dk1"/>
              </a:buClr>
              <a:buSzPts val="2800"/>
              <a:buNone/>
            </a:pPr>
            <a:r>
              <a:rPr lang="en-US" sz="2400"/>
              <a:t>Halliburton, A.E., Hill, M.B., Hightower, J.M., Harrison, T.L., &amp; LaFever, C.R. (2023). Mental health during COVID-19: College students’ need for structure. </a:t>
            </a:r>
            <a:r>
              <a:rPr i="1" lang="en-US" sz="2400"/>
              <a:t>Journal of American College Health</a:t>
            </a:r>
            <a:r>
              <a:rPr lang="en-US" sz="2400"/>
              <a:t>, 1-8.</a:t>
            </a:r>
            <a:endParaRPr sz="2400"/>
          </a:p>
          <a:p>
            <a:pPr indent="-228600" lvl="0" marL="228600" rtl="0" algn="l">
              <a:lnSpc>
                <a:spcPct val="100000"/>
              </a:lnSpc>
              <a:spcBef>
                <a:spcPts val="0"/>
              </a:spcBef>
              <a:spcAft>
                <a:spcPts val="0"/>
              </a:spcAft>
              <a:buClr>
                <a:schemeClr val="dk1"/>
              </a:buClr>
              <a:buSzPts val="2800"/>
              <a:buNone/>
            </a:pPr>
            <a:r>
              <a:t/>
            </a:r>
            <a:endParaRPr sz="2400"/>
          </a:p>
          <a:p>
            <a:pPr indent="-228600" lvl="0" marL="228600" rtl="0" algn="l">
              <a:lnSpc>
                <a:spcPct val="100000"/>
              </a:lnSpc>
              <a:spcBef>
                <a:spcPts val="0"/>
              </a:spcBef>
              <a:spcAft>
                <a:spcPts val="0"/>
              </a:spcAft>
              <a:buClr>
                <a:schemeClr val="dk1"/>
              </a:buClr>
              <a:buSzPts val="2800"/>
              <a:buFont typeface="Arial"/>
              <a:buNone/>
            </a:pPr>
            <a:r>
              <a:t/>
            </a:r>
            <a:endParaRPr sz="2400"/>
          </a:p>
          <a:p>
            <a:pPr indent="-228600" lvl="0" marL="228600" rtl="0" algn="l">
              <a:lnSpc>
                <a:spcPct val="100000"/>
              </a:lnSpc>
              <a:spcBef>
                <a:spcPts val="0"/>
              </a:spcBef>
              <a:spcAft>
                <a:spcPts val="0"/>
              </a:spcAft>
              <a:buClr>
                <a:schemeClr val="dk1"/>
              </a:buClr>
              <a:buSzPts val="2800"/>
              <a:buNone/>
            </a:pPr>
            <a:r>
              <a:t/>
            </a:r>
            <a:endParaRPr sz="2400"/>
          </a:p>
          <a:p>
            <a:pPr indent="-228600" lvl="0" marL="228600" rtl="0" algn="l">
              <a:lnSpc>
                <a:spcPct val="100000"/>
              </a:lnSpc>
              <a:spcBef>
                <a:spcPts val="0"/>
              </a:spcBef>
              <a:spcAft>
                <a:spcPts val="0"/>
              </a:spcAft>
              <a:buClr>
                <a:schemeClr val="dk1"/>
              </a:buClr>
              <a:buSzPts val="2800"/>
              <a:buNone/>
            </a:pPr>
            <a:r>
              <a:t/>
            </a:r>
            <a:endParaRPr sz="2400"/>
          </a:p>
          <a:p>
            <a:pPr indent="-50800" lvl="0" marL="228600" rtl="0" algn="l">
              <a:lnSpc>
                <a:spcPct val="100000"/>
              </a:lnSpc>
              <a:spcBef>
                <a:spcPts val="0"/>
              </a:spcBef>
              <a:spcAft>
                <a:spcPts val="0"/>
              </a:spcAft>
              <a:buClr>
                <a:schemeClr val="dk1"/>
              </a:buClr>
              <a:buSzPts val="2800"/>
              <a:buNone/>
            </a:pPr>
            <a:r>
              <a:t/>
            </a:r>
            <a:endParaRPr sz="2400"/>
          </a:p>
        </p:txBody>
      </p:sp>
      <p:sp>
        <p:nvSpPr>
          <p:cNvPr id="224" name="Google Shape;224;g290d4a56bad_2_51"/>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Calibri"/>
              <a:buNone/>
            </a:pPr>
            <a:r>
              <a:rPr lang="en-US"/>
              <a:t>Member Publications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g2a45ec22955_0_61"/>
          <p:cNvSpPr/>
          <p:nvPr/>
        </p:nvSpPr>
        <p:spPr>
          <a:xfrm>
            <a:off x="14850" y="25"/>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0" name="Google Shape;230;g2a45ec22955_0_61"/>
          <p:cNvGrpSpPr/>
          <p:nvPr/>
        </p:nvGrpSpPr>
        <p:grpSpPr>
          <a:xfrm>
            <a:off x="3313677" y="685826"/>
            <a:ext cx="5486418" cy="5486396"/>
            <a:chOff x="1878926" y="2649064"/>
            <a:chExt cx="431007" cy="426582"/>
          </a:xfrm>
        </p:grpSpPr>
        <p:sp>
          <p:nvSpPr>
            <p:cNvPr id="231" name="Google Shape;231;g2a45ec22955_0_61"/>
            <p:cNvSpPr/>
            <p:nvPr/>
          </p:nvSpPr>
          <p:spPr>
            <a:xfrm>
              <a:off x="2099275" y="2688160"/>
              <a:ext cx="24833" cy="20810"/>
            </a:xfrm>
            <a:custGeom>
              <a:rect b="b" l="l" r="r" t="t"/>
              <a:pathLst>
                <a:path extrusionOk="0" h="569" w="679">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g2a45ec22955_0_61"/>
            <p:cNvSpPr/>
            <p:nvPr/>
          </p:nvSpPr>
          <p:spPr>
            <a:xfrm>
              <a:off x="2052243" y="2716467"/>
              <a:ext cx="43850" cy="40632"/>
            </a:xfrm>
            <a:custGeom>
              <a:rect b="b" l="l" r="r" t="t"/>
              <a:pathLst>
                <a:path extrusionOk="0" h="1111" w="1199">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g2a45ec22955_0_61"/>
            <p:cNvSpPr/>
            <p:nvPr/>
          </p:nvSpPr>
          <p:spPr>
            <a:xfrm>
              <a:off x="1918973" y="2821430"/>
              <a:ext cx="72084" cy="68939"/>
            </a:xfrm>
            <a:custGeom>
              <a:rect b="b" l="l" r="r" t="t"/>
              <a:pathLst>
                <a:path extrusionOk="0" h="1885" w="1971">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g2a45ec22955_0_61"/>
            <p:cNvSpPr/>
            <p:nvPr/>
          </p:nvSpPr>
          <p:spPr>
            <a:xfrm>
              <a:off x="2050085" y="2821430"/>
              <a:ext cx="74023" cy="68573"/>
            </a:xfrm>
            <a:custGeom>
              <a:rect b="b" l="l" r="r" t="t"/>
              <a:pathLst>
                <a:path extrusionOk="0" h="1875" w="2024">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g2a45ec22955_0_61"/>
            <p:cNvSpPr/>
            <p:nvPr/>
          </p:nvSpPr>
          <p:spPr>
            <a:xfrm>
              <a:off x="1916815" y="2688160"/>
              <a:ext cx="74169" cy="68939"/>
            </a:xfrm>
            <a:custGeom>
              <a:rect b="b" l="l" r="r" t="t"/>
              <a:pathLst>
                <a:path extrusionOk="0" h="1885" w="2028">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g2a45ec22955_0_61"/>
            <p:cNvSpPr/>
            <p:nvPr/>
          </p:nvSpPr>
          <p:spPr>
            <a:xfrm>
              <a:off x="2068774" y="2782956"/>
              <a:ext cx="94101" cy="12252"/>
            </a:xfrm>
            <a:custGeom>
              <a:rect b="b" l="l" r="r" t="t"/>
              <a:pathLst>
                <a:path extrusionOk="0" h="335" w="2573">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g2a45ec22955_0_61"/>
            <p:cNvSpPr/>
            <p:nvPr/>
          </p:nvSpPr>
          <p:spPr>
            <a:xfrm>
              <a:off x="1878926" y="2782956"/>
              <a:ext cx="93223" cy="12252"/>
            </a:xfrm>
            <a:custGeom>
              <a:rect b="b" l="l" r="r" t="t"/>
              <a:pathLst>
                <a:path extrusionOk="0" h="335" w="2549">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g2a45ec22955_0_61"/>
            <p:cNvSpPr/>
            <p:nvPr/>
          </p:nvSpPr>
          <p:spPr>
            <a:xfrm>
              <a:off x="2013915" y="2837412"/>
              <a:ext cx="13093" cy="91687"/>
            </a:xfrm>
            <a:custGeom>
              <a:rect b="b" l="l" r="r" t="t"/>
              <a:pathLst>
                <a:path extrusionOk="0" h="2507" w="358">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g2a45ec22955_0_61"/>
            <p:cNvSpPr/>
            <p:nvPr/>
          </p:nvSpPr>
          <p:spPr>
            <a:xfrm>
              <a:off x="2013915" y="2649064"/>
              <a:ext cx="13093" cy="92126"/>
            </a:xfrm>
            <a:custGeom>
              <a:rect b="b" l="l" r="r" t="t"/>
              <a:pathLst>
                <a:path extrusionOk="0" h="2519" w="358">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g2a45ec22955_0_61"/>
            <p:cNvSpPr/>
            <p:nvPr/>
          </p:nvSpPr>
          <p:spPr>
            <a:xfrm>
              <a:off x="1973356" y="2688489"/>
              <a:ext cx="24869" cy="35292"/>
            </a:xfrm>
            <a:custGeom>
              <a:rect b="b" l="l" r="r" t="t"/>
              <a:pathLst>
                <a:path extrusionOk="0" h="965" w="68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g2a45ec22955_0_61"/>
            <p:cNvSpPr/>
            <p:nvPr/>
          </p:nvSpPr>
          <p:spPr>
            <a:xfrm>
              <a:off x="1916523" y="2744847"/>
              <a:ext cx="40961" cy="22017"/>
            </a:xfrm>
            <a:custGeom>
              <a:rect b="b" l="l" r="r" t="t"/>
              <a:pathLst>
                <a:path extrusionOk="0" h="602" w="112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g2a45ec22955_0_61"/>
            <p:cNvSpPr/>
            <p:nvPr/>
          </p:nvSpPr>
          <p:spPr>
            <a:xfrm>
              <a:off x="1917218" y="2813933"/>
              <a:ext cx="41071" cy="22200"/>
            </a:xfrm>
            <a:custGeom>
              <a:rect b="b" l="l" r="r" t="t"/>
              <a:pathLst>
                <a:path extrusionOk="0" h="607" w="1123">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g2a45ec22955_0_61"/>
            <p:cNvSpPr/>
            <p:nvPr/>
          </p:nvSpPr>
          <p:spPr>
            <a:xfrm>
              <a:off x="1975587" y="2856576"/>
              <a:ext cx="24065" cy="35512"/>
            </a:xfrm>
            <a:custGeom>
              <a:rect b="b" l="l" r="r" t="t"/>
              <a:pathLst>
                <a:path extrusionOk="0" h="971" w="658">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g2a45ec22955_0_61"/>
            <p:cNvSpPr/>
            <p:nvPr/>
          </p:nvSpPr>
          <p:spPr>
            <a:xfrm>
              <a:off x="2043905" y="2855699"/>
              <a:ext cx="25418" cy="35366"/>
            </a:xfrm>
            <a:custGeom>
              <a:rect b="b" l="l" r="r" t="t"/>
              <a:pathLst>
                <a:path extrusionOk="0" h="967" w="695">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g2a45ec22955_0_61"/>
            <p:cNvSpPr/>
            <p:nvPr/>
          </p:nvSpPr>
          <p:spPr>
            <a:xfrm>
              <a:off x="2085305" y="2812836"/>
              <a:ext cx="40851" cy="22200"/>
            </a:xfrm>
            <a:custGeom>
              <a:rect b="b" l="l" r="r" t="t"/>
              <a:pathLst>
                <a:path extrusionOk="0" h="607" w="1117">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g2a45ec22955_0_61"/>
            <p:cNvSpPr/>
            <p:nvPr/>
          </p:nvSpPr>
          <p:spPr>
            <a:xfrm>
              <a:off x="2084500" y="2743384"/>
              <a:ext cx="40998" cy="21980"/>
            </a:xfrm>
            <a:custGeom>
              <a:rect b="b" l="l" r="r" t="t"/>
              <a:pathLst>
                <a:path extrusionOk="0" h="601" w="1121">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g2a45ec22955_0_61"/>
            <p:cNvSpPr/>
            <p:nvPr/>
          </p:nvSpPr>
          <p:spPr>
            <a:xfrm>
              <a:off x="2043539" y="2688014"/>
              <a:ext cx="24357" cy="35585"/>
            </a:xfrm>
            <a:custGeom>
              <a:rect b="b" l="l" r="r" t="t"/>
              <a:pathLst>
                <a:path extrusionOk="0" h="973" w="666">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g2a45ec22955_0_61"/>
            <p:cNvSpPr/>
            <p:nvPr/>
          </p:nvSpPr>
          <p:spPr>
            <a:xfrm>
              <a:off x="2230717" y="2977668"/>
              <a:ext cx="79216" cy="37670"/>
            </a:xfrm>
            <a:custGeom>
              <a:rect b="b" l="l" r="r" t="t"/>
              <a:pathLst>
                <a:path extrusionOk="0" h="1030" w="2166">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g2a45ec22955_0_61"/>
            <p:cNvSpPr/>
            <p:nvPr/>
          </p:nvSpPr>
          <p:spPr>
            <a:xfrm>
              <a:off x="2086036" y="2917579"/>
              <a:ext cx="79545" cy="38255"/>
            </a:xfrm>
            <a:custGeom>
              <a:rect b="b" l="l" r="r" t="t"/>
              <a:pathLst>
                <a:path extrusionOk="0" h="1046" w="2175">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g2a45ec22955_0_61"/>
            <p:cNvSpPr/>
            <p:nvPr/>
          </p:nvSpPr>
          <p:spPr>
            <a:xfrm>
              <a:off x="2147515" y="3002135"/>
              <a:ext cx="40632" cy="73511"/>
            </a:xfrm>
            <a:custGeom>
              <a:rect b="b" l="l" r="r" t="t"/>
              <a:pathLst>
                <a:path extrusionOk="0" h="2010" w="1111">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g2a45ec22955_0_61"/>
            <p:cNvSpPr/>
            <p:nvPr/>
          </p:nvSpPr>
          <p:spPr>
            <a:xfrm>
              <a:off x="2208152" y="2857454"/>
              <a:ext cx="40010" cy="73840"/>
            </a:xfrm>
            <a:custGeom>
              <a:rect b="b" l="l" r="r" t="t"/>
              <a:pathLst>
                <a:path extrusionOk="0" h="2019" w="1094">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g2a45ec22955_0_61"/>
            <p:cNvSpPr/>
            <p:nvPr/>
          </p:nvSpPr>
          <p:spPr>
            <a:xfrm>
              <a:off x="2207603" y="3002427"/>
              <a:ext cx="41144" cy="73218"/>
            </a:xfrm>
            <a:custGeom>
              <a:rect b="b" l="l" r="r" t="t"/>
              <a:pathLst>
                <a:path extrusionOk="0" h="2002" w="1125">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g2a45ec22955_0_61"/>
            <p:cNvSpPr/>
            <p:nvPr/>
          </p:nvSpPr>
          <p:spPr>
            <a:xfrm>
              <a:off x="2148027" y="2857564"/>
              <a:ext cx="40632" cy="73511"/>
            </a:xfrm>
            <a:custGeom>
              <a:rect b="b" l="l" r="r" t="t"/>
              <a:pathLst>
                <a:path extrusionOk="0" h="2010" w="1111">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2a45ec22955_0_61"/>
            <p:cNvSpPr/>
            <p:nvPr/>
          </p:nvSpPr>
          <p:spPr>
            <a:xfrm>
              <a:off x="2086036" y="3000306"/>
              <a:ext cx="23882" cy="15616"/>
            </a:xfrm>
            <a:custGeom>
              <a:rect b="b" l="l" r="r" t="t"/>
              <a:pathLst>
                <a:path extrusionOk="0" h="427" w="653">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g2a45ec22955_0_61"/>
            <p:cNvSpPr/>
            <p:nvPr/>
          </p:nvSpPr>
          <p:spPr>
            <a:xfrm>
              <a:off x="2116611" y="2977741"/>
              <a:ext cx="47142" cy="25125"/>
            </a:xfrm>
            <a:custGeom>
              <a:rect b="b" l="l" r="r" t="t"/>
              <a:pathLst>
                <a:path extrusionOk="0" h="687" w="1289">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g2a45ec22955_0_61"/>
            <p:cNvSpPr/>
            <p:nvPr/>
          </p:nvSpPr>
          <p:spPr>
            <a:xfrm>
              <a:off x="2230717" y="2917652"/>
              <a:ext cx="77607" cy="38182"/>
            </a:xfrm>
            <a:custGeom>
              <a:rect b="b" l="l" r="r" t="t"/>
              <a:pathLst>
                <a:path extrusionOk="0" h="1044" w="2122">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g2a45ec22955_0_61"/>
            <p:cNvSpPr/>
            <p:nvPr/>
          </p:nvSpPr>
          <p:spPr>
            <a:xfrm>
              <a:off x="1989521" y="2759659"/>
              <a:ext cx="63636" cy="59065"/>
            </a:xfrm>
            <a:custGeom>
              <a:rect b="b" l="l" r="r" t="t"/>
              <a:pathLst>
                <a:path extrusionOk="0" h="1615" w="174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g2a45ec22955_0_61"/>
            <p:cNvSpPr/>
            <p:nvPr/>
          </p:nvSpPr>
          <p:spPr>
            <a:xfrm>
              <a:off x="2170665" y="2941936"/>
              <a:ext cx="54932" cy="49373"/>
            </a:xfrm>
            <a:custGeom>
              <a:rect b="b" l="l" r="r" t="t"/>
              <a:pathLst>
                <a:path extrusionOk="0" h="1350" w="1502">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g2a45ec22955_0_61"/>
            <p:cNvSpPr/>
            <p:nvPr/>
          </p:nvSpPr>
          <p:spPr>
            <a:xfrm>
              <a:off x="2171543" y="2681065"/>
              <a:ext cx="52299" cy="49373"/>
            </a:xfrm>
            <a:custGeom>
              <a:rect b="b" l="l" r="r" t="t"/>
              <a:pathLst>
                <a:path extrusionOk="0" h="1350" w="143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g2a45ec22955_0_61"/>
            <p:cNvSpPr/>
            <p:nvPr/>
          </p:nvSpPr>
          <p:spPr>
            <a:xfrm>
              <a:off x="2254306" y="2794513"/>
              <a:ext cx="54895" cy="49373"/>
            </a:xfrm>
            <a:custGeom>
              <a:rect b="b" l="l" r="r" t="t"/>
              <a:pathLst>
                <a:path extrusionOk="0" h="1350" w="1501">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g2a45ec22955_0_61"/>
            <p:cNvSpPr/>
            <p:nvPr/>
          </p:nvSpPr>
          <p:spPr>
            <a:xfrm>
              <a:off x="1958179" y="3003744"/>
              <a:ext cx="54895" cy="49263"/>
            </a:xfrm>
            <a:custGeom>
              <a:rect b="b" l="l" r="r" t="t"/>
              <a:pathLst>
                <a:path extrusionOk="0" h="1347" w="1501">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g2a45ec22955_0_61"/>
            <p:cNvSpPr/>
            <p:nvPr/>
          </p:nvSpPr>
          <p:spPr>
            <a:xfrm>
              <a:off x="1904161" y="2925150"/>
              <a:ext cx="65355" cy="59759"/>
            </a:xfrm>
            <a:custGeom>
              <a:rect b="b" l="l" r="r" t="t"/>
              <a:pathLst>
                <a:path extrusionOk="0" h="1634" w="1787">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g2a45ec22955_0_61"/>
            <p:cNvSpPr/>
            <p:nvPr/>
          </p:nvSpPr>
          <p:spPr>
            <a:xfrm>
              <a:off x="2190707" y="2873546"/>
              <a:ext cx="13093" cy="33793"/>
            </a:xfrm>
            <a:custGeom>
              <a:rect b="b" l="l" r="r" t="t"/>
              <a:pathLst>
                <a:path extrusionOk="0" h="924" w="358">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g2a45ec22955_0_61"/>
            <p:cNvSpPr/>
            <p:nvPr/>
          </p:nvSpPr>
          <p:spPr>
            <a:xfrm>
              <a:off x="2128863" y="2900098"/>
              <a:ext cx="30831" cy="26954"/>
            </a:xfrm>
            <a:custGeom>
              <a:rect b="b" l="l" r="r" t="t"/>
              <a:pathLst>
                <a:path extrusionOk="0" h="737" w="843">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g2a45ec22955_0_61"/>
            <p:cNvSpPr/>
            <p:nvPr/>
          </p:nvSpPr>
          <p:spPr>
            <a:xfrm>
              <a:off x="2103628" y="2961503"/>
              <a:ext cx="34854" cy="12252"/>
            </a:xfrm>
            <a:custGeom>
              <a:rect b="b" l="l" r="r" t="t"/>
              <a:pathLst>
                <a:path extrusionOk="0" h="335" w="953">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g2a45ec22955_0_61"/>
            <p:cNvSpPr/>
            <p:nvPr/>
          </p:nvSpPr>
          <p:spPr>
            <a:xfrm>
              <a:off x="2128533" y="3007474"/>
              <a:ext cx="30867" cy="27466"/>
            </a:xfrm>
            <a:custGeom>
              <a:rect b="b" l="l" r="r" t="t"/>
              <a:pathLst>
                <a:path extrusionOk="0" h="751" w="844">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g2a45ec22955_0_61"/>
            <p:cNvSpPr/>
            <p:nvPr/>
          </p:nvSpPr>
          <p:spPr>
            <a:xfrm>
              <a:off x="2192462" y="3025980"/>
              <a:ext cx="13093" cy="33244"/>
            </a:xfrm>
            <a:custGeom>
              <a:rect b="b" l="l" r="r" t="t"/>
              <a:pathLst>
                <a:path extrusionOk="0" h="909" w="358">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g2a45ec22955_0_61"/>
            <p:cNvSpPr/>
            <p:nvPr/>
          </p:nvSpPr>
          <p:spPr>
            <a:xfrm>
              <a:off x="2236276" y="3006048"/>
              <a:ext cx="32257" cy="27247"/>
            </a:xfrm>
            <a:custGeom>
              <a:rect b="b" l="l" r="r" t="t"/>
              <a:pathLst>
                <a:path extrusionOk="0" h="745" w="882">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g2a45ec22955_0_61"/>
            <p:cNvSpPr/>
            <p:nvPr/>
          </p:nvSpPr>
          <p:spPr>
            <a:xfrm>
              <a:off x="2256025" y="2959784"/>
              <a:ext cx="36646" cy="12215"/>
            </a:xfrm>
            <a:custGeom>
              <a:rect b="b" l="l" r="r" t="t"/>
              <a:pathLst>
                <a:path extrusionOk="0" h="334" w="1002">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g2a45ec22955_0_61"/>
            <p:cNvSpPr/>
            <p:nvPr/>
          </p:nvSpPr>
          <p:spPr>
            <a:xfrm>
              <a:off x="2236861" y="2898488"/>
              <a:ext cx="30136" cy="27576"/>
            </a:xfrm>
            <a:custGeom>
              <a:rect b="b" l="l" r="r" t="t"/>
              <a:pathLst>
                <a:path extrusionOk="0" h="754" w="824">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g2a45ec22955_0_61"/>
            <p:cNvSpPr/>
            <p:nvPr/>
          </p:nvSpPr>
          <p:spPr>
            <a:xfrm>
              <a:off x="2255147" y="2703703"/>
              <a:ext cx="37523" cy="37487"/>
            </a:xfrm>
            <a:custGeom>
              <a:rect b="b" l="l" r="r" t="t"/>
              <a:pathLst>
                <a:path extrusionOk="0" h="1025" w="1026">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g2a45ec22955_0_61"/>
            <p:cNvSpPr/>
            <p:nvPr/>
          </p:nvSpPr>
          <p:spPr>
            <a:xfrm>
              <a:off x="2193340" y="2772533"/>
              <a:ext cx="37487" cy="37487"/>
            </a:xfrm>
            <a:custGeom>
              <a:rect b="b" l="l" r="r" t="t"/>
              <a:pathLst>
                <a:path extrusionOk="0" h="1025" w="1025">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g2a45ec22955_0_61"/>
            <p:cNvSpPr/>
            <p:nvPr/>
          </p:nvSpPr>
          <p:spPr>
            <a:xfrm>
              <a:off x="2026094" y="2959784"/>
              <a:ext cx="19184" cy="18986"/>
            </a:xfrm>
            <a:custGeom>
              <a:rect b="b" l="l" r="r" t="t"/>
              <a:pathLst>
                <a:path extrusionOk="0" h="1025" w="1049">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74" name="Google Shape;274;g2a45ec22955_0_61"/>
          <p:cNvSpPr txBox="1"/>
          <p:nvPr>
            <p:ph idx="1" type="body"/>
          </p:nvPr>
        </p:nvSpPr>
        <p:spPr>
          <a:xfrm>
            <a:off x="677574" y="1359601"/>
            <a:ext cx="10552200" cy="48126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2800"/>
              <a:buNone/>
            </a:pPr>
            <a:r>
              <a:rPr b="1" lang="en-US" sz="2400"/>
              <a:t>Joanna Herres</a:t>
            </a:r>
            <a:endParaRPr b="1" sz="2400"/>
          </a:p>
          <a:p>
            <a:pPr indent="-228600" lvl="0" marL="228600" rtl="0" algn="l">
              <a:lnSpc>
                <a:spcPct val="100000"/>
              </a:lnSpc>
              <a:spcBef>
                <a:spcPts val="0"/>
              </a:spcBef>
              <a:spcAft>
                <a:spcPts val="0"/>
              </a:spcAft>
              <a:buClr>
                <a:schemeClr val="dk1"/>
              </a:buClr>
              <a:buSzPts val="2800"/>
              <a:buNone/>
            </a:pPr>
            <a:r>
              <a:t/>
            </a:r>
            <a:endParaRPr b="1" sz="1300"/>
          </a:p>
          <a:p>
            <a:pPr indent="-514350" lvl="0" marL="457200" rtl="0" algn="l">
              <a:lnSpc>
                <a:spcPct val="100000"/>
              </a:lnSpc>
              <a:spcBef>
                <a:spcPts val="0"/>
              </a:spcBef>
              <a:spcAft>
                <a:spcPts val="0"/>
              </a:spcAft>
              <a:buClr>
                <a:schemeClr val="dk1"/>
              </a:buClr>
              <a:buSzPts val="2800"/>
              <a:buNone/>
            </a:pPr>
            <a:r>
              <a:rPr lang="en-US" sz="2400"/>
              <a:t>Bilal, N., &amp; Herres, J. (2024). I belong: Positive perceptions of campus climate protect against PTSD following sexual assault for student minoritized due to their gender and sexuality. </a:t>
            </a:r>
            <a:r>
              <a:rPr i="1" lang="en-US" sz="2400"/>
              <a:t>Journal of Interpersonal Violence.</a:t>
            </a:r>
            <a:endParaRPr b="1" i="1" sz="2400"/>
          </a:p>
          <a:p>
            <a:pPr indent="-228600" lvl="0" marL="228600" rtl="0" algn="l">
              <a:lnSpc>
                <a:spcPct val="100000"/>
              </a:lnSpc>
              <a:spcBef>
                <a:spcPts val="0"/>
              </a:spcBef>
              <a:spcAft>
                <a:spcPts val="0"/>
              </a:spcAft>
              <a:buClr>
                <a:schemeClr val="dk1"/>
              </a:buClr>
              <a:buSzPts val="2800"/>
              <a:buNone/>
            </a:pPr>
            <a:r>
              <a:t/>
            </a:r>
            <a:endParaRPr sz="2400"/>
          </a:p>
          <a:p>
            <a:pPr indent="-228600" lvl="0" marL="228600" rtl="0" algn="l">
              <a:lnSpc>
                <a:spcPct val="100000"/>
              </a:lnSpc>
              <a:spcBef>
                <a:spcPts val="0"/>
              </a:spcBef>
              <a:spcAft>
                <a:spcPts val="0"/>
              </a:spcAft>
              <a:buClr>
                <a:schemeClr val="dk1"/>
              </a:buClr>
              <a:buSzPts val="2800"/>
              <a:buNone/>
            </a:pPr>
            <a:r>
              <a:rPr b="1" lang="en-US" sz="2400"/>
              <a:t>Erin Sheets</a:t>
            </a:r>
            <a:endParaRPr b="1" sz="2400"/>
          </a:p>
          <a:p>
            <a:pPr indent="-228600" lvl="0" marL="228600" rtl="0" algn="l">
              <a:lnSpc>
                <a:spcPct val="100000"/>
              </a:lnSpc>
              <a:spcBef>
                <a:spcPts val="0"/>
              </a:spcBef>
              <a:spcAft>
                <a:spcPts val="0"/>
              </a:spcAft>
              <a:buClr>
                <a:schemeClr val="dk1"/>
              </a:buClr>
              <a:buSzPts val="2800"/>
              <a:buNone/>
            </a:pPr>
            <a:r>
              <a:t/>
            </a:r>
            <a:endParaRPr sz="1400"/>
          </a:p>
          <a:p>
            <a:pPr indent="-514350" lvl="0" marL="457200" rtl="0" algn="l">
              <a:lnSpc>
                <a:spcPct val="115000"/>
              </a:lnSpc>
              <a:spcBef>
                <a:spcPts val="0"/>
              </a:spcBef>
              <a:spcAft>
                <a:spcPts val="0"/>
              </a:spcAft>
              <a:buClr>
                <a:schemeClr val="dk1"/>
              </a:buClr>
              <a:buSzPts val="1100"/>
              <a:buFont typeface="Arial"/>
              <a:buNone/>
            </a:pPr>
            <a:r>
              <a:rPr lang="en-US" sz="2400"/>
              <a:t>Sheets, E. S., &amp; Young, D. (2024). A brief, group social belonging intervention to improve mental health and academic outcomes in BIPOC and first-generation to college students. </a:t>
            </a:r>
            <a:r>
              <a:rPr i="1" lang="en-US" sz="2400"/>
              <a:t>Clinical Psychological Science</a:t>
            </a:r>
            <a:r>
              <a:rPr lang="en-US" sz="2400"/>
              <a:t>.</a:t>
            </a:r>
            <a:endParaRPr sz="2400"/>
          </a:p>
          <a:p>
            <a:pPr indent="-228600" lvl="0" marL="228600" rtl="0" algn="l">
              <a:lnSpc>
                <a:spcPct val="100000"/>
              </a:lnSpc>
              <a:spcBef>
                <a:spcPts val="0"/>
              </a:spcBef>
              <a:spcAft>
                <a:spcPts val="0"/>
              </a:spcAft>
              <a:buClr>
                <a:schemeClr val="dk1"/>
              </a:buClr>
              <a:buSzPts val="2800"/>
              <a:buNone/>
            </a:pPr>
            <a:r>
              <a:t/>
            </a:r>
            <a:endParaRPr sz="2400"/>
          </a:p>
          <a:p>
            <a:pPr indent="-228600" lvl="0" marL="228600" rtl="0" algn="l">
              <a:lnSpc>
                <a:spcPct val="100000"/>
              </a:lnSpc>
              <a:spcBef>
                <a:spcPts val="0"/>
              </a:spcBef>
              <a:spcAft>
                <a:spcPts val="0"/>
              </a:spcAft>
              <a:buClr>
                <a:schemeClr val="dk1"/>
              </a:buClr>
              <a:buSzPts val="2800"/>
              <a:buNone/>
            </a:pPr>
            <a:r>
              <a:t/>
            </a:r>
            <a:endParaRPr sz="2400"/>
          </a:p>
          <a:p>
            <a:pPr indent="-228600" lvl="0" marL="228600" rtl="0" algn="l">
              <a:lnSpc>
                <a:spcPct val="100000"/>
              </a:lnSpc>
              <a:spcBef>
                <a:spcPts val="0"/>
              </a:spcBef>
              <a:spcAft>
                <a:spcPts val="0"/>
              </a:spcAft>
              <a:buClr>
                <a:schemeClr val="dk1"/>
              </a:buClr>
              <a:buSzPts val="2800"/>
              <a:buNone/>
            </a:pPr>
            <a:r>
              <a:t/>
            </a:r>
            <a:endParaRPr sz="2400"/>
          </a:p>
          <a:p>
            <a:pPr indent="-50800" lvl="0" marL="228600" rtl="0" algn="l">
              <a:lnSpc>
                <a:spcPct val="100000"/>
              </a:lnSpc>
              <a:spcBef>
                <a:spcPts val="0"/>
              </a:spcBef>
              <a:spcAft>
                <a:spcPts val="0"/>
              </a:spcAft>
              <a:buClr>
                <a:schemeClr val="dk1"/>
              </a:buClr>
              <a:buSzPts val="2800"/>
              <a:buNone/>
            </a:pPr>
            <a:r>
              <a:t/>
            </a:r>
            <a:endParaRPr sz="2400"/>
          </a:p>
        </p:txBody>
      </p:sp>
      <p:sp>
        <p:nvSpPr>
          <p:cNvPr id="275" name="Google Shape;275;g2a45ec22955_0_61"/>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Calibri"/>
              <a:buNone/>
            </a:pPr>
            <a:r>
              <a:rPr lang="en-US"/>
              <a:t>Member Publications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290d4a56bad_2_201"/>
          <p:cNvSpPr/>
          <p:nvPr/>
        </p:nvSpPr>
        <p:spPr>
          <a:xfrm>
            <a:off x="14850" y="25"/>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1" name="Google Shape;281;g290d4a56bad_2_201"/>
          <p:cNvGrpSpPr/>
          <p:nvPr/>
        </p:nvGrpSpPr>
        <p:grpSpPr>
          <a:xfrm>
            <a:off x="3313671" y="685794"/>
            <a:ext cx="5486416" cy="5486394"/>
            <a:chOff x="1878926" y="2649064"/>
            <a:chExt cx="431007" cy="426582"/>
          </a:xfrm>
        </p:grpSpPr>
        <p:sp>
          <p:nvSpPr>
            <p:cNvPr id="282" name="Google Shape;282;g290d4a56bad_2_201"/>
            <p:cNvSpPr/>
            <p:nvPr/>
          </p:nvSpPr>
          <p:spPr>
            <a:xfrm>
              <a:off x="2099275" y="2688160"/>
              <a:ext cx="24833" cy="20810"/>
            </a:xfrm>
            <a:custGeom>
              <a:rect b="b" l="l" r="r" t="t"/>
              <a:pathLst>
                <a:path extrusionOk="0" h="569" w="679">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g290d4a56bad_2_201"/>
            <p:cNvSpPr/>
            <p:nvPr/>
          </p:nvSpPr>
          <p:spPr>
            <a:xfrm>
              <a:off x="2052243" y="2716467"/>
              <a:ext cx="43850" cy="40632"/>
            </a:xfrm>
            <a:custGeom>
              <a:rect b="b" l="l" r="r" t="t"/>
              <a:pathLst>
                <a:path extrusionOk="0" h="1111" w="1199">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g290d4a56bad_2_201"/>
            <p:cNvSpPr/>
            <p:nvPr/>
          </p:nvSpPr>
          <p:spPr>
            <a:xfrm>
              <a:off x="1918973" y="2821430"/>
              <a:ext cx="72084" cy="68939"/>
            </a:xfrm>
            <a:custGeom>
              <a:rect b="b" l="l" r="r" t="t"/>
              <a:pathLst>
                <a:path extrusionOk="0" h="1885" w="1971">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g290d4a56bad_2_201"/>
            <p:cNvSpPr/>
            <p:nvPr/>
          </p:nvSpPr>
          <p:spPr>
            <a:xfrm>
              <a:off x="2050085" y="2821430"/>
              <a:ext cx="74023" cy="68573"/>
            </a:xfrm>
            <a:custGeom>
              <a:rect b="b" l="l" r="r" t="t"/>
              <a:pathLst>
                <a:path extrusionOk="0" h="1875" w="2024">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g290d4a56bad_2_201"/>
            <p:cNvSpPr/>
            <p:nvPr/>
          </p:nvSpPr>
          <p:spPr>
            <a:xfrm>
              <a:off x="1916815" y="2688160"/>
              <a:ext cx="74169" cy="68939"/>
            </a:xfrm>
            <a:custGeom>
              <a:rect b="b" l="l" r="r" t="t"/>
              <a:pathLst>
                <a:path extrusionOk="0" h="1885" w="2028">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g290d4a56bad_2_201"/>
            <p:cNvSpPr/>
            <p:nvPr/>
          </p:nvSpPr>
          <p:spPr>
            <a:xfrm>
              <a:off x="2068774" y="2782956"/>
              <a:ext cx="94101" cy="12252"/>
            </a:xfrm>
            <a:custGeom>
              <a:rect b="b" l="l" r="r" t="t"/>
              <a:pathLst>
                <a:path extrusionOk="0" h="335" w="2573">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g290d4a56bad_2_201"/>
            <p:cNvSpPr/>
            <p:nvPr/>
          </p:nvSpPr>
          <p:spPr>
            <a:xfrm>
              <a:off x="1878926" y="2782956"/>
              <a:ext cx="93223" cy="12252"/>
            </a:xfrm>
            <a:custGeom>
              <a:rect b="b" l="l" r="r" t="t"/>
              <a:pathLst>
                <a:path extrusionOk="0" h="335" w="2549">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g290d4a56bad_2_201"/>
            <p:cNvSpPr/>
            <p:nvPr/>
          </p:nvSpPr>
          <p:spPr>
            <a:xfrm>
              <a:off x="2013915" y="2837412"/>
              <a:ext cx="13093" cy="91687"/>
            </a:xfrm>
            <a:custGeom>
              <a:rect b="b" l="l" r="r" t="t"/>
              <a:pathLst>
                <a:path extrusionOk="0" h="2507" w="358">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g290d4a56bad_2_201"/>
            <p:cNvSpPr/>
            <p:nvPr/>
          </p:nvSpPr>
          <p:spPr>
            <a:xfrm>
              <a:off x="2013915" y="2649064"/>
              <a:ext cx="13093" cy="92126"/>
            </a:xfrm>
            <a:custGeom>
              <a:rect b="b" l="l" r="r" t="t"/>
              <a:pathLst>
                <a:path extrusionOk="0" h="2519" w="358">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g290d4a56bad_2_201"/>
            <p:cNvSpPr/>
            <p:nvPr/>
          </p:nvSpPr>
          <p:spPr>
            <a:xfrm>
              <a:off x="1973356" y="2688489"/>
              <a:ext cx="24869" cy="35292"/>
            </a:xfrm>
            <a:custGeom>
              <a:rect b="b" l="l" r="r" t="t"/>
              <a:pathLst>
                <a:path extrusionOk="0" h="965" w="68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g290d4a56bad_2_201"/>
            <p:cNvSpPr/>
            <p:nvPr/>
          </p:nvSpPr>
          <p:spPr>
            <a:xfrm>
              <a:off x="1916523" y="2744847"/>
              <a:ext cx="40961" cy="22017"/>
            </a:xfrm>
            <a:custGeom>
              <a:rect b="b" l="l" r="r" t="t"/>
              <a:pathLst>
                <a:path extrusionOk="0" h="602" w="112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g290d4a56bad_2_201"/>
            <p:cNvSpPr/>
            <p:nvPr/>
          </p:nvSpPr>
          <p:spPr>
            <a:xfrm>
              <a:off x="1917218" y="2813933"/>
              <a:ext cx="41071" cy="22200"/>
            </a:xfrm>
            <a:custGeom>
              <a:rect b="b" l="l" r="r" t="t"/>
              <a:pathLst>
                <a:path extrusionOk="0" h="607" w="1123">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g290d4a56bad_2_201"/>
            <p:cNvSpPr/>
            <p:nvPr/>
          </p:nvSpPr>
          <p:spPr>
            <a:xfrm>
              <a:off x="1975587" y="2856576"/>
              <a:ext cx="24065" cy="35512"/>
            </a:xfrm>
            <a:custGeom>
              <a:rect b="b" l="l" r="r" t="t"/>
              <a:pathLst>
                <a:path extrusionOk="0" h="971" w="658">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g290d4a56bad_2_201"/>
            <p:cNvSpPr/>
            <p:nvPr/>
          </p:nvSpPr>
          <p:spPr>
            <a:xfrm>
              <a:off x="2043905" y="2855699"/>
              <a:ext cx="25418" cy="35366"/>
            </a:xfrm>
            <a:custGeom>
              <a:rect b="b" l="l" r="r" t="t"/>
              <a:pathLst>
                <a:path extrusionOk="0" h="967" w="695">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g290d4a56bad_2_201"/>
            <p:cNvSpPr/>
            <p:nvPr/>
          </p:nvSpPr>
          <p:spPr>
            <a:xfrm>
              <a:off x="2085305" y="2812836"/>
              <a:ext cx="40851" cy="22200"/>
            </a:xfrm>
            <a:custGeom>
              <a:rect b="b" l="l" r="r" t="t"/>
              <a:pathLst>
                <a:path extrusionOk="0" h="607" w="1117">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g290d4a56bad_2_201"/>
            <p:cNvSpPr/>
            <p:nvPr/>
          </p:nvSpPr>
          <p:spPr>
            <a:xfrm>
              <a:off x="2084500" y="2743384"/>
              <a:ext cx="40998" cy="21980"/>
            </a:xfrm>
            <a:custGeom>
              <a:rect b="b" l="l" r="r" t="t"/>
              <a:pathLst>
                <a:path extrusionOk="0" h="601" w="1121">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g290d4a56bad_2_201"/>
            <p:cNvSpPr/>
            <p:nvPr/>
          </p:nvSpPr>
          <p:spPr>
            <a:xfrm>
              <a:off x="2043539" y="2688014"/>
              <a:ext cx="24357" cy="35585"/>
            </a:xfrm>
            <a:custGeom>
              <a:rect b="b" l="l" r="r" t="t"/>
              <a:pathLst>
                <a:path extrusionOk="0" h="973" w="666">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g290d4a56bad_2_201"/>
            <p:cNvSpPr/>
            <p:nvPr/>
          </p:nvSpPr>
          <p:spPr>
            <a:xfrm>
              <a:off x="2230717" y="2977668"/>
              <a:ext cx="79216" cy="37670"/>
            </a:xfrm>
            <a:custGeom>
              <a:rect b="b" l="l" r="r" t="t"/>
              <a:pathLst>
                <a:path extrusionOk="0" h="1030" w="2166">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g290d4a56bad_2_201"/>
            <p:cNvSpPr/>
            <p:nvPr/>
          </p:nvSpPr>
          <p:spPr>
            <a:xfrm>
              <a:off x="2086036" y="2917579"/>
              <a:ext cx="79545" cy="38255"/>
            </a:xfrm>
            <a:custGeom>
              <a:rect b="b" l="l" r="r" t="t"/>
              <a:pathLst>
                <a:path extrusionOk="0" h="1046" w="2175">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g290d4a56bad_2_201"/>
            <p:cNvSpPr/>
            <p:nvPr/>
          </p:nvSpPr>
          <p:spPr>
            <a:xfrm>
              <a:off x="2147515" y="3002135"/>
              <a:ext cx="40632" cy="73511"/>
            </a:xfrm>
            <a:custGeom>
              <a:rect b="b" l="l" r="r" t="t"/>
              <a:pathLst>
                <a:path extrusionOk="0" h="2010" w="1111">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g290d4a56bad_2_201"/>
            <p:cNvSpPr/>
            <p:nvPr/>
          </p:nvSpPr>
          <p:spPr>
            <a:xfrm>
              <a:off x="2208152" y="2857454"/>
              <a:ext cx="40010" cy="73840"/>
            </a:xfrm>
            <a:custGeom>
              <a:rect b="b" l="l" r="r" t="t"/>
              <a:pathLst>
                <a:path extrusionOk="0" h="2019" w="1094">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g290d4a56bad_2_201"/>
            <p:cNvSpPr/>
            <p:nvPr/>
          </p:nvSpPr>
          <p:spPr>
            <a:xfrm>
              <a:off x="2207603" y="3002427"/>
              <a:ext cx="41144" cy="73218"/>
            </a:xfrm>
            <a:custGeom>
              <a:rect b="b" l="l" r="r" t="t"/>
              <a:pathLst>
                <a:path extrusionOk="0" h="2002" w="1125">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g290d4a56bad_2_201"/>
            <p:cNvSpPr/>
            <p:nvPr/>
          </p:nvSpPr>
          <p:spPr>
            <a:xfrm>
              <a:off x="2148027" y="2857564"/>
              <a:ext cx="40632" cy="73511"/>
            </a:xfrm>
            <a:custGeom>
              <a:rect b="b" l="l" r="r" t="t"/>
              <a:pathLst>
                <a:path extrusionOk="0" h="2010" w="1111">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g290d4a56bad_2_201"/>
            <p:cNvSpPr/>
            <p:nvPr/>
          </p:nvSpPr>
          <p:spPr>
            <a:xfrm>
              <a:off x="2086036" y="3000306"/>
              <a:ext cx="23882" cy="15616"/>
            </a:xfrm>
            <a:custGeom>
              <a:rect b="b" l="l" r="r" t="t"/>
              <a:pathLst>
                <a:path extrusionOk="0" h="427" w="653">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g290d4a56bad_2_201"/>
            <p:cNvSpPr/>
            <p:nvPr/>
          </p:nvSpPr>
          <p:spPr>
            <a:xfrm>
              <a:off x="2116611" y="2977741"/>
              <a:ext cx="47142" cy="25125"/>
            </a:xfrm>
            <a:custGeom>
              <a:rect b="b" l="l" r="r" t="t"/>
              <a:pathLst>
                <a:path extrusionOk="0" h="687" w="1289">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g290d4a56bad_2_201"/>
            <p:cNvSpPr/>
            <p:nvPr/>
          </p:nvSpPr>
          <p:spPr>
            <a:xfrm>
              <a:off x="2230717" y="2917652"/>
              <a:ext cx="77607" cy="38182"/>
            </a:xfrm>
            <a:custGeom>
              <a:rect b="b" l="l" r="r" t="t"/>
              <a:pathLst>
                <a:path extrusionOk="0" h="1044" w="2122">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g290d4a56bad_2_201"/>
            <p:cNvSpPr/>
            <p:nvPr/>
          </p:nvSpPr>
          <p:spPr>
            <a:xfrm>
              <a:off x="1989521" y="2759659"/>
              <a:ext cx="63636" cy="59065"/>
            </a:xfrm>
            <a:custGeom>
              <a:rect b="b" l="l" r="r" t="t"/>
              <a:pathLst>
                <a:path extrusionOk="0" h="1615" w="174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g290d4a56bad_2_201"/>
            <p:cNvSpPr/>
            <p:nvPr/>
          </p:nvSpPr>
          <p:spPr>
            <a:xfrm>
              <a:off x="2170665" y="2941936"/>
              <a:ext cx="54932" cy="49373"/>
            </a:xfrm>
            <a:custGeom>
              <a:rect b="b" l="l" r="r" t="t"/>
              <a:pathLst>
                <a:path extrusionOk="0" h="1350" w="1502">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g290d4a56bad_2_201"/>
            <p:cNvSpPr/>
            <p:nvPr/>
          </p:nvSpPr>
          <p:spPr>
            <a:xfrm>
              <a:off x="2171543" y="2681065"/>
              <a:ext cx="52299" cy="49373"/>
            </a:xfrm>
            <a:custGeom>
              <a:rect b="b" l="l" r="r" t="t"/>
              <a:pathLst>
                <a:path extrusionOk="0" h="1350" w="143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g290d4a56bad_2_201"/>
            <p:cNvSpPr/>
            <p:nvPr/>
          </p:nvSpPr>
          <p:spPr>
            <a:xfrm>
              <a:off x="2254306" y="2794513"/>
              <a:ext cx="54895" cy="49373"/>
            </a:xfrm>
            <a:custGeom>
              <a:rect b="b" l="l" r="r" t="t"/>
              <a:pathLst>
                <a:path extrusionOk="0" h="1350" w="1501">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g290d4a56bad_2_201"/>
            <p:cNvSpPr/>
            <p:nvPr/>
          </p:nvSpPr>
          <p:spPr>
            <a:xfrm>
              <a:off x="1958179" y="3003744"/>
              <a:ext cx="54895" cy="49263"/>
            </a:xfrm>
            <a:custGeom>
              <a:rect b="b" l="l" r="r" t="t"/>
              <a:pathLst>
                <a:path extrusionOk="0" h="1347" w="1501">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g290d4a56bad_2_201"/>
            <p:cNvSpPr/>
            <p:nvPr/>
          </p:nvSpPr>
          <p:spPr>
            <a:xfrm>
              <a:off x="1904161" y="2925150"/>
              <a:ext cx="65355" cy="59759"/>
            </a:xfrm>
            <a:custGeom>
              <a:rect b="b" l="l" r="r" t="t"/>
              <a:pathLst>
                <a:path extrusionOk="0" h="1634" w="1787">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g290d4a56bad_2_201"/>
            <p:cNvSpPr/>
            <p:nvPr/>
          </p:nvSpPr>
          <p:spPr>
            <a:xfrm>
              <a:off x="2190707" y="2873546"/>
              <a:ext cx="13093" cy="33793"/>
            </a:xfrm>
            <a:custGeom>
              <a:rect b="b" l="l" r="r" t="t"/>
              <a:pathLst>
                <a:path extrusionOk="0" h="924" w="358">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g290d4a56bad_2_201"/>
            <p:cNvSpPr/>
            <p:nvPr/>
          </p:nvSpPr>
          <p:spPr>
            <a:xfrm>
              <a:off x="2128863" y="2900098"/>
              <a:ext cx="30831" cy="26954"/>
            </a:xfrm>
            <a:custGeom>
              <a:rect b="b" l="l" r="r" t="t"/>
              <a:pathLst>
                <a:path extrusionOk="0" h="737" w="843">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g290d4a56bad_2_201"/>
            <p:cNvSpPr/>
            <p:nvPr/>
          </p:nvSpPr>
          <p:spPr>
            <a:xfrm>
              <a:off x="2103628" y="2961503"/>
              <a:ext cx="34854" cy="12252"/>
            </a:xfrm>
            <a:custGeom>
              <a:rect b="b" l="l" r="r" t="t"/>
              <a:pathLst>
                <a:path extrusionOk="0" h="335" w="953">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g290d4a56bad_2_201"/>
            <p:cNvSpPr/>
            <p:nvPr/>
          </p:nvSpPr>
          <p:spPr>
            <a:xfrm>
              <a:off x="2128533" y="3007474"/>
              <a:ext cx="30867" cy="27466"/>
            </a:xfrm>
            <a:custGeom>
              <a:rect b="b" l="l" r="r" t="t"/>
              <a:pathLst>
                <a:path extrusionOk="0" h="751" w="844">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g290d4a56bad_2_201"/>
            <p:cNvSpPr/>
            <p:nvPr/>
          </p:nvSpPr>
          <p:spPr>
            <a:xfrm>
              <a:off x="2192462" y="3025980"/>
              <a:ext cx="13093" cy="33244"/>
            </a:xfrm>
            <a:custGeom>
              <a:rect b="b" l="l" r="r" t="t"/>
              <a:pathLst>
                <a:path extrusionOk="0" h="909" w="358">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g290d4a56bad_2_201"/>
            <p:cNvSpPr/>
            <p:nvPr/>
          </p:nvSpPr>
          <p:spPr>
            <a:xfrm>
              <a:off x="2236276" y="3006048"/>
              <a:ext cx="32257" cy="27247"/>
            </a:xfrm>
            <a:custGeom>
              <a:rect b="b" l="l" r="r" t="t"/>
              <a:pathLst>
                <a:path extrusionOk="0" h="745" w="882">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g290d4a56bad_2_201"/>
            <p:cNvSpPr/>
            <p:nvPr/>
          </p:nvSpPr>
          <p:spPr>
            <a:xfrm>
              <a:off x="2256025" y="2959784"/>
              <a:ext cx="36646" cy="12215"/>
            </a:xfrm>
            <a:custGeom>
              <a:rect b="b" l="l" r="r" t="t"/>
              <a:pathLst>
                <a:path extrusionOk="0" h="334" w="1002">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g290d4a56bad_2_201"/>
            <p:cNvSpPr/>
            <p:nvPr/>
          </p:nvSpPr>
          <p:spPr>
            <a:xfrm>
              <a:off x="2236861" y="2898488"/>
              <a:ext cx="30136" cy="27576"/>
            </a:xfrm>
            <a:custGeom>
              <a:rect b="b" l="l" r="r" t="t"/>
              <a:pathLst>
                <a:path extrusionOk="0" h="754" w="824">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g290d4a56bad_2_201"/>
            <p:cNvSpPr/>
            <p:nvPr/>
          </p:nvSpPr>
          <p:spPr>
            <a:xfrm>
              <a:off x="2255147" y="2703703"/>
              <a:ext cx="37523" cy="37487"/>
            </a:xfrm>
            <a:custGeom>
              <a:rect b="b" l="l" r="r" t="t"/>
              <a:pathLst>
                <a:path extrusionOk="0" h="1025" w="1026">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g290d4a56bad_2_201"/>
            <p:cNvSpPr/>
            <p:nvPr/>
          </p:nvSpPr>
          <p:spPr>
            <a:xfrm>
              <a:off x="2193340" y="2772533"/>
              <a:ext cx="37487" cy="37487"/>
            </a:xfrm>
            <a:custGeom>
              <a:rect b="b" l="l" r="r" t="t"/>
              <a:pathLst>
                <a:path extrusionOk="0" h="1025" w="1025">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g290d4a56bad_2_201"/>
            <p:cNvSpPr/>
            <p:nvPr/>
          </p:nvSpPr>
          <p:spPr>
            <a:xfrm>
              <a:off x="2026094" y="2959784"/>
              <a:ext cx="19184" cy="18986"/>
            </a:xfrm>
            <a:custGeom>
              <a:rect b="b" l="l" r="r" t="t"/>
              <a:pathLst>
                <a:path extrusionOk="0" h="1025" w="1049">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5" name="Google Shape;325;g290d4a56bad_2_201"/>
          <p:cNvSpPr txBox="1"/>
          <p:nvPr>
            <p:ph idx="1" type="body"/>
          </p:nvPr>
        </p:nvSpPr>
        <p:spPr>
          <a:xfrm>
            <a:off x="677574" y="1359601"/>
            <a:ext cx="10141114" cy="4812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b="1" lang="en-US" sz="2400"/>
              <a:t>Taryn Myers</a:t>
            </a:r>
            <a:endParaRPr/>
          </a:p>
          <a:p>
            <a:pPr indent="-457200" lvl="0" marL="457200" rtl="0" algn="l">
              <a:lnSpc>
                <a:spcPct val="100000"/>
              </a:lnSpc>
              <a:spcBef>
                <a:spcPts val="1200"/>
              </a:spcBef>
              <a:spcAft>
                <a:spcPts val="0"/>
              </a:spcAft>
              <a:buNone/>
            </a:pPr>
            <a:r>
              <a:rPr lang="en-US" sz="2400"/>
              <a:t>Kvaka, A., Murnen, S. K., Myers, T. A., &amp; Nolan, E. (2024). Feminism, Femininity, and Body Concerns among Women: A Meta-Analytic Review. </a:t>
            </a:r>
            <a:r>
              <a:rPr i="1" lang="en-US" sz="2400"/>
              <a:t>Sex Roles.</a:t>
            </a:r>
            <a:r>
              <a:rPr lang="en-US" sz="2400"/>
              <a:t> </a:t>
            </a:r>
            <a:endParaRPr sz="2400"/>
          </a:p>
          <a:p>
            <a:pPr indent="-457200" lvl="0" marL="457200" rtl="0" algn="l">
              <a:lnSpc>
                <a:spcPct val="100000"/>
              </a:lnSpc>
              <a:spcBef>
                <a:spcPts val="1200"/>
              </a:spcBef>
              <a:spcAft>
                <a:spcPts val="0"/>
              </a:spcAft>
              <a:buNone/>
            </a:pPr>
            <a:r>
              <a:rPr lang="en-US" sz="2400"/>
              <a:t>Swami, V., White, M. P., Voracek, M., … Myers, T. A., … &amp; Stieger, S. (2024). Exposure and Connectedness to Natural Environments: An Examination of the Measurement Invariance of the Nature Exposure Scale (NES) and Connectedness to Nature Scale (CNS) Across 65 Nations, 40 Languages, Gender Identities, and Age Groups. </a:t>
            </a:r>
            <a:r>
              <a:rPr i="1" lang="en-US" sz="2400"/>
              <a:t>Journal of Environmental Psychology.</a:t>
            </a:r>
            <a:endParaRPr i="1" sz="2400"/>
          </a:p>
          <a:p>
            <a:pPr indent="-228600" lvl="0" marL="228600" rtl="0" algn="l">
              <a:lnSpc>
                <a:spcPct val="100000"/>
              </a:lnSpc>
              <a:spcBef>
                <a:spcPts val="0"/>
              </a:spcBef>
              <a:spcAft>
                <a:spcPts val="0"/>
              </a:spcAft>
              <a:buClr>
                <a:schemeClr val="dk1"/>
              </a:buClr>
              <a:buSzPts val="2800"/>
              <a:buNone/>
            </a:pPr>
            <a:r>
              <a:t/>
            </a:r>
            <a:endParaRPr i="1" sz="2400"/>
          </a:p>
          <a:p>
            <a:pPr indent="-228600" lvl="0" marL="228600" rtl="0" algn="l">
              <a:lnSpc>
                <a:spcPct val="100000"/>
              </a:lnSpc>
              <a:spcBef>
                <a:spcPts val="0"/>
              </a:spcBef>
              <a:spcAft>
                <a:spcPts val="0"/>
              </a:spcAft>
              <a:buClr>
                <a:schemeClr val="dk1"/>
              </a:buClr>
              <a:buSzPts val="2800"/>
              <a:buNone/>
            </a:pPr>
            <a:r>
              <a:t/>
            </a:r>
            <a:endParaRPr i="1" sz="2400"/>
          </a:p>
          <a:p>
            <a:pPr indent="-228600" lvl="0" marL="228600" rtl="0" algn="l">
              <a:lnSpc>
                <a:spcPct val="100000"/>
              </a:lnSpc>
              <a:spcBef>
                <a:spcPts val="0"/>
              </a:spcBef>
              <a:spcAft>
                <a:spcPts val="0"/>
              </a:spcAft>
              <a:buClr>
                <a:schemeClr val="dk1"/>
              </a:buClr>
              <a:buSzPts val="2800"/>
              <a:buNone/>
            </a:pPr>
            <a:r>
              <a:t/>
            </a:r>
            <a:endParaRPr sz="2400"/>
          </a:p>
          <a:p>
            <a:pPr indent="-228600" lvl="0" marL="228600" rtl="0" algn="l">
              <a:lnSpc>
                <a:spcPct val="100000"/>
              </a:lnSpc>
              <a:spcBef>
                <a:spcPts val="0"/>
              </a:spcBef>
              <a:spcAft>
                <a:spcPts val="0"/>
              </a:spcAft>
              <a:buClr>
                <a:schemeClr val="dk1"/>
              </a:buClr>
              <a:buSzPts val="2800"/>
              <a:buNone/>
            </a:pPr>
            <a:r>
              <a:t/>
            </a:r>
            <a:endParaRPr sz="2400"/>
          </a:p>
          <a:p>
            <a:pPr indent="-228600" lvl="0" marL="228600" rtl="0" algn="l">
              <a:lnSpc>
                <a:spcPct val="100000"/>
              </a:lnSpc>
              <a:spcBef>
                <a:spcPts val="0"/>
              </a:spcBef>
              <a:spcAft>
                <a:spcPts val="0"/>
              </a:spcAft>
              <a:buClr>
                <a:schemeClr val="dk1"/>
              </a:buClr>
              <a:buSzPts val="2800"/>
              <a:buNone/>
            </a:pPr>
            <a:r>
              <a:t/>
            </a:r>
            <a:endParaRPr sz="2400"/>
          </a:p>
          <a:p>
            <a:pPr indent="-228600" lvl="0" marL="228600" rtl="0" algn="l">
              <a:lnSpc>
                <a:spcPct val="100000"/>
              </a:lnSpc>
              <a:spcBef>
                <a:spcPts val="0"/>
              </a:spcBef>
              <a:spcAft>
                <a:spcPts val="0"/>
              </a:spcAft>
              <a:buClr>
                <a:schemeClr val="dk1"/>
              </a:buClr>
              <a:buSzPts val="2800"/>
              <a:buNone/>
            </a:pPr>
            <a:r>
              <a:t/>
            </a:r>
            <a:endParaRPr sz="2400"/>
          </a:p>
          <a:p>
            <a:pPr indent="-50800" lvl="0" marL="228600" rtl="0" algn="l">
              <a:lnSpc>
                <a:spcPct val="100000"/>
              </a:lnSpc>
              <a:spcBef>
                <a:spcPts val="0"/>
              </a:spcBef>
              <a:spcAft>
                <a:spcPts val="0"/>
              </a:spcAft>
              <a:buClr>
                <a:schemeClr val="dk1"/>
              </a:buClr>
              <a:buSzPts val="2800"/>
              <a:buNone/>
            </a:pPr>
            <a:r>
              <a:t/>
            </a:r>
            <a:endParaRPr sz="2400"/>
          </a:p>
        </p:txBody>
      </p:sp>
      <p:sp>
        <p:nvSpPr>
          <p:cNvPr id="326" name="Google Shape;326;g290d4a56bad_2_201"/>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Member Publications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g2a45ec22955_0_10"/>
          <p:cNvSpPr/>
          <p:nvPr/>
        </p:nvSpPr>
        <p:spPr>
          <a:xfrm>
            <a:off x="14850" y="25"/>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2" name="Google Shape;332;g2a45ec22955_0_10"/>
          <p:cNvGrpSpPr/>
          <p:nvPr/>
        </p:nvGrpSpPr>
        <p:grpSpPr>
          <a:xfrm>
            <a:off x="3313677" y="685826"/>
            <a:ext cx="5486418" cy="5486396"/>
            <a:chOff x="1878926" y="2649064"/>
            <a:chExt cx="431007" cy="426582"/>
          </a:xfrm>
        </p:grpSpPr>
        <p:sp>
          <p:nvSpPr>
            <p:cNvPr id="333" name="Google Shape;333;g2a45ec22955_0_10"/>
            <p:cNvSpPr/>
            <p:nvPr/>
          </p:nvSpPr>
          <p:spPr>
            <a:xfrm>
              <a:off x="2099275" y="2688160"/>
              <a:ext cx="24833" cy="20810"/>
            </a:xfrm>
            <a:custGeom>
              <a:rect b="b" l="l" r="r" t="t"/>
              <a:pathLst>
                <a:path extrusionOk="0" h="569" w="679">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g2a45ec22955_0_10"/>
            <p:cNvSpPr/>
            <p:nvPr/>
          </p:nvSpPr>
          <p:spPr>
            <a:xfrm>
              <a:off x="2052243" y="2716467"/>
              <a:ext cx="43850" cy="40632"/>
            </a:xfrm>
            <a:custGeom>
              <a:rect b="b" l="l" r="r" t="t"/>
              <a:pathLst>
                <a:path extrusionOk="0" h="1111" w="1199">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g2a45ec22955_0_10"/>
            <p:cNvSpPr/>
            <p:nvPr/>
          </p:nvSpPr>
          <p:spPr>
            <a:xfrm>
              <a:off x="1918973" y="2821430"/>
              <a:ext cx="72084" cy="68939"/>
            </a:xfrm>
            <a:custGeom>
              <a:rect b="b" l="l" r="r" t="t"/>
              <a:pathLst>
                <a:path extrusionOk="0" h="1885" w="1971">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g2a45ec22955_0_10"/>
            <p:cNvSpPr/>
            <p:nvPr/>
          </p:nvSpPr>
          <p:spPr>
            <a:xfrm>
              <a:off x="2050085" y="2821430"/>
              <a:ext cx="74023" cy="68573"/>
            </a:xfrm>
            <a:custGeom>
              <a:rect b="b" l="l" r="r" t="t"/>
              <a:pathLst>
                <a:path extrusionOk="0" h="1875" w="2024">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g2a45ec22955_0_10"/>
            <p:cNvSpPr/>
            <p:nvPr/>
          </p:nvSpPr>
          <p:spPr>
            <a:xfrm>
              <a:off x="1916815" y="2688160"/>
              <a:ext cx="74169" cy="68939"/>
            </a:xfrm>
            <a:custGeom>
              <a:rect b="b" l="l" r="r" t="t"/>
              <a:pathLst>
                <a:path extrusionOk="0" h="1885" w="2028">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g2a45ec22955_0_10"/>
            <p:cNvSpPr/>
            <p:nvPr/>
          </p:nvSpPr>
          <p:spPr>
            <a:xfrm>
              <a:off x="2068774" y="2782956"/>
              <a:ext cx="94101" cy="12252"/>
            </a:xfrm>
            <a:custGeom>
              <a:rect b="b" l="l" r="r" t="t"/>
              <a:pathLst>
                <a:path extrusionOk="0" h="335" w="2573">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g2a45ec22955_0_10"/>
            <p:cNvSpPr/>
            <p:nvPr/>
          </p:nvSpPr>
          <p:spPr>
            <a:xfrm>
              <a:off x="1878926" y="2782956"/>
              <a:ext cx="93223" cy="12252"/>
            </a:xfrm>
            <a:custGeom>
              <a:rect b="b" l="l" r="r" t="t"/>
              <a:pathLst>
                <a:path extrusionOk="0" h="335" w="2549">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g2a45ec22955_0_10"/>
            <p:cNvSpPr/>
            <p:nvPr/>
          </p:nvSpPr>
          <p:spPr>
            <a:xfrm>
              <a:off x="2013915" y="2837412"/>
              <a:ext cx="13093" cy="91687"/>
            </a:xfrm>
            <a:custGeom>
              <a:rect b="b" l="l" r="r" t="t"/>
              <a:pathLst>
                <a:path extrusionOk="0" h="2507" w="358">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g2a45ec22955_0_10"/>
            <p:cNvSpPr/>
            <p:nvPr/>
          </p:nvSpPr>
          <p:spPr>
            <a:xfrm>
              <a:off x="2013915" y="2649064"/>
              <a:ext cx="13093" cy="92126"/>
            </a:xfrm>
            <a:custGeom>
              <a:rect b="b" l="l" r="r" t="t"/>
              <a:pathLst>
                <a:path extrusionOk="0" h="2519" w="358">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g2a45ec22955_0_10"/>
            <p:cNvSpPr/>
            <p:nvPr/>
          </p:nvSpPr>
          <p:spPr>
            <a:xfrm>
              <a:off x="1973356" y="2688489"/>
              <a:ext cx="24869" cy="35292"/>
            </a:xfrm>
            <a:custGeom>
              <a:rect b="b" l="l" r="r" t="t"/>
              <a:pathLst>
                <a:path extrusionOk="0" h="965" w="68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g2a45ec22955_0_10"/>
            <p:cNvSpPr/>
            <p:nvPr/>
          </p:nvSpPr>
          <p:spPr>
            <a:xfrm>
              <a:off x="1916523" y="2744847"/>
              <a:ext cx="40961" cy="22017"/>
            </a:xfrm>
            <a:custGeom>
              <a:rect b="b" l="l" r="r" t="t"/>
              <a:pathLst>
                <a:path extrusionOk="0" h="602" w="112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g2a45ec22955_0_10"/>
            <p:cNvSpPr/>
            <p:nvPr/>
          </p:nvSpPr>
          <p:spPr>
            <a:xfrm>
              <a:off x="1917218" y="2813933"/>
              <a:ext cx="41071" cy="22200"/>
            </a:xfrm>
            <a:custGeom>
              <a:rect b="b" l="l" r="r" t="t"/>
              <a:pathLst>
                <a:path extrusionOk="0" h="607" w="1123">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g2a45ec22955_0_10"/>
            <p:cNvSpPr/>
            <p:nvPr/>
          </p:nvSpPr>
          <p:spPr>
            <a:xfrm>
              <a:off x="1975587" y="2856576"/>
              <a:ext cx="24065" cy="35512"/>
            </a:xfrm>
            <a:custGeom>
              <a:rect b="b" l="l" r="r" t="t"/>
              <a:pathLst>
                <a:path extrusionOk="0" h="971" w="658">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g2a45ec22955_0_10"/>
            <p:cNvSpPr/>
            <p:nvPr/>
          </p:nvSpPr>
          <p:spPr>
            <a:xfrm>
              <a:off x="2043905" y="2855699"/>
              <a:ext cx="25418" cy="35366"/>
            </a:xfrm>
            <a:custGeom>
              <a:rect b="b" l="l" r="r" t="t"/>
              <a:pathLst>
                <a:path extrusionOk="0" h="967" w="695">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g2a45ec22955_0_10"/>
            <p:cNvSpPr/>
            <p:nvPr/>
          </p:nvSpPr>
          <p:spPr>
            <a:xfrm>
              <a:off x="2085305" y="2812836"/>
              <a:ext cx="40851" cy="22200"/>
            </a:xfrm>
            <a:custGeom>
              <a:rect b="b" l="l" r="r" t="t"/>
              <a:pathLst>
                <a:path extrusionOk="0" h="607" w="1117">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g2a45ec22955_0_10"/>
            <p:cNvSpPr/>
            <p:nvPr/>
          </p:nvSpPr>
          <p:spPr>
            <a:xfrm>
              <a:off x="2084500" y="2743384"/>
              <a:ext cx="40998" cy="21980"/>
            </a:xfrm>
            <a:custGeom>
              <a:rect b="b" l="l" r="r" t="t"/>
              <a:pathLst>
                <a:path extrusionOk="0" h="601" w="1121">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g2a45ec22955_0_10"/>
            <p:cNvSpPr/>
            <p:nvPr/>
          </p:nvSpPr>
          <p:spPr>
            <a:xfrm>
              <a:off x="2043539" y="2688014"/>
              <a:ext cx="24357" cy="35585"/>
            </a:xfrm>
            <a:custGeom>
              <a:rect b="b" l="l" r="r" t="t"/>
              <a:pathLst>
                <a:path extrusionOk="0" h="973" w="666">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g2a45ec22955_0_10"/>
            <p:cNvSpPr/>
            <p:nvPr/>
          </p:nvSpPr>
          <p:spPr>
            <a:xfrm>
              <a:off x="2230717" y="2977668"/>
              <a:ext cx="79216" cy="37670"/>
            </a:xfrm>
            <a:custGeom>
              <a:rect b="b" l="l" r="r" t="t"/>
              <a:pathLst>
                <a:path extrusionOk="0" h="1030" w="2166">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g2a45ec22955_0_10"/>
            <p:cNvSpPr/>
            <p:nvPr/>
          </p:nvSpPr>
          <p:spPr>
            <a:xfrm>
              <a:off x="2086036" y="2917579"/>
              <a:ext cx="79545" cy="38255"/>
            </a:xfrm>
            <a:custGeom>
              <a:rect b="b" l="l" r="r" t="t"/>
              <a:pathLst>
                <a:path extrusionOk="0" h="1046" w="2175">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g2a45ec22955_0_10"/>
            <p:cNvSpPr/>
            <p:nvPr/>
          </p:nvSpPr>
          <p:spPr>
            <a:xfrm>
              <a:off x="2147515" y="3002135"/>
              <a:ext cx="40632" cy="73511"/>
            </a:xfrm>
            <a:custGeom>
              <a:rect b="b" l="l" r="r" t="t"/>
              <a:pathLst>
                <a:path extrusionOk="0" h="2010" w="1111">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g2a45ec22955_0_10"/>
            <p:cNvSpPr/>
            <p:nvPr/>
          </p:nvSpPr>
          <p:spPr>
            <a:xfrm>
              <a:off x="2208152" y="2857454"/>
              <a:ext cx="40010" cy="73840"/>
            </a:xfrm>
            <a:custGeom>
              <a:rect b="b" l="l" r="r" t="t"/>
              <a:pathLst>
                <a:path extrusionOk="0" h="2019" w="1094">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g2a45ec22955_0_10"/>
            <p:cNvSpPr/>
            <p:nvPr/>
          </p:nvSpPr>
          <p:spPr>
            <a:xfrm>
              <a:off x="2207603" y="3002427"/>
              <a:ext cx="41144" cy="73218"/>
            </a:xfrm>
            <a:custGeom>
              <a:rect b="b" l="l" r="r" t="t"/>
              <a:pathLst>
                <a:path extrusionOk="0" h="2002" w="1125">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g2a45ec22955_0_10"/>
            <p:cNvSpPr/>
            <p:nvPr/>
          </p:nvSpPr>
          <p:spPr>
            <a:xfrm>
              <a:off x="2148027" y="2857564"/>
              <a:ext cx="40632" cy="73511"/>
            </a:xfrm>
            <a:custGeom>
              <a:rect b="b" l="l" r="r" t="t"/>
              <a:pathLst>
                <a:path extrusionOk="0" h="2010" w="1111">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g2a45ec22955_0_10"/>
            <p:cNvSpPr/>
            <p:nvPr/>
          </p:nvSpPr>
          <p:spPr>
            <a:xfrm>
              <a:off x="2086036" y="3000306"/>
              <a:ext cx="23882" cy="15616"/>
            </a:xfrm>
            <a:custGeom>
              <a:rect b="b" l="l" r="r" t="t"/>
              <a:pathLst>
                <a:path extrusionOk="0" h="427" w="653">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g2a45ec22955_0_10"/>
            <p:cNvSpPr/>
            <p:nvPr/>
          </p:nvSpPr>
          <p:spPr>
            <a:xfrm>
              <a:off x="2116611" y="2977741"/>
              <a:ext cx="47142" cy="25125"/>
            </a:xfrm>
            <a:custGeom>
              <a:rect b="b" l="l" r="r" t="t"/>
              <a:pathLst>
                <a:path extrusionOk="0" h="687" w="1289">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g2a45ec22955_0_10"/>
            <p:cNvSpPr/>
            <p:nvPr/>
          </p:nvSpPr>
          <p:spPr>
            <a:xfrm>
              <a:off x="2230717" y="2917652"/>
              <a:ext cx="77607" cy="38182"/>
            </a:xfrm>
            <a:custGeom>
              <a:rect b="b" l="l" r="r" t="t"/>
              <a:pathLst>
                <a:path extrusionOk="0" h="1044" w="2122">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g2a45ec22955_0_10"/>
            <p:cNvSpPr/>
            <p:nvPr/>
          </p:nvSpPr>
          <p:spPr>
            <a:xfrm>
              <a:off x="1989521" y="2759659"/>
              <a:ext cx="63636" cy="59065"/>
            </a:xfrm>
            <a:custGeom>
              <a:rect b="b" l="l" r="r" t="t"/>
              <a:pathLst>
                <a:path extrusionOk="0" h="1615" w="174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g2a45ec22955_0_10"/>
            <p:cNvSpPr/>
            <p:nvPr/>
          </p:nvSpPr>
          <p:spPr>
            <a:xfrm>
              <a:off x="2170665" y="2941936"/>
              <a:ext cx="54932" cy="49373"/>
            </a:xfrm>
            <a:custGeom>
              <a:rect b="b" l="l" r="r" t="t"/>
              <a:pathLst>
                <a:path extrusionOk="0" h="1350" w="1502">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g2a45ec22955_0_10"/>
            <p:cNvSpPr/>
            <p:nvPr/>
          </p:nvSpPr>
          <p:spPr>
            <a:xfrm>
              <a:off x="2171543" y="2681065"/>
              <a:ext cx="52299" cy="49373"/>
            </a:xfrm>
            <a:custGeom>
              <a:rect b="b" l="l" r="r" t="t"/>
              <a:pathLst>
                <a:path extrusionOk="0" h="1350" w="143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g2a45ec22955_0_10"/>
            <p:cNvSpPr/>
            <p:nvPr/>
          </p:nvSpPr>
          <p:spPr>
            <a:xfrm>
              <a:off x="2254306" y="2794513"/>
              <a:ext cx="54895" cy="49373"/>
            </a:xfrm>
            <a:custGeom>
              <a:rect b="b" l="l" r="r" t="t"/>
              <a:pathLst>
                <a:path extrusionOk="0" h="1350" w="1501">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g2a45ec22955_0_10"/>
            <p:cNvSpPr/>
            <p:nvPr/>
          </p:nvSpPr>
          <p:spPr>
            <a:xfrm>
              <a:off x="1958179" y="3003744"/>
              <a:ext cx="54895" cy="49263"/>
            </a:xfrm>
            <a:custGeom>
              <a:rect b="b" l="l" r="r" t="t"/>
              <a:pathLst>
                <a:path extrusionOk="0" h="1347" w="1501">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g2a45ec22955_0_10"/>
            <p:cNvSpPr/>
            <p:nvPr/>
          </p:nvSpPr>
          <p:spPr>
            <a:xfrm>
              <a:off x="1904161" y="2925150"/>
              <a:ext cx="65355" cy="59759"/>
            </a:xfrm>
            <a:custGeom>
              <a:rect b="b" l="l" r="r" t="t"/>
              <a:pathLst>
                <a:path extrusionOk="0" h="1634" w="1787">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g2a45ec22955_0_10"/>
            <p:cNvSpPr/>
            <p:nvPr/>
          </p:nvSpPr>
          <p:spPr>
            <a:xfrm>
              <a:off x="2190707" y="2873546"/>
              <a:ext cx="13093" cy="33793"/>
            </a:xfrm>
            <a:custGeom>
              <a:rect b="b" l="l" r="r" t="t"/>
              <a:pathLst>
                <a:path extrusionOk="0" h="924" w="358">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g2a45ec22955_0_10"/>
            <p:cNvSpPr/>
            <p:nvPr/>
          </p:nvSpPr>
          <p:spPr>
            <a:xfrm>
              <a:off x="2128863" y="2900098"/>
              <a:ext cx="30831" cy="26954"/>
            </a:xfrm>
            <a:custGeom>
              <a:rect b="b" l="l" r="r" t="t"/>
              <a:pathLst>
                <a:path extrusionOk="0" h="737" w="843">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g2a45ec22955_0_10"/>
            <p:cNvSpPr/>
            <p:nvPr/>
          </p:nvSpPr>
          <p:spPr>
            <a:xfrm>
              <a:off x="2103628" y="2961503"/>
              <a:ext cx="34854" cy="12252"/>
            </a:xfrm>
            <a:custGeom>
              <a:rect b="b" l="l" r="r" t="t"/>
              <a:pathLst>
                <a:path extrusionOk="0" h="335" w="953">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g2a45ec22955_0_10"/>
            <p:cNvSpPr/>
            <p:nvPr/>
          </p:nvSpPr>
          <p:spPr>
            <a:xfrm>
              <a:off x="2128533" y="3007474"/>
              <a:ext cx="30867" cy="27466"/>
            </a:xfrm>
            <a:custGeom>
              <a:rect b="b" l="l" r="r" t="t"/>
              <a:pathLst>
                <a:path extrusionOk="0" h="751" w="844">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g2a45ec22955_0_10"/>
            <p:cNvSpPr/>
            <p:nvPr/>
          </p:nvSpPr>
          <p:spPr>
            <a:xfrm>
              <a:off x="2192462" y="3025980"/>
              <a:ext cx="13093" cy="33244"/>
            </a:xfrm>
            <a:custGeom>
              <a:rect b="b" l="l" r="r" t="t"/>
              <a:pathLst>
                <a:path extrusionOk="0" h="909" w="358">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g2a45ec22955_0_10"/>
            <p:cNvSpPr/>
            <p:nvPr/>
          </p:nvSpPr>
          <p:spPr>
            <a:xfrm>
              <a:off x="2236276" y="3006048"/>
              <a:ext cx="32257" cy="27247"/>
            </a:xfrm>
            <a:custGeom>
              <a:rect b="b" l="l" r="r" t="t"/>
              <a:pathLst>
                <a:path extrusionOk="0" h="745" w="882">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g2a45ec22955_0_10"/>
            <p:cNvSpPr/>
            <p:nvPr/>
          </p:nvSpPr>
          <p:spPr>
            <a:xfrm>
              <a:off x="2256025" y="2959784"/>
              <a:ext cx="36646" cy="12215"/>
            </a:xfrm>
            <a:custGeom>
              <a:rect b="b" l="l" r="r" t="t"/>
              <a:pathLst>
                <a:path extrusionOk="0" h="334" w="1002">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g2a45ec22955_0_10"/>
            <p:cNvSpPr/>
            <p:nvPr/>
          </p:nvSpPr>
          <p:spPr>
            <a:xfrm>
              <a:off x="2236861" y="2898488"/>
              <a:ext cx="30136" cy="27576"/>
            </a:xfrm>
            <a:custGeom>
              <a:rect b="b" l="l" r="r" t="t"/>
              <a:pathLst>
                <a:path extrusionOk="0" h="754" w="824">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g2a45ec22955_0_10"/>
            <p:cNvSpPr/>
            <p:nvPr/>
          </p:nvSpPr>
          <p:spPr>
            <a:xfrm>
              <a:off x="2255147" y="2703703"/>
              <a:ext cx="37523" cy="37487"/>
            </a:xfrm>
            <a:custGeom>
              <a:rect b="b" l="l" r="r" t="t"/>
              <a:pathLst>
                <a:path extrusionOk="0" h="1025" w="1026">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g2a45ec22955_0_10"/>
            <p:cNvSpPr/>
            <p:nvPr/>
          </p:nvSpPr>
          <p:spPr>
            <a:xfrm>
              <a:off x="2193340" y="2772533"/>
              <a:ext cx="37487" cy="37487"/>
            </a:xfrm>
            <a:custGeom>
              <a:rect b="b" l="l" r="r" t="t"/>
              <a:pathLst>
                <a:path extrusionOk="0" h="1025" w="1025">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g2a45ec22955_0_10"/>
            <p:cNvSpPr/>
            <p:nvPr/>
          </p:nvSpPr>
          <p:spPr>
            <a:xfrm>
              <a:off x="2026094" y="2959784"/>
              <a:ext cx="19184" cy="18986"/>
            </a:xfrm>
            <a:custGeom>
              <a:rect b="b" l="l" r="r" t="t"/>
              <a:pathLst>
                <a:path extrusionOk="0" h="1025" w="1049">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76" name="Google Shape;376;g2a45ec22955_0_10"/>
          <p:cNvSpPr txBox="1"/>
          <p:nvPr>
            <p:ph idx="1" type="body"/>
          </p:nvPr>
        </p:nvSpPr>
        <p:spPr>
          <a:xfrm>
            <a:off x="677574" y="1359601"/>
            <a:ext cx="10552200" cy="48126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1200"/>
              </a:spcBef>
              <a:spcAft>
                <a:spcPts val="0"/>
              </a:spcAft>
              <a:buNone/>
            </a:pPr>
            <a:r>
              <a:rPr b="1" lang="en-US" sz="2400"/>
              <a:t>Catherine Walker</a:t>
            </a:r>
            <a:endParaRPr b="1" sz="2400"/>
          </a:p>
          <a:p>
            <a:pPr indent="-457200" lvl="0" marL="457200" marR="0" rtl="0" algn="l">
              <a:lnSpc>
                <a:spcPct val="100000"/>
              </a:lnSpc>
              <a:spcBef>
                <a:spcPts val="1200"/>
              </a:spcBef>
              <a:spcAft>
                <a:spcPts val="0"/>
              </a:spcAft>
              <a:buNone/>
            </a:pPr>
            <a:r>
              <a:rPr lang="en-US" sz="2400"/>
              <a:t>Keigan, J., De Los Santos, B., Gaither, S. E., &amp; Walker, D. C. (Accepted, 2024) The relationship between ethnic identification and body ideal internalization, hair satisfaction, and skin tone satisfaction in Black women. </a:t>
            </a:r>
            <a:r>
              <a:rPr i="1" lang="en-US" sz="2400"/>
              <a:t>Body Image</a:t>
            </a:r>
            <a:r>
              <a:rPr lang="en-US" sz="2400"/>
              <a:t>. </a:t>
            </a:r>
            <a:endParaRPr sz="2400"/>
          </a:p>
          <a:p>
            <a:pPr indent="-457200" lvl="0" marL="457200" marR="0" rtl="0" algn="l">
              <a:lnSpc>
                <a:spcPct val="100000"/>
              </a:lnSpc>
              <a:spcBef>
                <a:spcPts val="1200"/>
              </a:spcBef>
              <a:spcAft>
                <a:spcPts val="0"/>
              </a:spcAft>
              <a:buNone/>
            </a:pPr>
            <a:r>
              <a:rPr lang="en-US" sz="2400"/>
              <a:t>Competiello, S. K., Bizer, G., &amp; Walker, D. C. (2023) The effect of stigmatizing social media on attitudes toward mental-health treatment. </a:t>
            </a:r>
            <a:r>
              <a:rPr i="1" lang="en-US" sz="2400"/>
              <a:t>Social Media &amp; Society</a:t>
            </a:r>
            <a:r>
              <a:rPr lang="en-US" sz="2400"/>
              <a:t>, </a:t>
            </a:r>
            <a:r>
              <a:rPr i="1" lang="en-US" sz="2400"/>
              <a:t>9</a:t>
            </a:r>
            <a:r>
              <a:rPr lang="en-US" sz="2400"/>
              <a:t>(4).</a:t>
            </a:r>
            <a:endParaRPr sz="2400"/>
          </a:p>
          <a:p>
            <a:pPr indent="-457200" lvl="0" marL="457200" marR="0" rtl="0" algn="l">
              <a:lnSpc>
                <a:spcPct val="100000"/>
              </a:lnSpc>
              <a:spcBef>
                <a:spcPts val="1200"/>
              </a:spcBef>
              <a:spcAft>
                <a:spcPts val="0"/>
              </a:spcAft>
              <a:buNone/>
            </a:pPr>
            <a:r>
              <a:rPr lang="en-US" sz="2400"/>
              <a:t>Brooks, J., Walker, D. C., &amp; Murray, K. (2023). What can my body do for me? Seeking to improve body-functionality valuation with a guided functionality mirror exposure. </a:t>
            </a:r>
            <a:r>
              <a:rPr i="1" lang="en-US" sz="2400"/>
              <a:t>Journal of American College Health</a:t>
            </a:r>
            <a:r>
              <a:rPr lang="en-US" sz="2400"/>
              <a:t>. </a:t>
            </a:r>
            <a:endParaRPr sz="2400"/>
          </a:p>
          <a:p>
            <a:pPr indent="-228600" lvl="0" marL="228600" rtl="0" algn="l">
              <a:lnSpc>
                <a:spcPct val="100000"/>
              </a:lnSpc>
              <a:spcBef>
                <a:spcPts val="0"/>
              </a:spcBef>
              <a:spcAft>
                <a:spcPts val="0"/>
              </a:spcAft>
              <a:buClr>
                <a:schemeClr val="dk1"/>
              </a:buClr>
              <a:buSzPts val="2800"/>
              <a:buNone/>
            </a:pPr>
            <a:r>
              <a:t/>
            </a:r>
            <a:endParaRPr sz="2400"/>
          </a:p>
          <a:p>
            <a:pPr indent="-228600" lvl="0" marL="228600" rtl="0" algn="l">
              <a:lnSpc>
                <a:spcPct val="100000"/>
              </a:lnSpc>
              <a:spcBef>
                <a:spcPts val="0"/>
              </a:spcBef>
              <a:spcAft>
                <a:spcPts val="0"/>
              </a:spcAft>
              <a:buClr>
                <a:schemeClr val="dk1"/>
              </a:buClr>
              <a:buSzPts val="2800"/>
              <a:buNone/>
            </a:pPr>
            <a:r>
              <a:t/>
            </a:r>
            <a:endParaRPr sz="2400"/>
          </a:p>
          <a:p>
            <a:pPr indent="-228600" lvl="0" marL="228600" rtl="0" algn="l">
              <a:lnSpc>
                <a:spcPct val="100000"/>
              </a:lnSpc>
              <a:spcBef>
                <a:spcPts val="0"/>
              </a:spcBef>
              <a:spcAft>
                <a:spcPts val="0"/>
              </a:spcAft>
              <a:buClr>
                <a:schemeClr val="dk1"/>
              </a:buClr>
              <a:buSzPts val="2800"/>
              <a:buNone/>
            </a:pPr>
            <a:r>
              <a:t/>
            </a:r>
            <a:endParaRPr sz="2400"/>
          </a:p>
          <a:p>
            <a:pPr indent="-50800" lvl="0" marL="228600" rtl="0" algn="l">
              <a:lnSpc>
                <a:spcPct val="100000"/>
              </a:lnSpc>
              <a:spcBef>
                <a:spcPts val="0"/>
              </a:spcBef>
              <a:spcAft>
                <a:spcPts val="0"/>
              </a:spcAft>
              <a:buClr>
                <a:schemeClr val="dk1"/>
              </a:buClr>
              <a:buSzPts val="2800"/>
              <a:buNone/>
            </a:pPr>
            <a:r>
              <a:t/>
            </a:r>
            <a:endParaRPr sz="2400"/>
          </a:p>
        </p:txBody>
      </p:sp>
      <p:sp>
        <p:nvSpPr>
          <p:cNvPr id="377" name="Google Shape;377;g2a45ec22955_0_10"/>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Member Publications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10"/>
          <p:cNvSpPr txBox="1"/>
          <p:nvPr/>
        </p:nvSpPr>
        <p:spPr>
          <a:xfrm>
            <a:off x="460225" y="1655100"/>
            <a:ext cx="11642700" cy="5224500"/>
          </a:xfrm>
          <a:prstGeom prst="rect">
            <a:avLst/>
          </a:prstGeom>
          <a:noFill/>
          <a:ln>
            <a:noFill/>
          </a:ln>
        </p:spPr>
        <p:txBody>
          <a:bodyPr anchorCtr="0" anchor="t" bIns="91425" lIns="91425" spcFirstLastPara="1" rIns="91425" wrap="square" tIns="91425">
            <a:noAutofit/>
          </a:bodyPr>
          <a:lstStyle/>
          <a:p>
            <a:pPr indent="-514350" lvl="0" marL="457200" rtl="0" algn="l">
              <a:lnSpc>
                <a:spcPct val="115000"/>
              </a:lnSpc>
              <a:spcBef>
                <a:spcPts val="0"/>
              </a:spcBef>
              <a:spcAft>
                <a:spcPts val="0"/>
              </a:spcAft>
              <a:buNone/>
            </a:pPr>
            <a:r>
              <a:rPr b="1" i="1" lang="en-US" sz="1700">
                <a:solidFill>
                  <a:srgbClr val="222222"/>
                </a:solidFill>
                <a:highlight>
                  <a:srgbClr val="FFFFFF"/>
                </a:highlight>
              </a:rPr>
              <a:t>Preliminary Support for the Feasibility, Acceptability, and Credibility of the Behavioral Activation Life Hacks Workshop for College Students.</a:t>
            </a:r>
            <a:r>
              <a:rPr b="1" lang="en-US" sz="1700">
                <a:solidFill>
                  <a:srgbClr val="222222"/>
                </a:solidFill>
                <a:highlight>
                  <a:srgbClr val="FFFFFF"/>
                </a:highlight>
              </a:rPr>
              <a:t> </a:t>
            </a:r>
            <a:br>
              <a:rPr lang="en-US" sz="1700">
                <a:solidFill>
                  <a:srgbClr val="222222"/>
                </a:solidFill>
                <a:highlight>
                  <a:srgbClr val="FFFFFF"/>
                </a:highlight>
              </a:rPr>
            </a:br>
            <a:r>
              <a:rPr lang="en-US" sz="1700" u="sng">
                <a:solidFill>
                  <a:srgbClr val="222222"/>
                </a:solidFill>
                <a:highlight>
                  <a:srgbClr val="FFFFFF"/>
                </a:highlight>
              </a:rPr>
              <a:t>Michelle Okyere</a:t>
            </a:r>
            <a:r>
              <a:rPr lang="en-US" sz="1700">
                <a:solidFill>
                  <a:srgbClr val="222222"/>
                </a:solidFill>
                <a:highlight>
                  <a:srgbClr val="FFFFFF"/>
                </a:highlight>
              </a:rPr>
              <a:t>, </a:t>
            </a:r>
            <a:r>
              <a:rPr lang="en-US" sz="1700" u="sng">
                <a:solidFill>
                  <a:srgbClr val="222222"/>
                </a:solidFill>
                <a:highlight>
                  <a:srgbClr val="FFFFFF"/>
                </a:highlight>
              </a:rPr>
              <a:t>Anna Jane Anderson</a:t>
            </a:r>
            <a:r>
              <a:rPr lang="en-US" sz="1700">
                <a:solidFill>
                  <a:srgbClr val="222222"/>
                </a:solidFill>
                <a:highlight>
                  <a:srgbClr val="FFFFFF"/>
                </a:highlight>
              </a:rPr>
              <a:t>, </a:t>
            </a:r>
            <a:r>
              <a:rPr lang="en-US" sz="1700" u="sng">
                <a:solidFill>
                  <a:srgbClr val="222222"/>
                </a:solidFill>
                <a:highlight>
                  <a:srgbClr val="FFFFFF"/>
                </a:highlight>
              </a:rPr>
              <a:t>Kallie Cardenas</a:t>
            </a:r>
            <a:r>
              <a:rPr lang="en-US" sz="1700">
                <a:solidFill>
                  <a:srgbClr val="222222"/>
                </a:solidFill>
                <a:highlight>
                  <a:srgbClr val="FFFFFF"/>
                </a:highlight>
              </a:rPr>
              <a:t>, </a:t>
            </a:r>
            <a:r>
              <a:rPr lang="en-US" sz="1700" u="sng">
                <a:solidFill>
                  <a:srgbClr val="222222"/>
                </a:solidFill>
                <a:highlight>
                  <a:srgbClr val="FFFFFF"/>
                </a:highlight>
              </a:rPr>
              <a:t>Sebastian Espinoza</a:t>
            </a:r>
            <a:r>
              <a:rPr lang="en-US" sz="1700">
                <a:solidFill>
                  <a:srgbClr val="222222"/>
                </a:solidFill>
                <a:highlight>
                  <a:srgbClr val="FFFFFF"/>
                </a:highlight>
              </a:rPr>
              <a:t>, </a:t>
            </a:r>
            <a:r>
              <a:rPr lang="en-US" sz="1700" u="sng">
                <a:solidFill>
                  <a:srgbClr val="222222"/>
                </a:solidFill>
                <a:highlight>
                  <a:srgbClr val="FFFFFF"/>
                </a:highlight>
              </a:rPr>
              <a:t>Andrew Tyler</a:t>
            </a:r>
            <a:r>
              <a:rPr lang="en-US" sz="1700">
                <a:solidFill>
                  <a:srgbClr val="222222"/>
                </a:solidFill>
                <a:highlight>
                  <a:srgbClr val="FFFFFF"/>
                </a:highlight>
              </a:rPr>
              <a:t>, </a:t>
            </a:r>
            <a:r>
              <a:rPr lang="en-US" sz="1700" u="sng">
                <a:solidFill>
                  <a:srgbClr val="222222"/>
                </a:solidFill>
                <a:highlight>
                  <a:srgbClr val="FFFFFF"/>
                </a:highlight>
              </a:rPr>
              <a:t>Shumyla Lopez</a:t>
            </a:r>
            <a:r>
              <a:rPr lang="en-US" sz="1700">
                <a:solidFill>
                  <a:srgbClr val="222222"/>
                </a:solidFill>
                <a:highlight>
                  <a:srgbClr val="FFFFFF"/>
                </a:highlight>
              </a:rPr>
              <a:t>, &amp; Carolyn Becker (Trinity University)</a:t>
            </a:r>
            <a:endParaRPr sz="1700">
              <a:solidFill>
                <a:srgbClr val="222222"/>
              </a:solidFill>
              <a:highlight>
                <a:srgbClr val="FFFFFF"/>
              </a:highlight>
            </a:endParaRPr>
          </a:p>
          <a:p>
            <a:pPr indent="-514350" lvl="0" marL="457200" rtl="0" algn="l">
              <a:lnSpc>
                <a:spcPct val="115000"/>
              </a:lnSpc>
              <a:spcBef>
                <a:spcPts val="0"/>
              </a:spcBef>
              <a:spcAft>
                <a:spcPts val="0"/>
              </a:spcAft>
              <a:buNone/>
            </a:pPr>
            <a:r>
              <a:t/>
            </a:r>
            <a:endParaRPr b="1" i="1" sz="1700">
              <a:solidFill>
                <a:srgbClr val="222222"/>
              </a:solidFill>
              <a:highlight>
                <a:srgbClr val="FFFFFF"/>
              </a:highlight>
            </a:endParaRPr>
          </a:p>
          <a:p>
            <a:pPr indent="-514350" lvl="0" marL="457200" rtl="0" algn="l">
              <a:lnSpc>
                <a:spcPct val="115000"/>
              </a:lnSpc>
              <a:spcBef>
                <a:spcPts val="0"/>
              </a:spcBef>
              <a:spcAft>
                <a:spcPts val="0"/>
              </a:spcAft>
              <a:buNone/>
            </a:pPr>
            <a:r>
              <a:rPr b="1" i="1" lang="en-US" sz="1700">
                <a:solidFill>
                  <a:srgbClr val="222222"/>
                </a:solidFill>
                <a:highlight>
                  <a:srgbClr val="FFFFFF"/>
                </a:highlight>
              </a:rPr>
              <a:t>Hyperfocus Mediates the Relationship Between ADHD Diagnosis and Procrastination. </a:t>
            </a:r>
            <a:br>
              <a:rPr i="1" lang="en-US" sz="1700">
                <a:solidFill>
                  <a:srgbClr val="222222"/>
                </a:solidFill>
                <a:highlight>
                  <a:srgbClr val="FFFFFF"/>
                </a:highlight>
              </a:rPr>
            </a:br>
            <a:r>
              <a:rPr lang="en-US" sz="1700" u="sng">
                <a:solidFill>
                  <a:srgbClr val="222222"/>
                </a:solidFill>
                <a:highlight>
                  <a:srgbClr val="FFFFFF"/>
                </a:highlight>
              </a:rPr>
              <a:t>Catherine Cummins,</a:t>
            </a:r>
            <a:r>
              <a:rPr lang="en-US" sz="1700">
                <a:solidFill>
                  <a:srgbClr val="222222"/>
                </a:solidFill>
                <a:highlight>
                  <a:srgbClr val="FFFFFF"/>
                </a:highlight>
              </a:rPr>
              <a:t> &amp; Laura Knouse (University of Richmond)</a:t>
            </a:r>
            <a:endParaRPr sz="1700">
              <a:solidFill>
                <a:srgbClr val="222222"/>
              </a:solidFill>
              <a:highlight>
                <a:srgbClr val="FFFFFF"/>
              </a:highlight>
            </a:endParaRPr>
          </a:p>
          <a:p>
            <a:pPr indent="-514350" lvl="0" marL="457200" rtl="0" algn="l">
              <a:lnSpc>
                <a:spcPct val="115000"/>
              </a:lnSpc>
              <a:spcBef>
                <a:spcPts val="0"/>
              </a:spcBef>
              <a:spcAft>
                <a:spcPts val="0"/>
              </a:spcAft>
              <a:buNone/>
            </a:pPr>
            <a:r>
              <a:t/>
            </a:r>
            <a:endParaRPr b="1" i="1" sz="1700">
              <a:solidFill>
                <a:srgbClr val="222222"/>
              </a:solidFill>
              <a:highlight>
                <a:srgbClr val="FFFFFF"/>
              </a:highlight>
            </a:endParaRPr>
          </a:p>
          <a:p>
            <a:pPr indent="-514350" lvl="0" marL="457200" rtl="0" algn="l">
              <a:lnSpc>
                <a:spcPct val="115000"/>
              </a:lnSpc>
              <a:spcBef>
                <a:spcPts val="0"/>
              </a:spcBef>
              <a:spcAft>
                <a:spcPts val="0"/>
              </a:spcAft>
              <a:buNone/>
            </a:pPr>
            <a:r>
              <a:rPr b="1" i="1" lang="en-US" sz="1700">
                <a:solidFill>
                  <a:srgbClr val="222222"/>
                </a:solidFill>
                <a:highlight>
                  <a:srgbClr val="FFFFFF"/>
                </a:highlight>
              </a:rPr>
              <a:t>Connecting ADHD and Procrastination Through Avoidant Automatic Thoughts</a:t>
            </a:r>
            <a:r>
              <a:rPr b="1" lang="en-US" sz="1700">
                <a:solidFill>
                  <a:srgbClr val="222222"/>
                </a:solidFill>
                <a:highlight>
                  <a:srgbClr val="FFFFFF"/>
                </a:highlight>
              </a:rPr>
              <a:t>. </a:t>
            </a:r>
            <a:br>
              <a:rPr lang="en-US" sz="1700">
                <a:solidFill>
                  <a:srgbClr val="222222"/>
                </a:solidFill>
                <a:highlight>
                  <a:srgbClr val="FFFFFF"/>
                </a:highlight>
              </a:rPr>
            </a:br>
            <a:r>
              <a:rPr lang="en-US" sz="1700" u="sng">
                <a:solidFill>
                  <a:srgbClr val="222222"/>
                </a:solidFill>
                <a:highlight>
                  <a:srgbClr val="FFFFFF"/>
                </a:highlight>
              </a:rPr>
              <a:t>Sam Chanenson,</a:t>
            </a:r>
            <a:r>
              <a:rPr lang="en-US" sz="1700">
                <a:solidFill>
                  <a:srgbClr val="222222"/>
                </a:solidFill>
                <a:highlight>
                  <a:srgbClr val="FFFFFF"/>
                </a:highlight>
              </a:rPr>
              <a:t> &amp; Laura E. Knouse (University of Richmond)</a:t>
            </a:r>
            <a:endParaRPr sz="1700">
              <a:solidFill>
                <a:srgbClr val="222222"/>
              </a:solidFill>
              <a:highlight>
                <a:srgbClr val="FFFFFF"/>
              </a:highlight>
            </a:endParaRPr>
          </a:p>
          <a:p>
            <a:pPr indent="-514350" lvl="0" marL="457200" rtl="0" algn="l">
              <a:lnSpc>
                <a:spcPct val="115000"/>
              </a:lnSpc>
              <a:spcBef>
                <a:spcPts val="0"/>
              </a:spcBef>
              <a:spcAft>
                <a:spcPts val="0"/>
              </a:spcAft>
              <a:buNone/>
            </a:pPr>
            <a:r>
              <a:t/>
            </a:r>
            <a:endParaRPr b="1" sz="1700">
              <a:solidFill>
                <a:srgbClr val="222222"/>
              </a:solidFill>
              <a:highlight>
                <a:srgbClr val="FFFFFF"/>
              </a:highlight>
            </a:endParaRPr>
          </a:p>
          <a:p>
            <a:pPr indent="-514350" lvl="0" marL="457200" rtl="0" algn="l">
              <a:lnSpc>
                <a:spcPct val="115000"/>
              </a:lnSpc>
              <a:spcBef>
                <a:spcPts val="0"/>
              </a:spcBef>
              <a:spcAft>
                <a:spcPts val="0"/>
              </a:spcAft>
              <a:buNone/>
            </a:pPr>
            <a:r>
              <a:rPr b="1" i="1" lang="en-US" sz="1700">
                <a:solidFill>
                  <a:srgbClr val="222222"/>
                </a:solidFill>
                <a:highlight>
                  <a:srgbClr val="FFFFFF"/>
                </a:highlight>
              </a:rPr>
              <a:t>The Effect of Alcohol Use on the Relationship Between ADHD Diagnosis, Anxiety, and Sleep Problems.</a:t>
            </a:r>
            <a:r>
              <a:rPr b="1" lang="en-US" sz="1700">
                <a:solidFill>
                  <a:srgbClr val="222222"/>
                </a:solidFill>
                <a:highlight>
                  <a:srgbClr val="FFFFFF"/>
                </a:highlight>
              </a:rPr>
              <a:t> </a:t>
            </a:r>
            <a:br>
              <a:rPr lang="en-US" sz="1700">
                <a:solidFill>
                  <a:srgbClr val="222222"/>
                </a:solidFill>
                <a:highlight>
                  <a:srgbClr val="FFFFFF"/>
                </a:highlight>
              </a:rPr>
            </a:br>
            <a:r>
              <a:rPr lang="en-US" sz="1700" u="sng">
                <a:solidFill>
                  <a:srgbClr val="222222"/>
                </a:solidFill>
                <a:highlight>
                  <a:srgbClr val="FFFFFF"/>
                </a:highlight>
              </a:rPr>
              <a:t>Gabby Sylvester,</a:t>
            </a:r>
            <a:r>
              <a:rPr lang="en-US" sz="1700">
                <a:solidFill>
                  <a:srgbClr val="222222"/>
                </a:solidFill>
                <a:highlight>
                  <a:srgbClr val="FFFFFF"/>
                </a:highlight>
              </a:rPr>
              <a:t> &amp; Laura E. Knouse (University of Richmond)</a:t>
            </a:r>
            <a:endParaRPr sz="1700">
              <a:solidFill>
                <a:srgbClr val="222222"/>
              </a:solidFill>
              <a:highlight>
                <a:srgbClr val="FFFFFF"/>
              </a:highlight>
            </a:endParaRPr>
          </a:p>
          <a:p>
            <a:pPr indent="-514350" lvl="0" marL="457200" rtl="0" algn="l">
              <a:lnSpc>
                <a:spcPct val="115000"/>
              </a:lnSpc>
              <a:spcBef>
                <a:spcPts val="0"/>
              </a:spcBef>
              <a:spcAft>
                <a:spcPts val="0"/>
              </a:spcAft>
              <a:buNone/>
            </a:pPr>
            <a:r>
              <a:t/>
            </a:r>
            <a:endParaRPr i="1" sz="1500">
              <a:solidFill>
                <a:srgbClr val="222222"/>
              </a:solidFill>
              <a:highlight>
                <a:srgbClr val="FFFFFF"/>
              </a:highlight>
            </a:endParaRPr>
          </a:p>
          <a:p>
            <a:pPr indent="-514350" lvl="0" marL="457200" rtl="0" algn="l">
              <a:lnSpc>
                <a:spcPct val="115000"/>
              </a:lnSpc>
              <a:spcBef>
                <a:spcPts val="0"/>
              </a:spcBef>
              <a:spcAft>
                <a:spcPts val="0"/>
              </a:spcAft>
              <a:buNone/>
            </a:pPr>
            <a:r>
              <a:t/>
            </a:r>
            <a:endParaRPr sz="1500">
              <a:solidFill>
                <a:srgbClr val="222222"/>
              </a:solidFill>
              <a:highlight>
                <a:srgbClr val="FFFFFF"/>
              </a:highlight>
            </a:endParaRPr>
          </a:p>
          <a:p>
            <a:pPr indent="-514350" lvl="0" marL="457200" rtl="0" algn="l">
              <a:lnSpc>
                <a:spcPct val="115000"/>
              </a:lnSpc>
              <a:spcBef>
                <a:spcPts val="0"/>
              </a:spcBef>
              <a:spcAft>
                <a:spcPts val="0"/>
              </a:spcAft>
              <a:buNone/>
            </a:pPr>
            <a:r>
              <a:t/>
            </a:r>
            <a:endParaRPr sz="1500">
              <a:solidFill>
                <a:srgbClr val="222222"/>
              </a:solidFill>
              <a:highlight>
                <a:srgbClr val="FFFFFF"/>
              </a:highlight>
            </a:endParaRPr>
          </a:p>
        </p:txBody>
      </p:sp>
      <p:sp>
        <p:nvSpPr>
          <p:cNvPr id="383" name="Google Shape;383;p10"/>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SIG Poster Exposition…</a:t>
            </a:r>
            <a:endParaRPr/>
          </a:p>
          <a:p>
            <a:pPr indent="-514350" lvl="0" marL="914400" rtl="0" algn="l">
              <a:lnSpc>
                <a:spcPct val="115000"/>
              </a:lnSpc>
              <a:spcBef>
                <a:spcPts val="0"/>
              </a:spcBef>
              <a:spcAft>
                <a:spcPts val="0"/>
              </a:spcAft>
              <a:buClr>
                <a:schemeClr val="dk1"/>
              </a:buClr>
              <a:buSzPts val="1100"/>
              <a:buFont typeface="Arial"/>
              <a:buNone/>
            </a:pPr>
            <a:r>
              <a:rPr lang="en-US" sz="1500">
                <a:solidFill>
                  <a:srgbClr val="222222"/>
                </a:solidFill>
                <a:highlight>
                  <a:srgbClr val="FFFFFF"/>
                </a:highlight>
                <a:latin typeface="Arial"/>
                <a:ea typeface="Arial"/>
                <a:cs typeface="Arial"/>
                <a:sym typeface="Arial"/>
              </a:rPr>
              <a:t>(</a:t>
            </a:r>
            <a:r>
              <a:rPr lang="en-US" sz="1500">
                <a:solidFill>
                  <a:srgbClr val="222222"/>
                </a:solidFill>
                <a:highlight>
                  <a:srgbClr val="FFFFFF"/>
                </a:highlight>
                <a:latin typeface="Arial"/>
                <a:ea typeface="Arial"/>
                <a:cs typeface="Arial"/>
                <a:sym typeface="Arial"/>
              </a:rPr>
              <a:t>Undergraduate Students are underlined)</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g313394c8716_0_7"/>
          <p:cNvSpPr txBox="1"/>
          <p:nvPr/>
        </p:nvSpPr>
        <p:spPr>
          <a:xfrm>
            <a:off x="460225" y="1611600"/>
            <a:ext cx="11642700" cy="4752900"/>
          </a:xfrm>
          <a:prstGeom prst="rect">
            <a:avLst/>
          </a:prstGeom>
          <a:noFill/>
          <a:ln>
            <a:noFill/>
          </a:ln>
        </p:spPr>
        <p:txBody>
          <a:bodyPr anchorCtr="0" anchor="t" bIns="91425" lIns="91425" spcFirstLastPara="1" rIns="91425" wrap="square" tIns="91425">
            <a:noAutofit/>
          </a:bodyPr>
          <a:lstStyle/>
          <a:p>
            <a:pPr indent="-514350" lvl="0" marL="457200" rtl="0" algn="l">
              <a:lnSpc>
                <a:spcPct val="115000"/>
              </a:lnSpc>
              <a:spcBef>
                <a:spcPts val="0"/>
              </a:spcBef>
              <a:spcAft>
                <a:spcPts val="0"/>
              </a:spcAft>
              <a:buClr>
                <a:schemeClr val="dk1"/>
              </a:buClr>
              <a:buSzPts val="1100"/>
              <a:buFont typeface="Arial"/>
              <a:buNone/>
            </a:pPr>
            <a:r>
              <a:rPr b="1" i="1" lang="en-US" sz="1700">
                <a:solidFill>
                  <a:srgbClr val="222222"/>
                </a:solidFill>
                <a:highlight>
                  <a:srgbClr val="FFFFFF"/>
                </a:highlight>
              </a:rPr>
              <a:t>Narcissism and Student Responses to Positive and Negative Academic Feedback. </a:t>
            </a:r>
            <a:br>
              <a:rPr i="1" lang="en-US" sz="1700">
                <a:solidFill>
                  <a:srgbClr val="222222"/>
                </a:solidFill>
                <a:highlight>
                  <a:srgbClr val="FFFFFF"/>
                </a:highlight>
              </a:rPr>
            </a:br>
            <a:r>
              <a:rPr lang="en-US" sz="1700" u="sng">
                <a:solidFill>
                  <a:srgbClr val="222222"/>
                </a:solidFill>
                <a:highlight>
                  <a:srgbClr val="FFFFFF"/>
                </a:highlight>
              </a:rPr>
              <a:t>Anusha Sharma</a:t>
            </a:r>
            <a:r>
              <a:rPr lang="en-US" sz="1700">
                <a:solidFill>
                  <a:srgbClr val="222222"/>
                </a:solidFill>
                <a:highlight>
                  <a:srgbClr val="FFFFFF"/>
                </a:highlight>
              </a:rPr>
              <a:t>, </a:t>
            </a:r>
            <a:r>
              <a:rPr lang="en-US" sz="1700" u="sng">
                <a:solidFill>
                  <a:srgbClr val="222222"/>
                </a:solidFill>
                <a:highlight>
                  <a:srgbClr val="FFFFFF"/>
                </a:highlight>
              </a:rPr>
              <a:t>Mason Fraser</a:t>
            </a:r>
            <a:r>
              <a:rPr lang="en-US" sz="1700">
                <a:solidFill>
                  <a:srgbClr val="222222"/>
                </a:solidFill>
                <a:highlight>
                  <a:srgbClr val="FFFFFF"/>
                </a:highlight>
              </a:rPr>
              <a:t>, </a:t>
            </a:r>
            <a:r>
              <a:rPr lang="en-US" sz="1700" u="sng">
                <a:solidFill>
                  <a:srgbClr val="222222"/>
                </a:solidFill>
                <a:highlight>
                  <a:srgbClr val="FFFFFF"/>
                </a:highlight>
              </a:rPr>
              <a:t>Claire Kirk</a:t>
            </a:r>
            <a:r>
              <a:rPr lang="en-US" sz="1700">
                <a:solidFill>
                  <a:srgbClr val="222222"/>
                </a:solidFill>
                <a:highlight>
                  <a:srgbClr val="FFFFFF"/>
                </a:highlight>
              </a:rPr>
              <a:t>, </a:t>
            </a:r>
            <a:r>
              <a:rPr lang="en-US" sz="1700" u="sng">
                <a:solidFill>
                  <a:srgbClr val="222222"/>
                </a:solidFill>
                <a:highlight>
                  <a:srgbClr val="FFFFFF"/>
                </a:highlight>
              </a:rPr>
              <a:t>Carolina Pinales</a:t>
            </a:r>
            <a:r>
              <a:rPr lang="en-US" sz="1700">
                <a:solidFill>
                  <a:srgbClr val="222222"/>
                </a:solidFill>
                <a:highlight>
                  <a:srgbClr val="FFFFFF"/>
                </a:highlight>
              </a:rPr>
              <a:t> (St. Mary's University), &amp; William Ellison (Trinity University)</a:t>
            </a:r>
            <a:endParaRPr sz="1700">
              <a:solidFill>
                <a:srgbClr val="222222"/>
              </a:solidFill>
              <a:highlight>
                <a:srgbClr val="FFFFFF"/>
              </a:highlight>
            </a:endParaRPr>
          </a:p>
          <a:p>
            <a:pPr indent="-514350" lvl="0" marL="457200" rtl="0" algn="l">
              <a:lnSpc>
                <a:spcPct val="115000"/>
              </a:lnSpc>
              <a:spcBef>
                <a:spcPts val="0"/>
              </a:spcBef>
              <a:spcAft>
                <a:spcPts val="0"/>
              </a:spcAft>
              <a:buClr>
                <a:schemeClr val="dk1"/>
              </a:buClr>
              <a:buSzPts val="1100"/>
              <a:buFont typeface="Arial"/>
              <a:buNone/>
            </a:pPr>
            <a:r>
              <a:t/>
            </a:r>
            <a:endParaRPr i="1" sz="1700">
              <a:solidFill>
                <a:srgbClr val="222222"/>
              </a:solidFill>
              <a:highlight>
                <a:srgbClr val="FFFFFF"/>
              </a:highlight>
            </a:endParaRPr>
          </a:p>
          <a:p>
            <a:pPr indent="-514350" lvl="0" marL="457200" rtl="0" algn="l">
              <a:lnSpc>
                <a:spcPct val="115000"/>
              </a:lnSpc>
              <a:spcBef>
                <a:spcPts val="0"/>
              </a:spcBef>
              <a:spcAft>
                <a:spcPts val="0"/>
              </a:spcAft>
              <a:buNone/>
            </a:pPr>
            <a:r>
              <a:rPr b="1" i="1" lang="en-US" sz="1700">
                <a:solidFill>
                  <a:srgbClr val="222222"/>
                </a:solidFill>
                <a:highlight>
                  <a:srgbClr val="FFFFFF"/>
                </a:highlight>
              </a:rPr>
              <a:t>Investigating Parental Invalidation Factors, Rejection Sensitivity, and Borderline Personality Features: A Longitudinal Study.</a:t>
            </a:r>
            <a:r>
              <a:rPr b="1" lang="en-US" sz="1700">
                <a:solidFill>
                  <a:srgbClr val="222222"/>
                </a:solidFill>
                <a:highlight>
                  <a:srgbClr val="FFFFFF"/>
                </a:highlight>
              </a:rPr>
              <a:t> </a:t>
            </a:r>
            <a:br>
              <a:rPr lang="en-US" sz="1700">
                <a:solidFill>
                  <a:srgbClr val="222222"/>
                </a:solidFill>
                <a:highlight>
                  <a:srgbClr val="FFFFFF"/>
                </a:highlight>
              </a:rPr>
            </a:br>
            <a:r>
              <a:rPr lang="en-US" sz="1700" u="sng">
                <a:solidFill>
                  <a:srgbClr val="222222"/>
                </a:solidFill>
                <a:highlight>
                  <a:srgbClr val="FFFFFF"/>
                </a:highlight>
              </a:rPr>
              <a:t>Kimaya Reddy,</a:t>
            </a:r>
            <a:r>
              <a:rPr lang="en-US" sz="1700">
                <a:solidFill>
                  <a:srgbClr val="222222"/>
                </a:solidFill>
                <a:highlight>
                  <a:srgbClr val="FFFFFF"/>
                </a:highlight>
              </a:rPr>
              <a:t> &amp; Julia McQuade (Amherst College)</a:t>
            </a:r>
            <a:endParaRPr sz="1700">
              <a:solidFill>
                <a:srgbClr val="222222"/>
              </a:solidFill>
              <a:highlight>
                <a:srgbClr val="FFFFFF"/>
              </a:highlight>
            </a:endParaRPr>
          </a:p>
          <a:p>
            <a:pPr indent="-514350" lvl="0" marL="457200" rtl="0" algn="l">
              <a:lnSpc>
                <a:spcPct val="115000"/>
              </a:lnSpc>
              <a:spcBef>
                <a:spcPts val="0"/>
              </a:spcBef>
              <a:spcAft>
                <a:spcPts val="0"/>
              </a:spcAft>
              <a:buNone/>
            </a:pPr>
            <a:r>
              <a:t/>
            </a:r>
            <a:endParaRPr sz="1700">
              <a:solidFill>
                <a:srgbClr val="222222"/>
              </a:solidFill>
              <a:highlight>
                <a:srgbClr val="FFFFFF"/>
              </a:highlight>
            </a:endParaRPr>
          </a:p>
          <a:p>
            <a:pPr indent="0" lvl="0" marL="0" rtl="0" algn="l">
              <a:lnSpc>
                <a:spcPct val="115000"/>
              </a:lnSpc>
              <a:spcBef>
                <a:spcPts val="0"/>
              </a:spcBef>
              <a:spcAft>
                <a:spcPts val="0"/>
              </a:spcAft>
              <a:buNone/>
            </a:pPr>
            <a:r>
              <a:rPr b="1" i="1" lang="en-US" sz="1700">
                <a:solidFill>
                  <a:srgbClr val="222222"/>
                </a:solidFill>
                <a:highlight>
                  <a:srgbClr val="FFFFFF"/>
                </a:highlight>
              </a:rPr>
              <a:t>Effectiveness of Self-Compassionate Writing for Reducing Body Dissatisfaction in Young Women Exposed to </a:t>
            </a:r>
            <a:br>
              <a:rPr b="1" i="1" lang="en-US" sz="1700">
                <a:solidFill>
                  <a:srgbClr val="222222"/>
                </a:solidFill>
                <a:highlight>
                  <a:srgbClr val="FFFFFF"/>
                </a:highlight>
              </a:rPr>
            </a:br>
            <a:r>
              <a:rPr b="1" i="1" lang="en-US" sz="1700">
                <a:solidFill>
                  <a:srgbClr val="222222"/>
                </a:solidFill>
                <a:highlight>
                  <a:srgbClr val="FFFFFF"/>
                </a:highlight>
              </a:rPr>
              <a:t>	Images of Idealized Bodies.</a:t>
            </a:r>
            <a:endParaRPr b="1" sz="1700">
              <a:solidFill>
                <a:srgbClr val="222222"/>
              </a:solidFill>
              <a:highlight>
                <a:srgbClr val="FFFFFF"/>
              </a:highlight>
            </a:endParaRPr>
          </a:p>
          <a:p>
            <a:pPr indent="457200" lvl="0" marL="0" rtl="0" algn="l">
              <a:lnSpc>
                <a:spcPct val="115000"/>
              </a:lnSpc>
              <a:spcBef>
                <a:spcPts val="0"/>
              </a:spcBef>
              <a:spcAft>
                <a:spcPts val="0"/>
              </a:spcAft>
              <a:buNone/>
            </a:pPr>
            <a:r>
              <a:rPr lang="en-US" sz="1700" u="sng">
                <a:solidFill>
                  <a:srgbClr val="222222"/>
                </a:solidFill>
                <a:highlight>
                  <a:srgbClr val="FFFFFF"/>
                </a:highlight>
              </a:rPr>
              <a:t>Sydney F. Goldberg</a:t>
            </a:r>
            <a:r>
              <a:rPr lang="en-US" sz="1700">
                <a:solidFill>
                  <a:srgbClr val="222222"/>
                </a:solidFill>
                <a:highlight>
                  <a:srgbClr val="FFFFFF"/>
                </a:highlight>
              </a:rPr>
              <a:t>, </a:t>
            </a:r>
            <a:r>
              <a:rPr lang="en-US" sz="1700" u="sng">
                <a:solidFill>
                  <a:srgbClr val="222222"/>
                </a:solidFill>
                <a:highlight>
                  <a:srgbClr val="FFFFFF"/>
                </a:highlight>
              </a:rPr>
              <a:t>Emma R. Anderson</a:t>
            </a:r>
            <a:r>
              <a:rPr lang="en-US" sz="1700">
                <a:solidFill>
                  <a:srgbClr val="222222"/>
                </a:solidFill>
                <a:highlight>
                  <a:srgbClr val="FFFFFF"/>
                </a:highlight>
              </a:rPr>
              <a:t>, </a:t>
            </a:r>
            <a:r>
              <a:rPr lang="en-US" sz="1700" u="sng">
                <a:solidFill>
                  <a:srgbClr val="222222"/>
                </a:solidFill>
                <a:highlight>
                  <a:srgbClr val="FFFFFF"/>
                </a:highlight>
              </a:rPr>
              <a:t>Carys R. Cook</a:t>
            </a:r>
            <a:r>
              <a:rPr lang="en-US" sz="1700">
                <a:solidFill>
                  <a:srgbClr val="222222"/>
                </a:solidFill>
                <a:highlight>
                  <a:srgbClr val="FFFFFF"/>
                </a:highlight>
              </a:rPr>
              <a:t>, </a:t>
            </a:r>
            <a:r>
              <a:rPr lang="en-US" sz="1700" u="sng">
                <a:solidFill>
                  <a:srgbClr val="222222"/>
                </a:solidFill>
                <a:highlight>
                  <a:srgbClr val="FFFFFF"/>
                </a:highlight>
              </a:rPr>
              <a:t>Abriana G. Larson</a:t>
            </a:r>
            <a:r>
              <a:rPr lang="en-US" sz="1700">
                <a:solidFill>
                  <a:srgbClr val="222222"/>
                </a:solidFill>
                <a:highlight>
                  <a:srgbClr val="FFFFFF"/>
                </a:highlight>
              </a:rPr>
              <a:t>, </a:t>
            </a:r>
            <a:r>
              <a:rPr lang="en-US" sz="1700" u="sng">
                <a:solidFill>
                  <a:srgbClr val="222222"/>
                </a:solidFill>
                <a:highlight>
                  <a:srgbClr val="FFFFFF"/>
                </a:highlight>
              </a:rPr>
              <a:t>Saima R. Siddiqui</a:t>
            </a:r>
            <a:r>
              <a:rPr lang="en-US" sz="1700">
                <a:solidFill>
                  <a:srgbClr val="222222"/>
                </a:solidFill>
                <a:highlight>
                  <a:srgbClr val="FFFFFF"/>
                </a:highlight>
              </a:rPr>
              <a:t>, &amp; Kathy R. </a:t>
            </a:r>
            <a:br>
              <a:rPr lang="en-US" sz="1700">
                <a:solidFill>
                  <a:srgbClr val="222222"/>
                </a:solidFill>
                <a:highlight>
                  <a:srgbClr val="FFFFFF"/>
                </a:highlight>
              </a:rPr>
            </a:br>
            <a:r>
              <a:rPr lang="en-US" sz="1700">
                <a:solidFill>
                  <a:srgbClr val="222222"/>
                </a:solidFill>
                <a:highlight>
                  <a:srgbClr val="FFFFFF"/>
                </a:highlight>
              </a:rPr>
              <a:t>	Berenson (Gettysburg College)</a:t>
            </a:r>
            <a:endParaRPr sz="1700">
              <a:solidFill>
                <a:srgbClr val="222222"/>
              </a:solidFill>
              <a:highlight>
                <a:srgbClr val="FFFFFF"/>
              </a:highlight>
            </a:endParaRPr>
          </a:p>
          <a:p>
            <a:pPr indent="0" lvl="0" marL="0" rtl="0" algn="l">
              <a:lnSpc>
                <a:spcPct val="115000"/>
              </a:lnSpc>
              <a:spcBef>
                <a:spcPts val="0"/>
              </a:spcBef>
              <a:spcAft>
                <a:spcPts val="0"/>
              </a:spcAft>
              <a:buNone/>
            </a:pPr>
            <a:r>
              <a:t/>
            </a:r>
            <a:endParaRPr b="1" i="1" sz="1700">
              <a:solidFill>
                <a:srgbClr val="222222"/>
              </a:solidFill>
              <a:highlight>
                <a:srgbClr val="FFFFFF"/>
              </a:highlight>
            </a:endParaRPr>
          </a:p>
          <a:p>
            <a:pPr indent="0" lvl="0" marL="0" rtl="0" algn="l">
              <a:lnSpc>
                <a:spcPct val="115000"/>
              </a:lnSpc>
              <a:spcBef>
                <a:spcPts val="0"/>
              </a:spcBef>
              <a:spcAft>
                <a:spcPts val="0"/>
              </a:spcAft>
              <a:buNone/>
            </a:pPr>
            <a:r>
              <a:rPr b="1" i="1" lang="en-US" sz="1700">
                <a:solidFill>
                  <a:srgbClr val="222222"/>
                </a:solidFill>
                <a:highlight>
                  <a:srgbClr val="FFFFFF"/>
                </a:highlight>
              </a:rPr>
              <a:t>Maternal &amp; Paternal Neurodiversity-Affirming Attitudes: Concordance and Psychological Functioning</a:t>
            </a:r>
            <a:r>
              <a:rPr b="1" lang="en-US" sz="1700">
                <a:solidFill>
                  <a:srgbClr val="222222"/>
                </a:solidFill>
                <a:highlight>
                  <a:srgbClr val="FFFFFF"/>
                </a:highlight>
              </a:rPr>
              <a:t>.</a:t>
            </a:r>
            <a:br>
              <a:rPr lang="en-US" sz="1700">
                <a:solidFill>
                  <a:srgbClr val="222222"/>
                </a:solidFill>
                <a:highlight>
                  <a:srgbClr val="FFFFFF"/>
                </a:highlight>
              </a:rPr>
            </a:br>
            <a:r>
              <a:rPr lang="en-US" sz="1700">
                <a:solidFill>
                  <a:srgbClr val="222222"/>
                </a:solidFill>
                <a:highlight>
                  <a:srgbClr val="FFFFFF"/>
                </a:highlight>
              </a:rPr>
              <a:t>	</a:t>
            </a:r>
            <a:r>
              <a:rPr lang="en-US" sz="1700" u="sng">
                <a:solidFill>
                  <a:srgbClr val="222222"/>
                </a:solidFill>
                <a:highlight>
                  <a:srgbClr val="FFFFFF"/>
                </a:highlight>
              </a:rPr>
              <a:t>Liza Anderson</a:t>
            </a:r>
            <a:r>
              <a:rPr lang="en-US" sz="1700">
                <a:solidFill>
                  <a:srgbClr val="222222"/>
                </a:solidFill>
                <a:highlight>
                  <a:srgbClr val="FFFFFF"/>
                </a:highlight>
              </a:rPr>
              <a:t>, </a:t>
            </a:r>
            <a:r>
              <a:rPr lang="en-US" sz="1700" u="sng">
                <a:solidFill>
                  <a:srgbClr val="222222"/>
                </a:solidFill>
                <a:highlight>
                  <a:srgbClr val="FFFFFF"/>
                </a:highlight>
              </a:rPr>
              <a:t>Finley Breazeale</a:t>
            </a:r>
            <a:r>
              <a:rPr lang="en-US" sz="1700">
                <a:solidFill>
                  <a:srgbClr val="222222"/>
                </a:solidFill>
                <a:highlight>
                  <a:srgbClr val="FFFFFF"/>
                </a:highlight>
              </a:rPr>
              <a:t>, &amp; Grace Binion (Furman University)</a:t>
            </a:r>
            <a:endParaRPr sz="1700">
              <a:solidFill>
                <a:srgbClr val="222222"/>
              </a:solidFill>
              <a:highlight>
                <a:srgbClr val="FFFFFF"/>
              </a:highlight>
            </a:endParaRPr>
          </a:p>
        </p:txBody>
      </p:sp>
      <p:sp>
        <p:nvSpPr>
          <p:cNvPr id="389" name="Google Shape;389;g313394c8716_0_7"/>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SIG Poster Exposition…</a:t>
            </a:r>
            <a:endParaRPr/>
          </a:p>
          <a:p>
            <a:pPr indent="-514350" lvl="0" marL="914400" rtl="0" algn="l">
              <a:lnSpc>
                <a:spcPct val="115000"/>
              </a:lnSpc>
              <a:spcBef>
                <a:spcPts val="0"/>
              </a:spcBef>
              <a:spcAft>
                <a:spcPts val="0"/>
              </a:spcAft>
              <a:buClr>
                <a:schemeClr val="dk1"/>
              </a:buClr>
              <a:buSzPts val="1100"/>
              <a:buFont typeface="Arial"/>
              <a:buNone/>
            </a:pPr>
            <a:r>
              <a:rPr lang="en-US" sz="1500">
                <a:solidFill>
                  <a:srgbClr val="222222"/>
                </a:solidFill>
                <a:highlight>
                  <a:srgbClr val="FFFFFF"/>
                </a:highlight>
                <a:latin typeface="Arial"/>
                <a:ea typeface="Arial"/>
                <a:cs typeface="Arial"/>
                <a:sym typeface="Arial"/>
              </a:rPr>
              <a:t>(Undergraduate Students are underlined)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313394c8716_0_12"/>
          <p:cNvSpPr txBox="1"/>
          <p:nvPr/>
        </p:nvSpPr>
        <p:spPr>
          <a:xfrm>
            <a:off x="460225" y="1535400"/>
            <a:ext cx="11731800" cy="534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i="1" lang="en-US" sz="1700">
                <a:solidFill>
                  <a:srgbClr val="222222"/>
                </a:solidFill>
                <a:highlight>
                  <a:srgbClr val="FFFFFF"/>
                </a:highlight>
              </a:rPr>
              <a:t>Digital Mental Health Interventions and Social Determinants of Health: A Selection of Feedback from </a:t>
            </a:r>
            <a:br>
              <a:rPr b="1" i="1" lang="en-US" sz="1700">
                <a:solidFill>
                  <a:srgbClr val="222222"/>
                </a:solidFill>
                <a:highlight>
                  <a:srgbClr val="FFFFFF"/>
                </a:highlight>
              </a:rPr>
            </a:br>
            <a:r>
              <a:rPr b="1" i="1" lang="en-US" sz="1700">
                <a:solidFill>
                  <a:srgbClr val="222222"/>
                </a:solidFill>
                <a:highlight>
                  <a:srgbClr val="FFFFFF"/>
                </a:highlight>
              </a:rPr>
              <a:t>	Understudied Populations.</a:t>
            </a:r>
            <a:r>
              <a:rPr b="1" lang="en-US" sz="1700">
                <a:solidFill>
                  <a:srgbClr val="222222"/>
                </a:solidFill>
                <a:highlight>
                  <a:srgbClr val="FFFFFF"/>
                </a:highlight>
              </a:rPr>
              <a:t> </a:t>
            </a:r>
            <a:br>
              <a:rPr lang="en-US" sz="1700">
                <a:solidFill>
                  <a:srgbClr val="222222"/>
                </a:solidFill>
                <a:highlight>
                  <a:srgbClr val="FFFFFF"/>
                </a:highlight>
              </a:rPr>
            </a:br>
            <a:r>
              <a:rPr lang="en-US" sz="1700">
                <a:solidFill>
                  <a:srgbClr val="222222"/>
                </a:solidFill>
                <a:highlight>
                  <a:srgbClr val="FFFFFF"/>
                </a:highlight>
              </a:rPr>
              <a:t>	</a:t>
            </a:r>
            <a:r>
              <a:rPr lang="en-US" sz="1700" u="sng">
                <a:solidFill>
                  <a:srgbClr val="222222"/>
                </a:solidFill>
                <a:highlight>
                  <a:srgbClr val="FFFFFF"/>
                </a:highlight>
              </a:rPr>
              <a:t>Michelle Okyere</a:t>
            </a:r>
            <a:r>
              <a:rPr lang="en-US" sz="1700">
                <a:solidFill>
                  <a:srgbClr val="222222"/>
                </a:solidFill>
                <a:highlight>
                  <a:srgbClr val="FFFFFF"/>
                </a:highlight>
              </a:rPr>
              <a:t>, </a:t>
            </a:r>
            <a:r>
              <a:rPr lang="en-US" sz="1700" u="sng">
                <a:solidFill>
                  <a:srgbClr val="222222"/>
                </a:solidFill>
                <a:highlight>
                  <a:srgbClr val="FFFFFF"/>
                </a:highlight>
              </a:rPr>
              <a:t>Shumyla Lopez</a:t>
            </a:r>
            <a:r>
              <a:rPr lang="en-US" sz="1700">
                <a:solidFill>
                  <a:srgbClr val="222222"/>
                </a:solidFill>
                <a:highlight>
                  <a:srgbClr val="FFFFFF"/>
                </a:highlight>
              </a:rPr>
              <a:t>, Taylur Loera, </a:t>
            </a:r>
            <a:r>
              <a:rPr lang="en-US" sz="1700" u="sng">
                <a:solidFill>
                  <a:srgbClr val="222222"/>
                </a:solidFill>
                <a:highlight>
                  <a:srgbClr val="FFFFFF"/>
                </a:highlight>
              </a:rPr>
              <a:t>Jessica Salinas</a:t>
            </a:r>
            <a:r>
              <a:rPr lang="en-US" sz="1700">
                <a:solidFill>
                  <a:srgbClr val="222222"/>
                </a:solidFill>
                <a:highlight>
                  <a:srgbClr val="FFFFFF"/>
                </a:highlight>
              </a:rPr>
              <a:t>, &amp; </a:t>
            </a:r>
            <a:r>
              <a:rPr lang="en-US" sz="1700" u="sng">
                <a:solidFill>
                  <a:srgbClr val="222222"/>
                </a:solidFill>
                <a:highlight>
                  <a:srgbClr val="FFFFFF"/>
                </a:highlight>
              </a:rPr>
              <a:t>Lisa Smith Kilpela</a:t>
            </a:r>
            <a:r>
              <a:rPr lang="en-US" sz="1700">
                <a:solidFill>
                  <a:srgbClr val="222222"/>
                </a:solidFill>
                <a:highlight>
                  <a:srgbClr val="FFFFFF"/>
                </a:highlight>
              </a:rPr>
              <a:t> (Trinity University, University </a:t>
            </a:r>
            <a:br>
              <a:rPr lang="en-US" sz="1700">
                <a:solidFill>
                  <a:srgbClr val="222222"/>
                </a:solidFill>
                <a:highlight>
                  <a:srgbClr val="FFFFFF"/>
                </a:highlight>
              </a:rPr>
            </a:br>
            <a:r>
              <a:rPr lang="en-US" sz="1700">
                <a:solidFill>
                  <a:srgbClr val="222222"/>
                </a:solidFill>
                <a:highlight>
                  <a:srgbClr val="FFFFFF"/>
                </a:highlight>
              </a:rPr>
              <a:t>	of Texas Health San Antonio, &amp; South Texas Veterans Health Care System)</a:t>
            </a:r>
            <a:endParaRPr sz="1700">
              <a:solidFill>
                <a:srgbClr val="222222"/>
              </a:solidFill>
              <a:highlight>
                <a:srgbClr val="FFFFFF"/>
              </a:highlight>
            </a:endParaRPr>
          </a:p>
          <a:p>
            <a:pPr indent="0" lvl="0" marL="0" rtl="0" algn="l">
              <a:lnSpc>
                <a:spcPct val="115000"/>
              </a:lnSpc>
              <a:spcBef>
                <a:spcPts val="0"/>
              </a:spcBef>
              <a:spcAft>
                <a:spcPts val="0"/>
              </a:spcAft>
              <a:buNone/>
            </a:pPr>
            <a:r>
              <a:t/>
            </a:r>
            <a:endParaRPr i="1" sz="1700">
              <a:solidFill>
                <a:srgbClr val="222222"/>
              </a:solidFill>
              <a:highlight>
                <a:srgbClr val="FFFFFF"/>
              </a:highlight>
            </a:endParaRPr>
          </a:p>
          <a:p>
            <a:pPr indent="0" lvl="0" marL="0" rtl="0" algn="l">
              <a:lnSpc>
                <a:spcPct val="115000"/>
              </a:lnSpc>
              <a:spcBef>
                <a:spcPts val="0"/>
              </a:spcBef>
              <a:spcAft>
                <a:spcPts val="0"/>
              </a:spcAft>
              <a:buNone/>
            </a:pPr>
            <a:r>
              <a:rPr b="1" i="1" lang="en-US" sz="1700">
                <a:solidFill>
                  <a:srgbClr val="222222"/>
                </a:solidFill>
                <a:highlight>
                  <a:srgbClr val="FFFFFF"/>
                </a:highlight>
              </a:rPr>
              <a:t>Actionable Anger: The Role of Gender in Moderating Donations to Causes Promoting Racial Equity.</a:t>
            </a:r>
            <a:br>
              <a:rPr i="1" lang="en-US" sz="1700">
                <a:solidFill>
                  <a:srgbClr val="222222"/>
                </a:solidFill>
                <a:highlight>
                  <a:srgbClr val="FFFFFF"/>
                </a:highlight>
              </a:rPr>
            </a:br>
            <a:r>
              <a:rPr i="1" lang="en-US" sz="1700">
                <a:solidFill>
                  <a:srgbClr val="222222"/>
                </a:solidFill>
                <a:highlight>
                  <a:srgbClr val="FFFFFF"/>
                </a:highlight>
              </a:rPr>
              <a:t>	</a:t>
            </a:r>
            <a:r>
              <a:rPr lang="en-US" sz="1700">
                <a:solidFill>
                  <a:srgbClr val="222222"/>
                </a:solidFill>
                <a:highlight>
                  <a:srgbClr val="FFFFFF"/>
                </a:highlight>
              </a:rPr>
              <a:t>Eleanor A. Humphreys (Post-Baccalaureate Research Assistant, DePaul University), &amp; Emily J. Blevins </a:t>
            </a:r>
            <a:br>
              <a:rPr lang="en-US" sz="1700">
                <a:solidFill>
                  <a:srgbClr val="222222"/>
                </a:solidFill>
                <a:highlight>
                  <a:srgbClr val="FFFFFF"/>
                </a:highlight>
              </a:rPr>
            </a:br>
            <a:r>
              <a:rPr lang="en-US" sz="1700">
                <a:solidFill>
                  <a:srgbClr val="222222"/>
                </a:solidFill>
                <a:highlight>
                  <a:srgbClr val="FFFFFF"/>
                </a:highlight>
              </a:rPr>
              <a:t>	(Massachusetts General Hospital)</a:t>
            </a:r>
            <a:endParaRPr sz="1700">
              <a:solidFill>
                <a:srgbClr val="222222"/>
              </a:solidFill>
              <a:highlight>
                <a:srgbClr val="FFFFFF"/>
              </a:highlight>
            </a:endParaRPr>
          </a:p>
          <a:p>
            <a:pPr indent="0" lvl="0" marL="0" rtl="0" algn="l">
              <a:lnSpc>
                <a:spcPct val="115000"/>
              </a:lnSpc>
              <a:spcBef>
                <a:spcPts val="0"/>
              </a:spcBef>
              <a:spcAft>
                <a:spcPts val="0"/>
              </a:spcAft>
              <a:buNone/>
            </a:pPr>
            <a:r>
              <a:t/>
            </a:r>
            <a:endParaRPr i="1" sz="1700">
              <a:solidFill>
                <a:srgbClr val="222222"/>
              </a:solidFill>
              <a:highlight>
                <a:srgbClr val="FFFFFF"/>
              </a:highlight>
            </a:endParaRPr>
          </a:p>
          <a:p>
            <a:pPr indent="0" lvl="0" marL="0" rtl="0" algn="l">
              <a:lnSpc>
                <a:spcPct val="115000"/>
              </a:lnSpc>
              <a:spcBef>
                <a:spcPts val="0"/>
              </a:spcBef>
              <a:spcAft>
                <a:spcPts val="0"/>
              </a:spcAft>
              <a:buNone/>
            </a:pPr>
            <a:r>
              <a:rPr b="1" i="1" lang="en-US" sz="1700">
                <a:solidFill>
                  <a:srgbClr val="222222"/>
                </a:solidFill>
                <a:highlight>
                  <a:srgbClr val="FFFFFF"/>
                </a:highlight>
              </a:rPr>
              <a:t>Caregiver Emotion Socialization and Young Adult Wellbeing.</a:t>
            </a:r>
            <a:br>
              <a:rPr i="1" lang="en-US" sz="1700">
                <a:solidFill>
                  <a:srgbClr val="222222"/>
                </a:solidFill>
                <a:highlight>
                  <a:srgbClr val="FFFFFF"/>
                </a:highlight>
              </a:rPr>
            </a:br>
            <a:r>
              <a:rPr i="1" lang="en-US" sz="1700">
                <a:solidFill>
                  <a:srgbClr val="222222"/>
                </a:solidFill>
                <a:highlight>
                  <a:srgbClr val="FFFFFF"/>
                </a:highlight>
              </a:rPr>
              <a:t>	</a:t>
            </a:r>
            <a:r>
              <a:rPr lang="en-US" sz="1700" u="sng">
                <a:solidFill>
                  <a:srgbClr val="222222"/>
                </a:solidFill>
                <a:highlight>
                  <a:srgbClr val="FFFFFF"/>
                </a:highlight>
              </a:rPr>
              <a:t>Waverly O. Smith</a:t>
            </a:r>
            <a:r>
              <a:rPr lang="en-US" sz="1700">
                <a:solidFill>
                  <a:srgbClr val="222222"/>
                </a:solidFill>
                <a:highlight>
                  <a:srgbClr val="FFFFFF"/>
                </a:highlight>
              </a:rPr>
              <a:t>, &amp; Kathy R. Berenson (Gettysburg College)</a:t>
            </a:r>
            <a:endParaRPr sz="1700">
              <a:solidFill>
                <a:srgbClr val="222222"/>
              </a:solidFill>
              <a:highlight>
                <a:srgbClr val="FFFFFF"/>
              </a:highlight>
            </a:endParaRPr>
          </a:p>
          <a:p>
            <a:pPr indent="0" lvl="0" marL="457200" rtl="0" algn="l">
              <a:lnSpc>
                <a:spcPct val="115000"/>
              </a:lnSpc>
              <a:spcBef>
                <a:spcPts val="0"/>
              </a:spcBef>
              <a:spcAft>
                <a:spcPts val="0"/>
              </a:spcAft>
              <a:buNone/>
            </a:pPr>
            <a:r>
              <a:t/>
            </a:r>
            <a:endParaRPr i="1" sz="1700">
              <a:solidFill>
                <a:srgbClr val="222222"/>
              </a:solidFill>
              <a:highlight>
                <a:srgbClr val="FFFFFF"/>
              </a:highlight>
            </a:endParaRPr>
          </a:p>
          <a:p>
            <a:pPr indent="0" lvl="0" marL="0" rtl="0" algn="l">
              <a:lnSpc>
                <a:spcPct val="115000"/>
              </a:lnSpc>
              <a:spcBef>
                <a:spcPts val="0"/>
              </a:spcBef>
              <a:spcAft>
                <a:spcPts val="0"/>
              </a:spcAft>
              <a:buNone/>
            </a:pPr>
            <a:r>
              <a:rPr b="1" i="1" lang="en-US" sz="1700">
                <a:solidFill>
                  <a:srgbClr val="222222"/>
                </a:solidFill>
                <a:highlight>
                  <a:srgbClr val="FFFFFF"/>
                </a:highlight>
              </a:rPr>
              <a:t>Friend Support Preferences in College Students Predicted by Gender, Personality, and Emotion Socialization.</a:t>
            </a:r>
            <a:br>
              <a:rPr i="1" lang="en-US" sz="1700">
                <a:solidFill>
                  <a:srgbClr val="222222"/>
                </a:solidFill>
                <a:highlight>
                  <a:srgbClr val="FFFFFF"/>
                </a:highlight>
              </a:rPr>
            </a:br>
            <a:r>
              <a:rPr i="1" lang="en-US" sz="1700">
                <a:solidFill>
                  <a:srgbClr val="222222"/>
                </a:solidFill>
                <a:highlight>
                  <a:srgbClr val="FFFFFF"/>
                </a:highlight>
              </a:rPr>
              <a:t>	</a:t>
            </a:r>
            <a:r>
              <a:rPr lang="en-US" sz="1700" u="sng">
                <a:solidFill>
                  <a:srgbClr val="222222"/>
                </a:solidFill>
                <a:highlight>
                  <a:srgbClr val="FFFFFF"/>
                </a:highlight>
              </a:rPr>
              <a:t>Thea M. Albin</a:t>
            </a:r>
            <a:r>
              <a:rPr lang="en-US" sz="1700">
                <a:solidFill>
                  <a:srgbClr val="222222"/>
                </a:solidFill>
                <a:highlight>
                  <a:srgbClr val="FFFFFF"/>
                </a:highlight>
              </a:rPr>
              <a:t>, </a:t>
            </a:r>
            <a:r>
              <a:rPr lang="en-US" sz="1700" u="sng">
                <a:solidFill>
                  <a:srgbClr val="222222"/>
                </a:solidFill>
                <a:highlight>
                  <a:srgbClr val="FFFFFF"/>
                </a:highlight>
              </a:rPr>
              <a:t>Shannon C. Walker</a:t>
            </a:r>
            <a:r>
              <a:rPr lang="en-US" sz="1700">
                <a:solidFill>
                  <a:srgbClr val="222222"/>
                </a:solidFill>
                <a:highlight>
                  <a:srgbClr val="FFFFFF"/>
                </a:highlight>
              </a:rPr>
              <a:t>, &amp; Kathy R. Berenson (Gettysburg College)</a:t>
            </a:r>
            <a:endParaRPr i="1" sz="1700">
              <a:solidFill>
                <a:srgbClr val="222222"/>
              </a:solidFill>
              <a:highlight>
                <a:srgbClr val="FFFFFF"/>
              </a:highlight>
            </a:endParaRPr>
          </a:p>
          <a:p>
            <a:pPr indent="-514350" lvl="0" marL="457200" rtl="0" algn="l">
              <a:lnSpc>
                <a:spcPct val="115000"/>
              </a:lnSpc>
              <a:spcBef>
                <a:spcPts val="0"/>
              </a:spcBef>
              <a:spcAft>
                <a:spcPts val="0"/>
              </a:spcAft>
              <a:buNone/>
            </a:pPr>
            <a:r>
              <a:t/>
            </a:r>
            <a:endParaRPr sz="1700">
              <a:solidFill>
                <a:srgbClr val="222222"/>
              </a:solidFill>
              <a:highlight>
                <a:srgbClr val="FFFFFF"/>
              </a:highlight>
            </a:endParaRPr>
          </a:p>
          <a:p>
            <a:pPr indent="-514350" lvl="0" marL="457200" rtl="0" algn="l">
              <a:lnSpc>
                <a:spcPct val="115000"/>
              </a:lnSpc>
              <a:spcBef>
                <a:spcPts val="0"/>
              </a:spcBef>
              <a:spcAft>
                <a:spcPts val="0"/>
              </a:spcAft>
              <a:buNone/>
            </a:pPr>
            <a:r>
              <a:t/>
            </a:r>
            <a:endParaRPr sz="1700">
              <a:solidFill>
                <a:srgbClr val="222222"/>
              </a:solidFill>
              <a:highlight>
                <a:srgbClr val="FFFFFF"/>
              </a:highlight>
            </a:endParaRPr>
          </a:p>
        </p:txBody>
      </p:sp>
      <p:sp>
        <p:nvSpPr>
          <p:cNvPr id="395" name="Google Shape;395;g313394c8716_0_12"/>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SIG Poster Exposition</a:t>
            </a:r>
            <a:endParaRPr/>
          </a:p>
          <a:p>
            <a:pPr indent="-514350" lvl="0" marL="914400" rtl="0" algn="l">
              <a:lnSpc>
                <a:spcPct val="115000"/>
              </a:lnSpc>
              <a:spcBef>
                <a:spcPts val="0"/>
              </a:spcBef>
              <a:spcAft>
                <a:spcPts val="0"/>
              </a:spcAft>
              <a:buClr>
                <a:schemeClr val="dk1"/>
              </a:buClr>
              <a:buSzPts val="1100"/>
              <a:buFont typeface="Arial"/>
              <a:buNone/>
            </a:pPr>
            <a:r>
              <a:rPr lang="en-US" sz="1500">
                <a:solidFill>
                  <a:srgbClr val="222222"/>
                </a:solidFill>
                <a:highlight>
                  <a:srgbClr val="FFFFFF"/>
                </a:highlight>
                <a:latin typeface="Arial"/>
                <a:ea typeface="Arial"/>
                <a:cs typeface="Arial"/>
                <a:sym typeface="Arial"/>
              </a:rPr>
              <a:t>(Undergraduate Students are underlined)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g192e89e3da8_0_548"/>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6000"/>
              <a:buNone/>
            </a:pPr>
            <a:r>
              <a:rPr lang="en-US" sz="8000"/>
              <a:t>SIG Business</a:t>
            </a:r>
            <a:endParaRPr sz="8000"/>
          </a:p>
        </p:txBody>
      </p:sp>
      <p:pic>
        <p:nvPicPr>
          <p:cNvPr id="401" name="Google Shape;401;g192e89e3da8_0_548"/>
          <p:cNvPicPr preferRelativeResize="0"/>
          <p:nvPr/>
        </p:nvPicPr>
        <p:blipFill rotWithShape="1">
          <a:blip r:embed="rId3">
            <a:alphaModFix/>
          </a:blip>
          <a:srcRect b="37407" l="34257" r="36920" t="15692"/>
          <a:stretch/>
        </p:blipFill>
        <p:spPr>
          <a:xfrm>
            <a:off x="8604250" y="2048800"/>
            <a:ext cx="2743199" cy="2540682"/>
          </a:xfrm>
          <a:prstGeom prst="rect">
            <a:avLst/>
          </a:prstGeom>
          <a:noFill/>
          <a:ln>
            <a:noFill/>
          </a:ln>
        </p:spPr>
      </p:pic>
      <p:sp>
        <p:nvSpPr>
          <p:cNvPr id="402" name="Google Shape;402;g192e89e3da8_0_548"/>
          <p:cNvSpPr/>
          <p:nvPr/>
        </p:nvSpPr>
        <p:spPr>
          <a:xfrm>
            <a:off x="0" y="0"/>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5"/>
          <p:cNvSpPr/>
          <p:nvPr/>
        </p:nvSpPr>
        <p:spPr>
          <a:xfrm>
            <a:off x="14850" y="86925"/>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5"/>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Membership Update</a:t>
            </a:r>
            <a:endParaRPr/>
          </a:p>
        </p:txBody>
      </p:sp>
      <p:sp>
        <p:nvSpPr>
          <p:cNvPr id="409" name="Google Shape;409;p5"/>
          <p:cNvSpPr txBox="1"/>
          <p:nvPr>
            <p:ph idx="1" type="body"/>
          </p:nvPr>
        </p:nvSpPr>
        <p:spPr>
          <a:xfrm>
            <a:off x="838200" y="1621100"/>
            <a:ext cx="5072400" cy="48126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None/>
            </a:pPr>
            <a:r>
              <a:rPr lang="en-US"/>
              <a:t>41 Members*</a:t>
            </a:r>
            <a:endParaRPr/>
          </a:p>
          <a:p>
            <a:pPr indent="-47625" lvl="0" marL="457200" rtl="0" algn="l">
              <a:lnSpc>
                <a:spcPct val="90000"/>
              </a:lnSpc>
              <a:spcBef>
                <a:spcPts val="1000"/>
              </a:spcBef>
              <a:spcAft>
                <a:spcPts val="0"/>
              </a:spcAft>
              <a:buClr>
                <a:schemeClr val="dk1"/>
              </a:buClr>
              <a:buSzPts val="2800"/>
              <a:buNone/>
            </a:pPr>
            <a:r>
              <a:rPr lang="en-US" sz="2400"/>
              <a:t>33</a:t>
            </a:r>
            <a:r>
              <a:rPr lang="en-US" sz="2400"/>
              <a:t> Faculty</a:t>
            </a:r>
            <a:endParaRPr sz="2400"/>
          </a:p>
          <a:p>
            <a:pPr indent="-47625" lvl="0" marL="457200" rtl="0" algn="l">
              <a:lnSpc>
                <a:spcPct val="90000"/>
              </a:lnSpc>
              <a:spcBef>
                <a:spcPts val="0"/>
              </a:spcBef>
              <a:spcAft>
                <a:spcPts val="0"/>
              </a:spcAft>
              <a:buClr>
                <a:schemeClr val="dk1"/>
              </a:buClr>
              <a:buSzPts val="2800"/>
              <a:buNone/>
            </a:pPr>
            <a:r>
              <a:rPr lang="en-US" sz="2400"/>
              <a:t>6 Undergraduate Students</a:t>
            </a:r>
            <a:endParaRPr sz="2400"/>
          </a:p>
          <a:p>
            <a:pPr indent="-47625" lvl="0" marL="457200" rtl="0" algn="l">
              <a:lnSpc>
                <a:spcPct val="90000"/>
              </a:lnSpc>
              <a:spcBef>
                <a:spcPts val="0"/>
              </a:spcBef>
              <a:spcAft>
                <a:spcPts val="0"/>
              </a:spcAft>
              <a:buClr>
                <a:schemeClr val="dk1"/>
              </a:buClr>
              <a:buSzPts val="2800"/>
              <a:buNone/>
            </a:pPr>
            <a:r>
              <a:rPr lang="en-US" sz="2400"/>
              <a:t>1 Graduate Students</a:t>
            </a:r>
            <a:endParaRPr sz="2400"/>
          </a:p>
          <a:p>
            <a:pPr indent="-47625" lvl="0" marL="457200" rtl="0" algn="l">
              <a:lnSpc>
                <a:spcPct val="90000"/>
              </a:lnSpc>
              <a:spcBef>
                <a:spcPts val="0"/>
              </a:spcBef>
              <a:spcAft>
                <a:spcPts val="0"/>
              </a:spcAft>
              <a:buClr>
                <a:schemeClr val="dk1"/>
              </a:buClr>
              <a:buSzPts val="2800"/>
              <a:buNone/>
            </a:pPr>
            <a:r>
              <a:rPr lang="en-US" sz="2400"/>
              <a:t>1 Postdoc</a:t>
            </a:r>
            <a:endParaRPr sz="1200"/>
          </a:p>
          <a:p>
            <a:pPr indent="0" lvl="0" marL="0" rtl="0" algn="l">
              <a:lnSpc>
                <a:spcPct val="90000"/>
              </a:lnSpc>
              <a:spcBef>
                <a:spcPts val="1800"/>
              </a:spcBef>
              <a:spcAft>
                <a:spcPts val="1000"/>
              </a:spcAft>
              <a:buClr>
                <a:schemeClr val="dk1"/>
              </a:buClr>
              <a:buSzPts val="2800"/>
              <a:buNone/>
            </a:pPr>
            <a:r>
              <a:rPr lang="en-US" sz="2400"/>
              <a:t>*</a:t>
            </a:r>
            <a:r>
              <a:rPr i="1" lang="en-US" sz="2400"/>
              <a:t>Was 42 at this time last year</a:t>
            </a:r>
            <a:endParaRPr i="1"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g2fc3544c10a_0_1"/>
          <p:cNvSpPr/>
          <p:nvPr/>
        </p:nvSpPr>
        <p:spPr>
          <a:xfrm>
            <a:off x="14850" y="86925"/>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g2fc3544c10a_0_1"/>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Membership Update</a:t>
            </a:r>
            <a:endParaRPr/>
          </a:p>
        </p:txBody>
      </p:sp>
      <p:sp>
        <p:nvSpPr>
          <p:cNvPr id="416" name="Google Shape;416;g2fc3544c10a_0_1"/>
          <p:cNvSpPr txBox="1"/>
          <p:nvPr>
            <p:ph idx="1" type="body"/>
          </p:nvPr>
        </p:nvSpPr>
        <p:spPr>
          <a:xfrm>
            <a:off x="838200" y="1621100"/>
            <a:ext cx="10033500" cy="48126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1800"/>
              </a:spcBef>
              <a:spcAft>
                <a:spcPts val="0"/>
              </a:spcAft>
              <a:buClr>
                <a:schemeClr val="dk1"/>
              </a:buClr>
              <a:buSzPts val="2800"/>
              <a:buNone/>
            </a:pPr>
            <a:r>
              <a:rPr lang="en-US"/>
              <a:t>Current Balance: $619*</a:t>
            </a:r>
            <a:endParaRPr/>
          </a:p>
          <a:p>
            <a:pPr indent="-342900" lvl="0" marL="457200" rtl="0" algn="l">
              <a:lnSpc>
                <a:spcPct val="90000"/>
              </a:lnSpc>
              <a:spcBef>
                <a:spcPts val="1800"/>
              </a:spcBef>
              <a:spcAft>
                <a:spcPts val="0"/>
              </a:spcAft>
              <a:buSzPts val="1800"/>
              <a:buChar char="•"/>
            </a:pPr>
            <a:r>
              <a:rPr lang="en-US"/>
              <a:t>Includes $167 from ABCT</a:t>
            </a:r>
            <a:endParaRPr/>
          </a:p>
          <a:p>
            <a:pPr indent="-342900" lvl="0" marL="457200" rtl="0" algn="l">
              <a:lnSpc>
                <a:spcPct val="90000"/>
              </a:lnSpc>
              <a:spcBef>
                <a:spcPts val="0"/>
              </a:spcBef>
              <a:spcAft>
                <a:spcPts val="0"/>
              </a:spcAft>
              <a:buSzPts val="1800"/>
              <a:buChar char="•"/>
            </a:pPr>
            <a:r>
              <a:rPr lang="en-US"/>
              <a:t>Last year: Increased poster award from $100 to $150</a:t>
            </a:r>
            <a:endParaRPr/>
          </a:p>
          <a:p>
            <a:pPr indent="-342900" lvl="0" marL="457200" rtl="0" algn="l">
              <a:lnSpc>
                <a:spcPct val="90000"/>
              </a:lnSpc>
              <a:spcBef>
                <a:spcPts val="0"/>
              </a:spcBef>
              <a:spcAft>
                <a:spcPts val="0"/>
              </a:spcAft>
              <a:buSzPts val="1800"/>
              <a:buChar char="•"/>
            </a:pPr>
            <a:r>
              <a:rPr lang="en-US"/>
              <a:t>This year: Added $250 travel award</a:t>
            </a:r>
            <a:endParaRPr/>
          </a:p>
          <a:p>
            <a:pPr indent="-342900" lvl="1" marL="914400" rtl="0" algn="l">
              <a:lnSpc>
                <a:spcPct val="90000"/>
              </a:lnSpc>
              <a:spcBef>
                <a:spcPts val="0"/>
              </a:spcBef>
              <a:spcAft>
                <a:spcPts val="0"/>
              </a:spcAft>
              <a:buSzPts val="1800"/>
              <a:buChar char="•"/>
            </a:pPr>
            <a:r>
              <a:rPr lang="en-US"/>
              <a:t>In response to survey results</a:t>
            </a:r>
            <a:endParaRPr/>
          </a:p>
          <a:p>
            <a:pPr indent="-342900" lvl="1" marL="914400" rtl="0" algn="l">
              <a:lnSpc>
                <a:spcPct val="90000"/>
              </a:lnSpc>
              <a:spcBef>
                <a:spcPts val="0"/>
              </a:spcBef>
              <a:spcAft>
                <a:spcPts val="0"/>
              </a:spcAft>
              <a:buSzPts val="1800"/>
              <a:buChar char="•"/>
            </a:pPr>
            <a:r>
              <a:rPr lang="en-US"/>
              <a:t>Awarded two grants this year</a:t>
            </a:r>
            <a:endParaRPr/>
          </a:p>
          <a:p>
            <a:pPr indent="0" lvl="0" marL="0" rtl="0" algn="l">
              <a:lnSpc>
                <a:spcPct val="90000"/>
              </a:lnSpc>
              <a:spcBef>
                <a:spcPts val="1800"/>
              </a:spcBef>
              <a:spcAft>
                <a:spcPts val="0"/>
              </a:spcAft>
              <a:buNone/>
            </a:pPr>
            <a:r>
              <a:t/>
            </a:r>
            <a:endParaRPr/>
          </a:p>
          <a:p>
            <a:pPr indent="0" lvl="0" marL="0" rtl="0" algn="l">
              <a:lnSpc>
                <a:spcPct val="90000"/>
              </a:lnSpc>
              <a:spcBef>
                <a:spcPts val="1800"/>
              </a:spcBef>
              <a:spcAft>
                <a:spcPts val="1000"/>
              </a:spcAft>
              <a:buNone/>
            </a:pPr>
            <a:r>
              <a:rPr lang="en-US"/>
              <a:t>*was $1329 this time last year (historic high)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g192e89e3da8_0_41"/>
          <p:cNvSpPr/>
          <p:nvPr/>
        </p:nvSpPr>
        <p:spPr>
          <a:xfrm>
            <a:off x="0" y="76200"/>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g192e89e3da8_0_41"/>
          <p:cNvSpPr txBox="1"/>
          <p:nvPr>
            <p:ph idx="1" type="body"/>
          </p:nvPr>
        </p:nvSpPr>
        <p:spPr>
          <a:xfrm>
            <a:off x="368925" y="1364325"/>
            <a:ext cx="11745600" cy="5493600"/>
          </a:xfrm>
          <a:prstGeom prst="rect">
            <a:avLst/>
          </a:prstGeom>
          <a:noFill/>
          <a:ln>
            <a:noFill/>
          </a:ln>
        </p:spPr>
        <p:txBody>
          <a:bodyPr anchorCtr="0" anchor="t" bIns="45700" lIns="91425" spcFirstLastPara="1" rIns="91425" wrap="square" tIns="45700">
            <a:normAutofit fontScale="92500" lnSpcReduction="20000"/>
          </a:bodyPr>
          <a:lstStyle/>
          <a:p>
            <a:pPr indent="-293211" lvl="1" marL="914400" rtl="0" algn="l">
              <a:lnSpc>
                <a:spcPct val="90000"/>
              </a:lnSpc>
              <a:spcBef>
                <a:spcPts val="1000"/>
              </a:spcBef>
              <a:spcAft>
                <a:spcPts val="0"/>
              </a:spcAft>
              <a:buClr>
                <a:srgbClr val="202124"/>
              </a:buClr>
              <a:buSzPct val="100000"/>
              <a:buFont typeface="Arial"/>
              <a:buChar char="•"/>
            </a:pPr>
            <a:r>
              <a:t/>
            </a:r>
            <a:endParaRPr sz="1100">
              <a:solidFill>
                <a:srgbClr val="202124"/>
              </a:solidFill>
              <a:highlight>
                <a:srgbClr val="FFFFFF"/>
              </a:highlight>
              <a:latin typeface="Arial"/>
              <a:ea typeface="Arial"/>
              <a:cs typeface="Arial"/>
              <a:sym typeface="Arial"/>
            </a:endParaRPr>
          </a:p>
          <a:p>
            <a:pPr indent="-393065" lvl="0" marL="457200" rtl="0" algn="l">
              <a:lnSpc>
                <a:spcPct val="125000"/>
              </a:lnSpc>
              <a:spcBef>
                <a:spcPts val="0"/>
              </a:spcBef>
              <a:spcAft>
                <a:spcPts val="0"/>
              </a:spcAft>
              <a:buSzPct val="100000"/>
              <a:buChar char="•"/>
            </a:pPr>
            <a:r>
              <a:rPr b="1" lang="en-US" sz="2800"/>
              <a:t>Chair</a:t>
            </a:r>
            <a:r>
              <a:rPr lang="en-US" sz="2800"/>
              <a:t> </a:t>
            </a:r>
            <a:endParaRPr sz="2800"/>
          </a:p>
          <a:p>
            <a:pPr indent="-393065" lvl="1" marL="914400" rtl="0" algn="l">
              <a:lnSpc>
                <a:spcPct val="125000"/>
              </a:lnSpc>
              <a:spcBef>
                <a:spcPts val="0"/>
              </a:spcBef>
              <a:spcAft>
                <a:spcPts val="0"/>
              </a:spcAft>
              <a:buSzPct val="100000"/>
              <a:buChar char="•"/>
            </a:pPr>
            <a:r>
              <a:rPr lang="en-US" sz="2800"/>
              <a:t>Handles o</a:t>
            </a:r>
            <a:r>
              <a:rPr lang="en-US" sz="2800"/>
              <a:t>fficial correspondence with ABCT leadership and f</a:t>
            </a:r>
            <a:r>
              <a:rPr lang="en-US" sz="2800"/>
              <a:t>acilitates communication with CPLAC members as needed</a:t>
            </a:r>
            <a:endParaRPr sz="2800"/>
          </a:p>
          <a:p>
            <a:pPr indent="-393065" lvl="1" marL="914400" rtl="0" algn="l">
              <a:lnSpc>
                <a:spcPct val="125000"/>
              </a:lnSpc>
              <a:spcBef>
                <a:spcPts val="0"/>
              </a:spcBef>
              <a:spcAft>
                <a:spcPts val="0"/>
              </a:spcAft>
              <a:buSzPct val="100000"/>
              <a:buChar char="•"/>
            </a:pPr>
            <a:r>
              <a:rPr lang="en-US" sz="2800"/>
              <a:t>Provides members with group updates and announcements</a:t>
            </a:r>
            <a:endParaRPr sz="2800"/>
          </a:p>
          <a:p>
            <a:pPr indent="-393065" lvl="1" marL="914400" rtl="0" algn="l">
              <a:lnSpc>
                <a:spcPct val="125000"/>
              </a:lnSpc>
              <a:spcBef>
                <a:spcPts val="0"/>
              </a:spcBef>
              <a:spcAft>
                <a:spcPts val="0"/>
              </a:spcAft>
              <a:buSzPct val="100000"/>
              <a:buChar char="•"/>
            </a:pPr>
            <a:r>
              <a:rPr lang="en-US" sz="2800"/>
              <a:t>Completes all required paperwork and forms for ABCT </a:t>
            </a:r>
            <a:endParaRPr sz="2800"/>
          </a:p>
          <a:p>
            <a:pPr indent="-393065" lvl="1" marL="914400" rtl="0" algn="l">
              <a:lnSpc>
                <a:spcPct val="125000"/>
              </a:lnSpc>
              <a:spcBef>
                <a:spcPts val="0"/>
              </a:spcBef>
              <a:spcAft>
                <a:spcPts val="0"/>
              </a:spcAft>
              <a:buSzPct val="100000"/>
              <a:buChar char="•"/>
            </a:pPr>
            <a:r>
              <a:rPr lang="en-US" sz="2800"/>
              <a:t>Runs the CPLAC Business Meeting</a:t>
            </a:r>
            <a:endParaRPr sz="2800"/>
          </a:p>
          <a:p>
            <a:pPr indent="-393065" lvl="0" marL="457200" rtl="0" algn="l">
              <a:lnSpc>
                <a:spcPct val="125000"/>
              </a:lnSpc>
              <a:spcBef>
                <a:spcPts val="0"/>
              </a:spcBef>
              <a:spcAft>
                <a:spcPts val="0"/>
              </a:spcAft>
              <a:buSzPct val="100000"/>
              <a:buChar char="•"/>
            </a:pPr>
            <a:r>
              <a:rPr b="1" lang="en-US" sz="2800"/>
              <a:t>Treasurer</a:t>
            </a:r>
            <a:endParaRPr sz="2800"/>
          </a:p>
          <a:p>
            <a:pPr indent="-393065" lvl="1" marL="914400" rtl="0" algn="l">
              <a:lnSpc>
                <a:spcPct val="125000"/>
              </a:lnSpc>
              <a:spcBef>
                <a:spcPts val="0"/>
              </a:spcBef>
              <a:spcAft>
                <a:spcPts val="0"/>
              </a:spcAft>
              <a:buSzPct val="100000"/>
              <a:buChar char="•"/>
            </a:pPr>
            <a:r>
              <a:rPr lang="en-US" sz="2800"/>
              <a:t>M</a:t>
            </a:r>
            <a:r>
              <a:rPr lang="en-US" sz="2800"/>
              <a:t>anages the group’s finances (keeps, monitors, and records funds raised and spent by the group)</a:t>
            </a:r>
            <a:endParaRPr sz="2800"/>
          </a:p>
          <a:p>
            <a:pPr indent="-393065" lvl="1" marL="914400" rtl="0" algn="l">
              <a:lnSpc>
                <a:spcPct val="125000"/>
              </a:lnSpc>
              <a:spcBef>
                <a:spcPts val="0"/>
              </a:spcBef>
              <a:spcAft>
                <a:spcPts val="0"/>
              </a:spcAft>
              <a:buSzPct val="100000"/>
              <a:buChar char="•"/>
            </a:pPr>
            <a:r>
              <a:rPr lang="en-US" sz="2800"/>
              <a:t>Updates the membership list (+email list and Google Group) </a:t>
            </a:r>
            <a:endParaRPr sz="2800"/>
          </a:p>
          <a:p>
            <a:pPr indent="-393065" lvl="1" marL="914400" rtl="0" algn="l">
              <a:lnSpc>
                <a:spcPct val="125000"/>
              </a:lnSpc>
              <a:spcBef>
                <a:spcPts val="0"/>
              </a:spcBef>
              <a:spcAft>
                <a:spcPts val="0"/>
              </a:spcAft>
              <a:buSzPct val="100000"/>
              <a:buChar char="•"/>
            </a:pPr>
            <a:r>
              <a:rPr lang="en-US" sz="2800"/>
              <a:t>Follows up with new SIG members to provide them with information about the SIG</a:t>
            </a:r>
            <a:endParaRPr sz="2800"/>
          </a:p>
          <a:p>
            <a:pPr indent="0" lvl="0" marL="0" rtl="0" algn="l">
              <a:lnSpc>
                <a:spcPct val="90000"/>
              </a:lnSpc>
              <a:spcBef>
                <a:spcPts val="0"/>
              </a:spcBef>
              <a:spcAft>
                <a:spcPts val="0"/>
              </a:spcAft>
              <a:buNone/>
            </a:pPr>
            <a:r>
              <a:t/>
            </a:r>
            <a:endParaRPr sz="2800"/>
          </a:p>
        </p:txBody>
      </p:sp>
      <p:sp>
        <p:nvSpPr>
          <p:cNvPr id="423" name="Google Shape;423;g192e89e3da8_0_41"/>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t>Elections for 2-Year Terms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9"/>
          <p:cNvSpPr/>
          <p:nvPr/>
        </p:nvSpPr>
        <p:spPr>
          <a:xfrm>
            <a:off x="14850" y="86925"/>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9"/>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Topics for Discussion</a:t>
            </a:r>
            <a:endParaRPr/>
          </a:p>
        </p:txBody>
      </p:sp>
      <p:sp>
        <p:nvSpPr>
          <p:cNvPr id="430" name="Google Shape;430;p9"/>
          <p:cNvSpPr txBox="1"/>
          <p:nvPr>
            <p:ph idx="1" type="body"/>
          </p:nvPr>
        </p:nvSpPr>
        <p:spPr>
          <a:xfrm>
            <a:off x="333700" y="1364325"/>
            <a:ext cx="11437500" cy="5493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4400"/>
              <a:buFont typeface="Arial"/>
              <a:buNone/>
            </a:pPr>
            <a:r>
              <a:rPr lang="en-US" sz="2500">
                <a:solidFill>
                  <a:srgbClr val="2E3094"/>
                </a:solidFill>
                <a:latin typeface="Lexend ExtraBold"/>
                <a:ea typeface="Lexend ExtraBold"/>
                <a:cs typeface="Lexend ExtraBold"/>
                <a:sym typeface="Lexend ExtraBold"/>
              </a:rPr>
              <a:t>Student Travel Award</a:t>
            </a:r>
            <a:endParaRPr/>
          </a:p>
          <a:p>
            <a:pPr indent="0" lvl="0" marL="0" rtl="0" algn="l">
              <a:spcBef>
                <a:spcPts val="0"/>
              </a:spcBef>
              <a:spcAft>
                <a:spcPts val="0"/>
              </a:spcAft>
              <a:buClr>
                <a:schemeClr val="dk1"/>
              </a:buClr>
              <a:buSzPts val="4400"/>
              <a:buFont typeface="Arial"/>
              <a:buNone/>
            </a:pPr>
            <a:r>
              <a:rPr lang="en-US" sz="2400"/>
              <a:t>Successful first year</a:t>
            </a:r>
            <a:endParaRPr sz="2500">
              <a:solidFill>
                <a:srgbClr val="2E3094"/>
              </a:solidFill>
              <a:latin typeface="Lexend ExtraBold"/>
              <a:ea typeface="Lexend ExtraBold"/>
              <a:cs typeface="Lexend ExtraBold"/>
              <a:sym typeface="Lexend ExtraBold"/>
            </a:endParaRPr>
          </a:p>
          <a:p>
            <a:pPr indent="0" lvl="0" marL="0" marR="0" rtl="0" algn="l">
              <a:lnSpc>
                <a:spcPct val="90000"/>
              </a:lnSpc>
              <a:spcBef>
                <a:spcPts val="0"/>
              </a:spcBef>
              <a:spcAft>
                <a:spcPts val="0"/>
              </a:spcAft>
              <a:buSzPts val="4400"/>
              <a:buNone/>
            </a:pPr>
            <a:r>
              <a:rPr lang="en-US" sz="2400"/>
              <a:t>7 applications this year</a:t>
            </a:r>
            <a:endParaRPr sz="2400"/>
          </a:p>
          <a:p>
            <a:pPr indent="0" lvl="0" marL="0" marR="0" rtl="0" algn="l">
              <a:lnSpc>
                <a:spcPct val="90000"/>
              </a:lnSpc>
              <a:spcBef>
                <a:spcPts val="0"/>
              </a:spcBef>
              <a:spcAft>
                <a:spcPts val="0"/>
              </a:spcAft>
              <a:buSzPts val="4400"/>
              <a:buNone/>
            </a:pPr>
            <a:r>
              <a:rPr lang="en-US" sz="2400"/>
              <a:t>Eligibility criteria, application process</a:t>
            </a:r>
            <a:endParaRPr sz="2400"/>
          </a:p>
          <a:p>
            <a:pPr indent="0" lvl="0" marL="0" marR="0" rtl="0" algn="l">
              <a:lnSpc>
                <a:spcPct val="90000"/>
              </a:lnSpc>
              <a:spcBef>
                <a:spcPts val="0"/>
              </a:spcBef>
              <a:spcAft>
                <a:spcPts val="0"/>
              </a:spcAft>
              <a:buSzPts val="4400"/>
              <a:buNone/>
            </a:pPr>
            <a:r>
              <a:t/>
            </a:r>
            <a:endParaRPr sz="2500">
              <a:solidFill>
                <a:srgbClr val="2E3094"/>
              </a:solidFill>
              <a:latin typeface="Lexend ExtraBold"/>
              <a:ea typeface="Lexend ExtraBold"/>
              <a:cs typeface="Lexend ExtraBold"/>
              <a:sym typeface="Lexend ExtraBold"/>
            </a:endParaRPr>
          </a:p>
          <a:p>
            <a:pPr indent="0" lvl="0" marL="0" marR="0" rtl="0" algn="l">
              <a:lnSpc>
                <a:spcPct val="90000"/>
              </a:lnSpc>
              <a:spcBef>
                <a:spcPts val="0"/>
              </a:spcBef>
              <a:spcAft>
                <a:spcPts val="0"/>
              </a:spcAft>
              <a:buSzPts val="4400"/>
              <a:buNone/>
            </a:pPr>
            <a:r>
              <a:rPr lang="en-US" sz="2500">
                <a:solidFill>
                  <a:srgbClr val="2E3094"/>
                </a:solidFill>
                <a:latin typeface="Lexend ExtraBold"/>
                <a:ea typeface="Lexend ExtraBold"/>
                <a:cs typeface="Lexend ExtraBold"/>
                <a:sym typeface="Lexend ExtraBold"/>
              </a:rPr>
              <a:t>Mentorship Program</a:t>
            </a:r>
            <a:endParaRPr/>
          </a:p>
          <a:p>
            <a:pPr indent="0" lvl="0" marL="0" rtl="0" algn="l">
              <a:spcBef>
                <a:spcPts val="0"/>
              </a:spcBef>
              <a:spcAft>
                <a:spcPts val="0"/>
              </a:spcAft>
              <a:buClr>
                <a:schemeClr val="dk1"/>
              </a:buClr>
              <a:buSzPts val="4400"/>
              <a:buFont typeface="Arial"/>
              <a:buNone/>
            </a:pPr>
            <a:r>
              <a:rPr lang="en-US" sz="2400"/>
              <a:t>Will</a:t>
            </a:r>
            <a:r>
              <a:rPr lang="en-US" sz="2400"/>
              <a:t> continue to match mentees with mentors in 2025</a:t>
            </a:r>
            <a:endParaRPr sz="2400"/>
          </a:p>
          <a:p>
            <a:pPr indent="0" lvl="0" marL="0" marR="0" rtl="0" algn="l">
              <a:lnSpc>
                <a:spcPct val="90000"/>
              </a:lnSpc>
              <a:spcBef>
                <a:spcPts val="0"/>
              </a:spcBef>
              <a:spcAft>
                <a:spcPts val="0"/>
              </a:spcAft>
              <a:buSzPts val="4400"/>
              <a:buNone/>
            </a:pPr>
            <a:r>
              <a:rPr lang="en-US" sz="2400"/>
              <a:t>Reo</a:t>
            </a:r>
            <a:r>
              <a:rPr lang="en-US" sz="2400"/>
              <a:t>pen peer mentorship for discussion</a:t>
            </a:r>
            <a:endParaRPr sz="2400"/>
          </a:p>
          <a:p>
            <a:pPr indent="0" lvl="0" marL="0" marR="0" rtl="0" algn="l">
              <a:lnSpc>
                <a:spcPct val="90000"/>
              </a:lnSpc>
              <a:spcBef>
                <a:spcPts val="0"/>
              </a:spcBef>
              <a:spcAft>
                <a:spcPts val="0"/>
              </a:spcAft>
              <a:buSzPts val="4400"/>
              <a:buNone/>
            </a:pPr>
            <a:r>
              <a:t/>
            </a:r>
            <a:endParaRPr sz="2400"/>
          </a:p>
          <a:p>
            <a:pPr indent="0" lvl="0" marL="0" marR="0" rtl="0" algn="l">
              <a:lnSpc>
                <a:spcPct val="90000"/>
              </a:lnSpc>
              <a:spcBef>
                <a:spcPts val="0"/>
              </a:spcBef>
              <a:spcAft>
                <a:spcPts val="0"/>
              </a:spcAft>
              <a:buSzPts val="4400"/>
              <a:buNone/>
            </a:pPr>
            <a:r>
              <a:rPr lang="en-US" sz="2500">
                <a:solidFill>
                  <a:srgbClr val="2E3094"/>
                </a:solidFill>
                <a:latin typeface="Lexend ExtraBold"/>
                <a:ea typeface="Lexend ExtraBold"/>
                <a:cs typeface="Lexend ExtraBold"/>
                <a:sym typeface="Lexend ExtraBold"/>
              </a:rPr>
              <a:t>Webinar: Navigating the LAC Job Market</a:t>
            </a:r>
            <a:endParaRPr sz="2400"/>
          </a:p>
          <a:p>
            <a:pPr indent="0" lvl="0" marL="0" rtl="0" algn="l">
              <a:lnSpc>
                <a:spcPct val="90000"/>
              </a:lnSpc>
              <a:spcBef>
                <a:spcPts val="0"/>
              </a:spcBef>
              <a:spcAft>
                <a:spcPts val="0"/>
              </a:spcAft>
              <a:buSzPts val="4400"/>
              <a:buNone/>
            </a:pPr>
            <a:r>
              <a:rPr lang="en-US" sz="2400"/>
              <a:t>Relatively small number of graduate student members in CPLAC</a:t>
            </a:r>
            <a:endParaRPr sz="2400"/>
          </a:p>
          <a:p>
            <a:pPr indent="0" lvl="0" marL="0" rtl="0" algn="l">
              <a:lnSpc>
                <a:spcPct val="90000"/>
              </a:lnSpc>
              <a:spcBef>
                <a:spcPts val="0"/>
              </a:spcBef>
              <a:spcAft>
                <a:spcPts val="0"/>
              </a:spcAft>
              <a:buSzPts val="4400"/>
              <a:buNone/>
            </a:pPr>
            <a:r>
              <a:t/>
            </a:r>
            <a:endParaRPr sz="2400"/>
          </a:p>
          <a:p>
            <a:pPr indent="0" lvl="0" marL="0" rtl="0" algn="l">
              <a:lnSpc>
                <a:spcPct val="90000"/>
              </a:lnSpc>
              <a:spcBef>
                <a:spcPts val="0"/>
              </a:spcBef>
              <a:spcAft>
                <a:spcPts val="0"/>
              </a:spcAft>
              <a:buSzPts val="4400"/>
              <a:buNone/>
            </a:pPr>
            <a:r>
              <a:rPr lang="en-US" sz="2500">
                <a:solidFill>
                  <a:srgbClr val="2E3094"/>
                </a:solidFill>
                <a:latin typeface="Lexend ExtraBold"/>
                <a:ea typeface="Lexend ExtraBold"/>
                <a:cs typeface="Lexend ExtraBold"/>
                <a:sym typeface="Lexend ExtraBold"/>
              </a:rPr>
              <a:t>SIG Sponsored Symposium Proposal </a:t>
            </a:r>
            <a:endParaRPr sz="900"/>
          </a:p>
          <a:p>
            <a:pPr indent="0" lvl="0" marL="0" rtl="0" algn="l">
              <a:lnSpc>
                <a:spcPct val="100000"/>
              </a:lnSpc>
              <a:spcBef>
                <a:spcPts val="0"/>
              </a:spcBef>
              <a:spcAft>
                <a:spcPts val="0"/>
              </a:spcAft>
              <a:buSzPts val="1800"/>
              <a:buNone/>
            </a:pPr>
            <a:r>
              <a:rPr lang="en-US" sz="2500"/>
              <a:t>60-minute moderated panel of 3 presentations </a:t>
            </a:r>
            <a:br>
              <a:rPr lang="en-US" sz="2500"/>
            </a:br>
            <a:endParaRPr sz="2500"/>
          </a:p>
          <a:p>
            <a:pPr indent="0" lvl="0" marL="0" rtl="0" algn="l">
              <a:lnSpc>
                <a:spcPct val="90000"/>
              </a:lnSpc>
              <a:spcBef>
                <a:spcPts val="0"/>
              </a:spcBef>
              <a:spcAft>
                <a:spcPts val="1800"/>
              </a:spcAft>
              <a:buSzPts val="2000"/>
              <a:buNone/>
            </a:pPr>
            <a:r>
              <a:t/>
            </a:r>
            <a:endParaRPr sz="2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g192e89e3da8_0_556"/>
          <p:cNvSpPr/>
          <p:nvPr/>
        </p:nvSpPr>
        <p:spPr>
          <a:xfrm>
            <a:off x="0" y="0"/>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36" name="Google Shape;436;g192e89e3da8_0_556"/>
          <p:cNvPicPr preferRelativeResize="0"/>
          <p:nvPr/>
        </p:nvPicPr>
        <p:blipFill rotWithShape="1">
          <a:blip r:embed="rId3">
            <a:alphaModFix/>
          </a:blip>
          <a:srcRect b="37407" l="34257" r="36920" t="15692"/>
          <a:stretch/>
        </p:blipFill>
        <p:spPr>
          <a:xfrm>
            <a:off x="8604250" y="2048800"/>
            <a:ext cx="2743199" cy="2540682"/>
          </a:xfrm>
          <a:prstGeom prst="rect">
            <a:avLst/>
          </a:prstGeom>
          <a:noFill/>
          <a:ln>
            <a:noFill/>
          </a:ln>
        </p:spPr>
      </p:pic>
      <p:sp>
        <p:nvSpPr>
          <p:cNvPr id="437" name="Google Shape;437;g192e89e3da8_0_556"/>
          <p:cNvSpPr txBox="1"/>
          <p:nvPr>
            <p:ph type="title"/>
          </p:nvPr>
        </p:nvSpPr>
        <p:spPr>
          <a:xfrm>
            <a:off x="831850" y="1709756"/>
            <a:ext cx="10515600" cy="42108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sz="8000"/>
              <a:t>Student Travel Award</a:t>
            </a:r>
            <a:endParaRPr sz="8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g2ff18e0e5ae_2_6"/>
          <p:cNvSpPr/>
          <p:nvPr/>
        </p:nvSpPr>
        <p:spPr>
          <a:xfrm>
            <a:off x="54025" y="0"/>
            <a:ext cx="12005700" cy="6858000"/>
          </a:xfrm>
          <a:prstGeom prst="rect">
            <a:avLst/>
          </a:prstGeom>
          <a:noFill/>
          <a:ln cap="flat" cmpd="sng" w="1143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g2ff18e0e5ae_2_6"/>
          <p:cNvSpPr/>
          <p:nvPr/>
        </p:nvSpPr>
        <p:spPr>
          <a:xfrm>
            <a:off x="14850" y="0"/>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44" name="Google Shape;444;g2ff18e0e5ae_2_6"/>
          <p:cNvPicPr preferRelativeResize="0"/>
          <p:nvPr/>
        </p:nvPicPr>
        <p:blipFill rotWithShape="1">
          <a:blip r:embed="rId3">
            <a:alphaModFix/>
          </a:blip>
          <a:srcRect b="0" l="1455" r="1532" t="0"/>
          <a:stretch/>
        </p:blipFill>
        <p:spPr>
          <a:xfrm>
            <a:off x="177650" y="1364325"/>
            <a:ext cx="11828050" cy="3903125"/>
          </a:xfrm>
          <a:prstGeom prst="rect">
            <a:avLst/>
          </a:prstGeom>
          <a:noFill/>
          <a:ln>
            <a:noFill/>
          </a:ln>
        </p:spPr>
      </p:pic>
      <p:sp>
        <p:nvSpPr>
          <p:cNvPr id="445" name="Google Shape;445;g2ff18e0e5ae_2_6"/>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Student Travel Award</a:t>
            </a:r>
            <a:endParaRPr/>
          </a:p>
        </p:txBody>
      </p:sp>
      <p:sp>
        <p:nvSpPr>
          <p:cNvPr id="446" name="Google Shape;446;g2ff18e0e5ae_2_6"/>
          <p:cNvSpPr txBox="1"/>
          <p:nvPr>
            <p:ph idx="1" type="body"/>
          </p:nvPr>
        </p:nvSpPr>
        <p:spPr>
          <a:xfrm>
            <a:off x="282325" y="1748825"/>
            <a:ext cx="11549100" cy="4420500"/>
          </a:xfrm>
          <a:prstGeom prst="rect">
            <a:avLst/>
          </a:prstGeom>
          <a:noFill/>
          <a:ln>
            <a:noFill/>
          </a:ln>
        </p:spPr>
        <p:txBody>
          <a:bodyPr anchorCtr="0" anchor="b" bIns="45700" lIns="91425" spcFirstLastPara="1" rIns="91425" wrap="square" tIns="45700">
            <a:normAutofit fontScale="85000" lnSpcReduction="20000"/>
          </a:bodyPr>
          <a:lstStyle/>
          <a:p>
            <a:pPr indent="0" lvl="0" marL="0" marR="114300" rtl="0" algn="ctr">
              <a:lnSpc>
                <a:spcPct val="100000"/>
              </a:lnSpc>
              <a:spcBef>
                <a:spcPts val="200"/>
              </a:spcBef>
              <a:spcAft>
                <a:spcPts val="0"/>
              </a:spcAft>
              <a:buClr>
                <a:schemeClr val="dk1"/>
              </a:buClr>
              <a:buSzPct val="25581"/>
              <a:buNone/>
            </a:pPr>
            <a:r>
              <a:rPr lang="en-US" sz="4300">
                <a:solidFill>
                  <a:srgbClr val="2E3094"/>
                </a:solidFill>
                <a:latin typeface="Lexend ExtraBold"/>
                <a:ea typeface="Lexend ExtraBold"/>
                <a:cs typeface="Lexend ExtraBold"/>
                <a:sym typeface="Lexend ExtraBold"/>
              </a:rPr>
              <a:t>Chloe Yadav</a:t>
            </a:r>
            <a:endParaRPr sz="4300">
              <a:solidFill>
                <a:srgbClr val="2E3094"/>
              </a:solidFill>
              <a:latin typeface="Lexend ExtraBold"/>
              <a:ea typeface="Lexend ExtraBold"/>
              <a:cs typeface="Lexend ExtraBold"/>
              <a:sym typeface="Lexend ExtraBold"/>
            </a:endParaRPr>
          </a:p>
          <a:p>
            <a:pPr indent="0" lvl="0" marL="114300" marR="114300" rtl="0" algn="ctr">
              <a:lnSpc>
                <a:spcPct val="100000"/>
              </a:lnSpc>
              <a:spcBef>
                <a:spcPts val="200"/>
              </a:spcBef>
              <a:spcAft>
                <a:spcPts val="0"/>
              </a:spcAft>
              <a:buClr>
                <a:schemeClr val="dk1"/>
              </a:buClr>
              <a:buSzPct val="55000"/>
              <a:buNone/>
            </a:pPr>
            <a:r>
              <a:rPr lang="en-US" sz="2000">
                <a:latin typeface="Lexend Medium"/>
                <a:ea typeface="Lexend Medium"/>
                <a:cs typeface="Lexend Medium"/>
                <a:sym typeface="Lexend Medium"/>
              </a:rPr>
              <a:t>The College of New Jersey</a:t>
            </a:r>
            <a:endParaRPr sz="2000">
              <a:latin typeface="Lexend Medium"/>
              <a:ea typeface="Lexend Medium"/>
              <a:cs typeface="Lexend Medium"/>
              <a:sym typeface="Lexend Medium"/>
            </a:endParaRPr>
          </a:p>
          <a:p>
            <a:pPr indent="0" lvl="0" marL="114300" marR="114300" rtl="0" algn="ctr">
              <a:lnSpc>
                <a:spcPct val="100000"/>
              </a:lnSpc>
              <a:spcBef>
                <a:spcPts val="200"/>
              </a:spcBef>
              <a:spcAft>
                <a:spcPts val="0"/>
              </a:spcAft>
              <a:buClr>
                <a:schemeClr val="dk1"/>
              </a:buClr>
              <a:buSzPct val="55000"/>
              <a:buNone/>
            </a:pPr>
            <a:r>
              <a:t/>
            </a:r>
            <a:endParaRPr sz="2000">
              <a:latin typeface="Lexend Medium"/>
              <a:ea typeface="Lexend Medium"/>
              <a:cs typeface="Lexend Medium"/>
              <a:sym typeface="Lexend Medium"/>
            </a:endParaRPr>
          </a:p>
          <a:p>
            <a:pPr indent="0" lvl="0" marL="114300" marR="114300" rtl="0" algn="ctr">
              <a:lnSpc>
                <a:spcPct val="100000"/>
              </a:lnSpc>
              <a:spcBef>
                <a:spcPts val="200"/>
              </a:spcBef>
              <a:spcAft>
                <a:spcPts val="0"/>
              </a:spcAft>
              <a:buClr>
                <a:schemeClr val="dk1"/>
              </a:buClr>
              <a:buSzPct val="25581"/>
              <a:buNone/>
            </a:pPr>
            <a:r>
              <a:rPr lang="en-US" sz="4300">
                <a:solidFill>
                  <a:srgbClr val="2E3094"/>
                </a:solidFill>
                <a:latin typeface="Lexend ExtraBold"/>
                <a:ea typeface="Lexend ExtraBold"/>
                <a:cs typeface="Lexend ExtraBold"/>
                <a:sym typeface="Lexend ExtraBold"/>
              </a:rPr>
              <a:t>Eleanor Humphreys</a:t>
            </a:r>
            <a:endParaRPr sz="4300">
              <a:solidFill>
                <a:srgbClr val="2E3094"/>
              </a:solidFill>
              <a:latin typeface="Lexend ExtraBold"/>
              <a:ea typeface="Lexend ExtraBold"/>
              <a:cs typeface="Lexend ExtraBold"/>
              <a:sym typeface="Lexend ExtraBold"/>
            </a:endParaRPr>
          </a:p>
          <a:p>
            <a:pPr indent="0" lvl="0" marL="114300" marR="114300" rtl="0" algn="ctr">
              <a:lnSpc>
                <a:spcPct val="100000"/>
              </a:lnSpc>
              <a:spcBef>
                <a:spcPts val="200"/>
              </a:spcBef>
              <a:spcAft>
                <a:spcPts val="0"/>
              </a:spcAft>
              <a:buClr>
                <a:schemeClr val="dk1"/>
              </a:buClr>
              <a:buSzPct val="55000"/>
              <a:buNone/>
            </a:pPr>
            <a:r>
              <a:rPr lang="en-US" sz="2000">
                <a:latin typeface="Lexend Medium"/>
                <a:ea typeface="Lexend Medium"/>
                <a:cs typeface="Lexend Medium"/>
                <a:sym typeface="Lexend Medium"/>
              </a:rPr>
              <a:t>DePaul University</a:t>
            </a:r>
            <a:endParaRPr sz="4300">
              <a:solidFill>
                <a:srgbClr val="2E3094"/>
              </a:solidFill>
              <a:latin typeface="Lexend ExtraBold"/>
              <a:ea typeface="Lexend ExtraBold"/>
              <a:cs typeface="Lexend ExtraBold"/>
              <a:sym typeface="Lexend ExtraBold"/>
            </a:endParaRPr>
          </a:p>
          <a:p>
            <a:pPr indent="0" lvl="0" marL="114300" marR="114300" rtl="0" algn="ctr">
              <a:lnSpc>
                <a:spcPct val="100000"/>
              </a:lnSpc>
              <a:spcBef>
                <a:spcPts val="200"/>
              </a:spcBef>
              <a:spcAft>
                <a:spcPts val="0"/>
              </a:spcAft>
              <a:buClr>
                <a:schemeClr val="dk1"/>
              </a:buClr>
              <a:buSzPct val="32352"/>
              <a:buNone/>
            </a:pPr>
            <a:r>
              <a:t/>
            </a:r>
            <a:endParaRPr sz="3400">
              <a:latin typeface="Lexend Medium"/>
              <a:ea typeface="Lexend Medium"/>
              <a:cs typeface="Lexend Medium"/>
              <a:sym typeface="Lexend Medium"/>
            </a:endParaRPr>
          </a:p>
          <a:p>
            <a:pPr indent="0" lvl="0" marL="114300" marR="114300" rtl="0" algn="ctr">
              <a:lnSpc>
                <a:spcPct val="100000"/>
              </a:lnSpc>
              <a:spcBef>
                <a:spcPts val="200"/>
              </a:spcBef>
              <a:spcAft>
                <a:spcPts val="0"/>
              </a:spcAft>
              <a:buClr>
                <a:schemeClr val="dk1"/>
              </a:buClr>
              <a:buSzPct val="25581"/>
              <a:buNone/>
            </a:pPr>
            <a:r>
              <a:t/>
            </a:r>
            <a:endParaRPr sz="4300">
              <a:solidFill>
                <a:srgbClr val="2E3094"/>
              </a:solidFill>
              <a:latin typeface="Lexend ExtraBold"/>
              <a:ea typeface="Lexend ExtraBold"/>
              <a:cs typeface="Lexend ExtraBold"/>
              <a:sym typeface="Lexend ExtraBold"/>
            </a:endParaRPr>
          </a:p>
          <a:p>
            <a:pPr indent="0" lvl="0" marL="114300" marR="114300" rtl="0" algn="ctr">
              <a:lnSpc>
                <a:spcPct val="100000"/>
              </a:lnSpc>
              <a:spcBef>
                <a:spcPts val="200"/>
              </a:spcBef>
              <a:spcAft>
                <a:spcPts val="0"/>
              </a:spcAft>
              <a:buClr>
                <a:schemeClr val="dk1"/>
              </a:buClr>
              <a:buSzPct val="25581"/>
              <a:buNone/>
            </a:pPr>
            <a:r>
              <a:t/>
            </a:r>
            <a:endParaRPr sz="4300">
              <a:solidFill>
                <a:srgbClr val="2E3094"/>
              </a:solidFill>
              <a:latin typeface="Lexend ExtraBold"/>
              <a:ea typeface="Lexend ExtraBold"/>
              <a:cs typeface="Lexend ExtraBold"/>
              <a:sym typeface="Lexend ExtraBold"/>
            </a:endParaRPr>
          </a:p>
          <a:p>
            <a:pPr indent="0" lvl="0" marL="114300" marR="114300" rtl="0" algn="ctr">
              <a:lnSpc>
                <a:spcPct val="100000"/>
              </a:lnSpc>
              <a:spcBef>
                <a:spcPts val="200"/>
              </a:spcBef>
              <a:spcAft>
                <a:spcPts val="0"/>
              </a:spcAft>
              <a:buClr>
                <a:schemeClr val="dk1"/>
              </a:buClr>
              <a:buSzPts val="935"/>
              <a:buNone/>
            </a:pPr>
            <a:r>
              <a:rPr lang="en-US" sz="5476">
                <a:solidFill>
                  <a:srgbClr val="2E3094"/>
                </a:solidFill>
                <a:latin typeface="Lexend ExtraBold"/>
                <a:ea typeface="Lexend ExtraBold"/>
                <a:cs typeface="Lexend ExtraBold"/>
                <a:sym typeface="Lexend ExtraBold"/>
              </a:rPr>
              <a:t>Congratulations!</a:t>
            </a:r>
            <a:endParaRPr sz="8376">
              <a:latin typeface="Lexend Medium"/>
              <a:ea typeface="Lexend Medium"/>
              <a:cs typeface="Lexend Medium"/>
              <a:sym typeface="Lexend Medium"/>
            </a:endParaRPr>
          </a:p>
          <a:p>
            <a:pPr indent="0" lvl="0" marL="114300" marR="114300" rtl="0" algn="ctr">
              <a:lnSpc>
                <a:spcPct val="100000"/>
              </a:lnSpc>
              <a:spcBef>
                <a:spcPts val="200"/>
              </a:spcBef>
              <a:spcAft>
                <a:spcPts val="0"/>
              </a:spcAft>
              <a:buClr>
                <a:schemeClr val="dk1"/>
              </a:buClr>
              <a:buSzPct val="34375"/>
              <a:buFont typeface="Arial"/>
              <a:buNone/>
            </a:pPr>
            <a:r>
              <a:t/>
            </a:r>
            <a:endParaRPr b="1" sz="3200"/>
          </a:p>
          <a:p>
            <a:pPr indent="0" lvl="0" marL="114300" marR="114300" rtl="0" algn="ctr">
              <a:lnSpc>
                <a:spcPct val="100000"/>
              </a:lnSpc>
              <a:spcBef>
                <a:spcPts val="200"/>
              </a:spcBef>
              <a:spcAft>
                <a:spcPts val="0"/>
              </a:spcAft>
              <a:buClr>
                <a:schemeClr val="dk1"/>
              </a:buClr>
              <a:buSzPct val="34375"/>
              <a:buFont typeface="Arial"/>
              <a:buNone/>
            </a:pPr>
            <a:r>
              <a:t/>
            </a:r>
            <a:endParaRPr b="1" sz="3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g313394c8716_0_19"/>
          <p:cNvSpPr/>
          <p:nvPr/>
        </p:nvSpPr>
        <p:spPr>
          <a:xfrm>
            <a:off x="0" y="0"/>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52" name="Google Shape;452;g313394c8716_0_19"/>
          <p:cNvPicPr preferRelativeResize="0"/>
          <p:nvPr/>
        </p:nvPicPr>
        <p:blipFill rotWithShape="1">
          <a:blip r:embed="rId3">
            <a:alphaModFix/>
          </a:blip>
          <a:srcRect b="37407" l="34255" r="36921" t="15692"/>
          <a:stretch/>
        </p:blipFill>
        <p:spPr>
          <a:xfrm>
            <a:off x="8604250" y="2048800"/>
            <a:ext cx="2743199" cy="2540682"/>
          </a:xfrm>
          <a:prstGeom prst="rect">
            <a:avLst/>
          </a:prstGeom>
          <a:noFill/>
          <a:ln>
            <a:noFill/>
          </a:ln>
        </p:spPr>
      </p:pic>
      <p:sp>
        <p:nvSpPr>
          <p:cNvPr id="453" name="Google Shape;453;g313394c8716_0_19"/>
          <p:cNvSpPr txBox="1"/>
          <p:nvPr>
            <p:ph type="title"/>
          </p:nvPr>
        </p:nvSpPr>
        <p:spPr>
          <a:xfrm>
            <a:off x="831850" y="1709756"/>
            <a:ext cx="10515600" cy="42108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sz="8000"/>
              <a:t>Student Poster Award</a:t>
            </a:r>
            <a:endParaRPr sz="8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11"/>
          <p:cNvSpPr/>
          <p:nvPr/>
        </p:nvSpPr>
        <p:spPr>
          <a:xfrm>
            <a:off x="54025" y="0"/>
            <a:ext cx="12005700" cy="6858000"/>
          </a:xfrm>
          <a:prstGeom prst="rect">
            <a:avLst/>
          </a:prstGeom>
          <a:noFill/>
          <a:ln cap="flat" cmpd="sng" w="1143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11"/>
          <p:cNvSpPr/>
          <p:nvPr/>
        </p:nvSpPr>
        <p:spPr>
          <a:xfrm>
            <a:off x="14850" y="0"/>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60" name="Google Shape;460;p11"/>
          <p:cNvPicPr preferRelativeResize="0"/>
          <p:nvPr/>
        </p:nvPicPr>
        <p:blipFill rotWithShape="1">
          <a:blip r:embed="rId3">
            <a:alphaModFix/>
          </a:blip>
          <a:srcRect b="0" l="1455" r="1532" t="0"/>
          <a:stretch/>
        </p:blipFill>
        <p:spPr>
          <a:xfrm>
            <a:off x="177650" y="1582039"/>
            <a:ext cx="11828050" cy="3903125"/>
          </a:xfrm>
          <a:prstGeom prst="rect">
            <a:avLst/>
          </a:prstGeom>
          <a:noFill/>
          <a:ln>
            <a:noFill/>
          </a:ln>
        </p:spPr>
      </p:pic>
      <p:sp>
        <p:nvSpPr>
          <p:cNvPr id="461" name="Google Shape;461;p11"/>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Student Poster Award</a:t>
            </a:r>
            <a:endParaRPr/>
          </a:p>
        </p:txBody>
      </p:sp>
      <p:sp>
        <p:nvSpPr>
          <p:cNvPr id="462" name="Google Shape;462;p11"/>
          <p:cNvSpPr txBox="1"/>
          <p:nvPr>
            <p:ph idx="1" type="body"/>
          </p:nvPr>
        </p:nvSpPr>
        <p:spPr>
          <a:xfrm>
            <a:off x="282325" y="2271325"/>
            <a:ext cx="11549100" cy="4203300"/>
          </a:xfrm>
          <a:prstGeom prst="rect">
            <a:avLst/>
          </a:prstGeom>
          <a:noFill/>
          <a:ln>
            <a:noFill/>
          </a:ln>
        </p:spPr>
        <p:txBody>
          <a:bodyPr anchorCtr="0" anchor="b" bIns="45700" lIns="91425" spcFirstLastPara="1" rIns="91425" wrap="square" tIns="45700">
            <a:normAutofit lnSpcReduction="20000"/>
          </a:bodyPr>
          <a:lstStyle/>
          <a:p>
            <a:pPr indent="0" lvl="0" marL="114300" marR="114300" rtl="0" algn="ctr">
              <a:lnSpc>
                <a:spcPct val="115000"/>
              </a:lnSpc>
              <a:spcBef>
                <a:spcPts val="200"/>
              </a:spcBef>
              <a:spcAft>
                <a:spcPts val="0"/>
              </a:spcAft>
              <a:buClr>
                <a:schemeClr val="dk1"/>
              </a:buClr>
              <a:buSzPts val="1100"/>
              <a:buNone/>
            </a:pPr>
            <a:r>
              <a:rPr lang="en-US" sz="3817">
                <a:solidFill>
                  <a:srgbClr val="2E3094"/>
                </a:solidFill>
                <a:latin typeface="Lexend ExtraBold"/>
                <a:ea typeface="Lexend ExtraBold"/>
                <a:cs typeface="Lexend ExtraBold"/>
                <a:sym typeface="Lexend ExtraBold"/>
              </a:rPr>
              <a:t>Michelle Okyere, Shumyla Lopez, </a:t>
            </a:r>
            <a:endParaRPr sz="3817">
              <a:solidFill>
                <a:srgbClr val="2E3094"/>
              </a:solidFill>
              <a:latin typeface="Lexend ExtraBold"/>
              <a:ea typeface="Lexend ExtraBold"/>
              <a:cs typeface="Lexend ExtraBold"/>
              <a:sym typeface="Lexend ExtraBold"/>
            </a:endParaRPr>
          </a:p>
          <a:p>
            <a:pPr indent="0" lvl="0" marL="114300" marR="114300" rtl="0" algn="ctr">
              <a:lnSpc>
                <a:spcPct val="100000"/>
              </a:lnSpc>
              <a:spcBef>
                <a:spcPts val="200"/>
              </a:spcBef>
              <a:spcAft>
                <a:spcPts val="0"/>
              </a:spcAft>
              <a:buClr>
                <a:schemeClr val="dk1"/>
              </a:buClr>
              <a:buSzPts val="1100"/>
              <a:buNone/>
            </a:pPr>
            <a:r>
              <a:rPr lang="en-US" sz="3817">
                <a:solidFill>
                  <a:srgbClr val="2E3094"/>
                </a:solidFill>
                <a:latin typeface="Lexend ExtraBold"/>
                <a:ea typeface="Lexend ExtraBold"/>
                <a:cs typeface="Lexend ExtraBold"/>
                <a:sym typeface="Lexend ExtraBold"/>
              </a:rPr>
              <a:t>Taylur Loera, &amp; Jessica Salinas</a:t>
            </a:r>
            <a:br>
              <a:rPr baseline="-25000" lang="en-US" sz="4170">
                <a:solidFill>
                  <a:srgbClr val="2E3094"/>
                </a:solidFill>
                <a:latin typeface="Lexend ExtraBold"/>
                <a:ea typeface="Lexend ExtraBold"/>
                <a:cs typeface="Lexend ExtraBold"/>
                <a:sym typeface="Lexend ExtraBold"/>
              </a:rPr>
            </a:br>
            <a:endParaRPr sz="970" u="sng">
              <a:solidFill>
                <a:srgbClr val="222222"/>
              </a:solidFill>
              <a:highlight>
                <a:srgbClr val="FFFFFF"/>
              </a:highlight>
              <a:latin typeface="Arial"/>
              <a:ea typeface="Arial"/>
              <a:cs typeface="Arial"/>
              <a:sym typeface="Arial"/>
            </a:endParaRPr>
          </a:p>
          <a:p>
            <a:pPr indent="0" lvl="0" marL="114300" marR="114300" rtl="0" algn="ctr">
              <a:lnSpc>
                <a:spcPct val="115000"/>
              </a:lnSpc>
              <a:spcBef>
                <a:spcPts val="200"/>
              </a:spcBef>
              <a:spcAft>
                <a:spcPts val="0"/>
              </a:spcAft>
              <a:buClr>
                <a:schemeClr val="dk1"/>
              </a:buClr>
              <a:buSzPts val="1100"/>
              <a:buNone/>
            </a:pPr>
            <a:r>
              <a:rPr lang="en-US" sz="2470">
                <a:latin typeface="Lexend Medium"/>
                <a:ea typeface="Lexend Medium"/>
                <a:cs typeface="Lexend Medium"/>
                <a:sym typeface="Lexend Medium"/>
              </a:rPr>
              <a:t>Mentor: Lisa Smith Kilpela, Ph.D.</a:t>
            </a:r>
            <a:br>
              <a:rPr baseline="-25000" lang="en-US" sz="2470">
                <a:latin typeface="Lexend Medium"/>
                <a:ea typeface="Lexend Medium"/>
                <a:cs typeface="Lexend Medium"/>
                <a:sym typeface="Lexend Medium"/>
              </a:rPr>
            </a:br>
            <a:endParaRPr baseline="-25000" sz="2470">
              <a:latin typeface="Lexend Medium"/>
              <a:ea typeface="Lexend Medium"/>
              <a:cs typeface="Lexend Medium"/>
              <a:sym typeface="Lexend Medium"/>
            </a:endParaRPr>
          </a:p>
          <a:p>
            <a:pPr indent="0" lvl="0" marL="114300" marR="114300" rtl="0" algn="ctr">
              <a:lnSpc>
                <a:spcPct val="115000"/>
              </a:lnSpc>
              <a:spcBef>
                <a:spcPts val="200"/>
              </a:spcBef>
              <a:spcAft>
                <a:spcPts val="0"/>
              </a:spcAft>
              <a:buClr>
                <a:schemeClr val="dk1"/>
              </a:buClr>
              <a:buSzPts val="1100"/>
              <a:buNone/>
            </a:pPr>
            <a:r>
              <a:rPr lang="en-US" sz="1631">
                <a:latin typeface="Lexend Medium"/>
                <a:ea typeface="Lexend Medium"/>
                <a:cs typeface="Lexend Medium"/>
                <a:sym typeface="Lexend Medium"/>
              </a:rPr>
              <a:t>Trinity University, University of Texas Health </a:t>
            </a:r>
            <a:br>
              <a:rPr lang="en-US" sz="1631">
                <a:latin typeface="Lexend Medium"/>
                <a:ea typeface="Lexend Medium"/>
                <a:cs typeface="Lexend Medium"/>
                <a:sym typeface="Lexend Medium"/>
              </a:rPr>
            </a:br>
            <a:r>
              <a:rPr lang="en-US" sz="1631">
                <a:latin typeface="Lexend Medium"/>
                <a:ea typeface="Lexend Medium"/>
                <a:cs typeface="Lexend Medium"/>
                <a:sym typeface="Lexend Medium"/>
              </a:rPr>
              <a:t>Sant Antonio, &amp; South Texas Veterans Health Care System</a:t>
            </a:r>
            <a:endParaRPr sz="3031">
              <a:latin typeface="Lexend Medium"/>
              <a:ea typeface="Lexend Medium"/>
              <a:cs typeface="Lexend Medium"/>
              <a:sym typeface="Lexend Medium"/>
            </a:endParaRPr>
          </a:p>
          <a:p>
            <a:pPr indent="0" lvl="0" marL="0" marR="114300" rtl="0" algn="l">
              <a:lnSpc>
                <a:spcPct val="100000"/>
              </a:lnSpc>
              <a:spcBef>
                <a:spcPts val="200"/>
              </a:spcBef>
              <a:spcAft>
                <a:spcPts val="0"/>
              </a:spcAft>
              <a:buClr>
                <a:schemeClr val="dk1"/>
              </a:buClr>
              <a:buSzPts val="1100"/>
              <a:buFont typeface="Arial"/>
              <a:buNone/>
            </a:pPr>
            <a:r>
              <a:t/>
            </a:r>
            <a:endParaRPr b="1" sz="3200"/>
          </a:p>
          <a:p>
            <a:pPr indent="0" lvl="0" marL="0" rtl="0" algn="ctr">
              <a:lnSpc>
                <a:spcPct val="100000"/>
              </a:lnSpc>
              <a:spcBef>
                <a:spcPts val="0"/>
              </a:spcBef>
              <a:spcAft>
                <a:spcPts val="0"/>
              </a:spcAft>
              <a:buClr>
                <a:schemeClr val="dk1"/>
              </a:buClr>
              <a:buSzPts val="1100"/>
              <a:buFont typeface="Arial"/>
              <a:buNone/>
            </a:pPr>
            <a:r>
              <a:rPr lang="en-US" sz="3317"/>
              <a:t>Digital Mental Health Interventions and Social Determinants of Health: A Selection of Feedback from Understudied Populations</a:t>
            </a:r>
            <a:endParaRPr sz="3317"/>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g297fceff375_0_0"/>
          <p:cNvSpPr/>
          <p:nvPr/>
        </p:nvSpPr>
        <p:spPr>
          <a:xfrm>
            <a:off x="14850" y="0"/>
            <a:ext cx="12162300" cy="6858000"/>
          </a:xfrm>
          <a:prstGeom prst="rect">
            <a:avLst/>
          </a:prstGeom>
          <a:noFill/>
          <a:ln cap="flat" cmpd="sng" w="228600">
            <a:solidFill>
              <a:srgbClr val="2E3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g297fceff375_0_0"/>
          <p:cNvSpPr txBox="1"/>
          <p:nvPr>
            <p:ph type="title"/>
          </p:nvPr>
        </p:nvSpPr>
        <p:spPr>
          <a:xfrm>
            <a:off x="677575" y="218625"/>
            <a:ext cx="10758600" cy="114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1000"/>
              </a:spcBef>
              <a:spcAft>
                <a:spcPts val="0"/>
              </a:spcAft>
              <a:buSzPct val="37500"/>
              <a:buNone/>
            </a:pPr>
            <a:r>
              <a:t/>
            </a:r>
            <a:endParaRPr/>
          </a:p>
          <a:p>
            <a:pPr indent="0" lvl="0" marL="0" rtl="0" algn="l">
              <a:lnSpc>
                <a:spcPct val="90000"/>
              </a:lnSpc>
              <a:spcBef>
                <a:spcPts val="1000"/>
              </a:spcBef>
              <a:spcAft>
                <a:spcPts val="0"/>
              </a:spcAft>
              <a:buClr>
                <a:schemeClr val="dk1"/>
              </a:buClr>
              <a:buSzPct val="31640"/>
              <a:buFont typeface="Arial"/>
              <a:buNone/>
            </a:pPr>
            <a:r>
              <a:rPr lang="en-US" sz="5688"/>
              <a:t>Thank you for coming!!!  </a:t>
            </a:r>
            <a:endParaRPr b="1" sz="4088">
              <a:solidFill>
                <a:schemeClr val="dk1"/>
              </a:solidFill>
              <a:latin typeface="Lexend"/>
              <a:ea typeface="Lexend"/>
              <a:cs typeface="Lexend"/>
              <a:sym typeface="Lexend"/>
            </a:endParaRPr>
          </a:p>
          <a:p>
            <a:pPr indent="0" lvl="0" marL="0" rtl="0" algn="l">
              <a:lnSpc>
                <a:spcPct val="90000"/>
              </a:lnSpc>
              <a:spcBef>
                <a:spcPts val="0"/>
              </a:spcBef>
              <a:spcAft>
                <a:spcPts val="0"/>
              </a:spcAft>
              <a:buSzPct val="37500"/>
              <a:buNone/>
            </a:pPr>
            <a:r>
              <a:t/>
            </a:r>
            <a:endParaRPr/>
          </a:p>
        </p:txBody>
      </p:sp>
      <p:sp>
        <p:nvSpPr>
          <p:cNvPr id="469" name="Google Shape;469;g297fceff375_0_0"/>
          <p:cNvSpPr txBox="1"/>
          <p:nvPr>
            <p:ph idx="1" type="body"/>
          </p:nvPr>
        </p:nvSpPr>
        <p:spPr>
          <a:xfrm>
            <a:off x="1585838" y="1478550"/>
            <a:ext cx="8264700" cy="1639500"/>
          </a:xfrm>
          <a:prstGeom prst="rect">
            <a:avLst/>
          </a:prstGeom>
          <a:noFill/>
          <a:ln>
            <a:noFill/>
          </a:ln>
        </p:spPr>
        <p:txBody>
          <a:bodyPr anchorCtr="0" anchor="t" bIns="45700" lIns="91425" spcFirstLastPara="1" rIns="91425" wrap="square" tIns="45700">
            <a:noAutofit/>
          </a:bodyPr>
          <a:lstStyle/>
          <a:p>
            <a:pPr indent="0" lvl="0" marL="457200" rtl="0" algn="ctr">
              <a:lnSpc>
                <a:spcPct val="90000"/>
              </a:lnSpc>
              <a:spcBef>
                <a:spcPts val="1000"/>
              </a:spcBef>
              <a:spcAft>
                <a:spcPts val="0"/>
              </a:spcAft>
              <a:buSzPts val="1800"/>
              <a:buNone/>
            </a:pPr>
            <a:r>
              <a:rPr lang="en-US" sz="3800">
                <a:solidFill>
                  <a:srgbClr val="2E3094"/>
                </a:solidFill>
                <a:latin typeface="Lexend ExtraBold"/>
                <a:ea typeface="Lexend ExtraBold"/>
                <a:cs typeface="Lexend ExtraBold"/>
                <a:sym typeface="Lexend ExtraBold"/>
              </a:rPr>
              <a:t>Reminder: SIG Happy Hour</a:t>
            </a:r>
            <a:endParaRPr sz="3800">
              <a:solidFill>
                <a:srgbClr val="2E3094"/>
              </a:solidFill>
              <a:latin typeface="Lexend ExtraBold"/>
              <a:ea typeface="Lexend ExtraBold"/>
              <a:cs typeface="Lexend ExtraBold"/>
              <a:sym typeface="Lexend ExtraBold"/>
            </a:endParaRPr>
          </a:p>
          <a:p>
            <a:pPr indent="0" lvl="0" marL="457200" rtl="0" algn="ctr">
              <a:lnSpc>
                <a:spcPct val="90000"/>
              </a:lnSpc>
              <a:spcBef>
                <a:spcPts val="1000"/>
              </a:spcBef>
              <a:spcAft>
                <a:spcPts val="0"/>
              </a:spcAft>
              <a:buSzPts val="1800"/>
              <a:buNone/>
            </a:pPr>
            <a:r>
              <a:rPr lang="en-US" sz="3200"/>
              <a:t>TODAY </a:t>
            </a:r>
            <a:r>
              <a:rPr lang="en-US" sz="3200"/>
              <a:t>5:00-6:15 PM Strangelove’s</a:t>
            </a:r>
            <a:endParaRPr sz="3200"/>
          </a:p>
          <a:p>
            <a:pPr indent="0" lvl="0" marL="457200" rtl="0" algn="ctr">
              <a:lnSpc>
                <a:spcPct val="90000"/>
              </a:lnSpc>
              <a:spcBef>
                <a:spcPts val="1000"/>
              </a:spcBef>
              <a:spcAft>
                <a:spcPts val="0"/>
              </a:spcAft>
              <a:buSzPts val="1800"/>
              <a:buNone/>
            </a:pPr>
            <a:r>
              <a:rPr lang="en-US" sz="3200"/>
              <a:t>11th St., Between Walnut &amp; Locust</a:t>
            </a:r>
            <a:endParaRPr sz="3200"/>
          </a:p>
          <a:p>
            <a:pPr indent="0" lvl="0" marL="457200" rtl="0" algn="ctr">
              <a:lnSpc>
                <a:spcPct val="90000"/>
              </a:lnSpc>
              <a:spcBef>
                <a:spcPts val="1000"/>
              </a:spcBef>
              <a:spcAft>
                <a:spcPts val="0"/>
              </a:spcAft>
              <a:buSzPts val="1800"/>
              <a:buNone/>
            </a:pPr>
            <a:r>
              <a:rPr lang="en-US" sz="3200">
                <a:highlight>
                  <a:srgbClr val="FFFF00"/>
                </a:highlight>
              </a:rPr>
              <a:t> </a:t>
            </a:r>
            <a:endParaRPr sz="3200">
              <a:highlight>
                <a:srgbClr val="FFFF00"/>
              </a:highlight>
            </a:endParaRPr>
          </a:p>
        </p:txBody>
      </p:sp>
      <p:pic>
        <p:nvPicPr>
          <p:cNvPr id="470" name="Google Shape;470;g297fceff375_0_0"/>
          <p:cNvPicPr preferRelativeResize="0"/>
          <p:nvPr/>
        </p:nvPicPr>
        <p:blipFill>
          <a:blip r:embed="rId3">
            <a:alphaModFix/>
          </a:blip>
          <a:stretch>
            <a:fillRect/>
          </a:stretch>
        </p:blipFill>
        <p:spPr>
          <a:xfrm>
            <a:off x="4700650" y="3118050"/>
            <a:ext cx="2551789" cy="3404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2022-11-01T20:07:06Z</dcterms:created>
  <dc:creator>Laura</dc:creator>
</cp:coreProperties>
</file>