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Lexend" panose="020B0604020202020204" charset="0"/>
      <p:regular r:id="rId33"/>
      <p:bold r:id="rId34"/>
    </p:embeddedFont>
    <p:embeddedFont>
      <p:font typeface="Lexend ExtraBold" panose="020B0604020202020204" charset="0"/>
      <p:bold r:id="rId35"/>
    </p:embeddedFont>
    <p:embeddedFont>
      <p:font typeface="Lexend Medium" panose="020B060402020202020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9AA0A6"/>
          </p15:clr>
        </p15:guide>
        <p15:guide id="2" pos="3840">
          <p15:clr>
            <a:srgbClr val="9AA0A6"/>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SMuknL2760m4ovZZiw1OpzK+aR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ocs.google.com/presentation/d/10DQjB7txxlWi0t-alxeR6tIFTq4FrFjQu7VY6HINlyA/edit?usp=shar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92e89e3da8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g192e89e3da8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92e89e3da8_0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 name="Google Shape;106;g192e89e3da8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92e89e3da8_0_17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g192e89e3da8_0_1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91877152ab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91877152a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Thanks especially to Kerstin Blomquist for spearheading the task.</a:t>
            </a:r>
            <a:endParaRPr/>
          </a:p>
          <a:p>
            <a:pPr marL="0" lvl="0" indent="0" algn="l" rtl="0">
              <a:spcBef>
                <a:spcPts val="0"/>
              </a:spcBef>
              <a:spcAft>
                <a:spcPts val="0"/>
              </a:spcAft>
              <a:buNone/>
            </a:pPr>
            <a:r>
              <a:rPr lang="en-US"/>
              <a:t>https://cplac.files.wordpress.com/2023/07/cplac-clinical-practice-statement.pdf</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90d4a56bad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g290d4a56bad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90d4a56bad_2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3" name="Google Shape;183;g290d4a56bad_2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90d4a56bad_2_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4" name="Google Shape;234;g290d4a56bad_2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90d4a56bad_2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5" name="Google Shape;285;g290d4a56bad_2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91c8f75837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6" name="Google Shape;336;g291c8f75837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90d4a56bad_2_1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7" name="Google Shape;387;g290d4a56bad_2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290d4a56bad_2_2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8" name="Google Shape;438;g290d4a56bad_2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9" name="Google Shape;48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92e89e3da8_0_5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g192e89e3da8_0_5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3" name="Google Shape;50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85c632b877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2" name="Google Shape;512;g285c632b877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192e89e3da8_0_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1" name="Google Shape;521;g192e89e3da8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rgbClr val="222222"/>
                </a:solidFill>
                <a:highlight>
                  <a:srgbClr val="FFFFFF"/>
                </a:highlight>
              </a:rPr>
              <a:t>Danielle Lindner at Stetson was nominated and has agreed to run for VC.</a:t>
            </a:r>
            <a:endParaRPr>
              <a:solidFill>
                <a:srgbClr val="222222"/>
              </a:solidFill>
              <a:highlight>
                <a:srgbClr val="FFFFFF"/>
              </a:highlight>
            </a:endParaRPr>
          </a:p>
          <a:p>
            <a:pPr marL="0" lvl="0" indent="0" algn="l" rtl="0">
              <a:lnSpc>
                <a:spcPct val="100000"/>
              </a:lnSpc>
              <a:spcBef>
                <a:spcPts val="0"/>
              </a:spcBef>
              <a:spcAft>
                <a:spcPts val="0"/>
              </a:spcAft>
              <a:buSzPts val="1100"/>
              <a:buNone/>
            </a:pPr>
            <a:r>
              <a:rPr lang="en-US">
                <a:solidFill>
                  <a:srgbClr val="222222"/>
                </a:solidFill>
                <a:highlight>
                  <a:srgbClr val="FFFFFF"/>
                </a:highlight>
              </a:rPr>
              <a:t>Bill Ellison at Trinity College agreed to run for secretary.</a:t>
            </a:r>
            <a:endParaRPr>
              <a:solidFill>
                <a:srgbClr val="222222"/>
              </a:solidFill>
              <a:highlight>
                <a:srgbClr val="FFFFFF"/>
              </a:highligh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Deadline for symposium would move the submissions earlier in the summer since we’d have to notify ABCT by </a:t>
            </a:r>
            <a:r>
              <a:rPr lang="en-US">
                <a:solidFill>
                  <a:srgbClr val="222222"/>
                </a:solidFill>
                <a:highlight>
                  <a:srgbClr val="FFFFFF"/>
                </a:highlight>
              </a:rPr>
              <a:t>July 28</a:t>
            </a:r>
            <a:r>
              <a:rPr lang="en-US" baseline="30000">
                <a:solidFill>
                  <a:srgbClr val="222222"/>
                </a:solidFill>
                <a:highlight>
                  <a:srgbClr val="FFFFFF"/>
                </a:highlight>
              </a:rPr>
              <a:t>th</a:t>
            </a:r>
            <a:endParaRPr/>
          </a:p>
        </p:txBody>
      </p:sp>
      <p:sp>
        <p:nvSpPr>
          <p:cNvPr id="528" name="Google Shape;52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192e89e3da8_0_55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7" name="Google Shape;537;g192e89e3da8_0_5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u="sng">
                <a:solidFill>
                  <a:schemeClr val="hlink"/>
                </a:solidFill>
                <a:hlinkClick r:id="rId3"/>
              </a:rPr>
              <a:t>https://docs.google.com/presentation/d/10DQjB7txxlWi0t-alxeR6tIFTq4FrFjQu7VY6HINlyA/edit?usp=sharing</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https://drive.google.com/file/d/1pGiYhQH385N6YjmCl5hYPKqV40Wia6mm/view?usp=drive_link</a:t>
            </a:r>
            <a:endParaRPr/>
          </a:p>
        </p:txBody>
      </p:sp>
      <p:sp>
        <p:nvSpPr>
          <p:cNvPr id="544" name="Google Shape;54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97fceff37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3" name="Google Shape;553;g297fceff37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10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364326"/>
            <a:ext cx="10515600" cy="4812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3"/>
        <p:cNvGrpSpPr/>
        <p:nvPr/>
      </p:nvGrpSpPr>
      <p:grpSpPr>
        <a:xfrm>
          <a:off x="0" y="0"/>
          <a:ext cx="0" cy="0"/>
          <a:chOff x="0" y="0"/>
          <a:chExt cx="0" cy="0"/>
        </a:xfrm>
      </p:grpSpPr>
      <p:sp>
        <p:nvSpPr>
          <p:cNvPr id="24" name="Google Shape;24;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10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 name="Google Shape;26;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10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 name="Google Shape;28;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10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16"/>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10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10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E3094"/>
              </a:buClr>
              <a:buSzPts val="4800"/>
              <a:buFont typeface="Lexend ExtraBold"/>
              <a:buNone/>
              <a:defRPr sz="4800" b="0" i="0" u="none" strike="noStrike" cap="none">
                <a:solidFill>
                  <a:srgbClr val="2E3094"/>
                </a:solidFill>
                <a:latin typeface="Lexend ExtraBold"/>
                <a:ea typeface="Lexend ExtraBold"/>
                <a:cs typeface="Lexend ExtraBold"/>
                <a:sym typeface="Lexend Extra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2"/>
          <p:cNvSpPr txBox="1">
            <a:spLocks noGrp="1"/>
          </p:cNvSpPr>
          <p:nvPr>
            <p:ph type="body" idx="1"/>
          </p:nvPr>
        </p:nvSpPr>
        <p:spPr>
          <a:xfrm>
            <a:off x="838200" y="1364326"/>
            <a:ext cx="10515600" cy="4812600"/>
          </a:xfrm>
          <a:prstGeom prst="rect">
            <a:avLst/>
          </a:prstGeom>
          <a:noFill/>
          <a:ln>
            <a:noFill/>
          </a:ln>
        </p:spPr>
        <p:txBody>
          <a:bodyPr spcFirstLastPara="1" wrap="square" lIns="228600" tIns="45700" rIns="91425" bIns="45700" anchor="t" anchorCtr="0">
            <a:noAutofit/>
          </a:bodyPr>
          <a:lstStyle>
            <a:lvl1pPr marL="457200" marR="0" lvl="0" indent="-457200" algn="l" rtl="0">
              <a:lnSpc>
                <a:spcPct val="90000"/>
              </a:lnSpc>
              <a:spcBef>
                <a:spcPts val="1000"/>
              </a:spcBef>
              <a:spcAft>
                <a:spcPts val="0"/>
              </a:spcAft>
              <a:buClr>
                <a:schemeClr val="dk1"/>
              </a:buClr>
              <a:buSzPts val="3600"/>
              <a:buFont typeface="Lexend"/>
              <a:buChar char="•"/>
              <a:defRPr sz="3600" b="0" i="0" u="none" strike="noStrike" cap="none">
                <a:solidFill>
                  <a:schemeClr val="dk1"/>
                </a:solidFill>
                <a:latin typeface="Lexend"/>
                <a:ea typeface="Lexend"/>
                <a:cs typeface="Lexend"/>
                <a:sym typeface="Lexend"/>
              </a:defRPr>
            </a:lvl1pPr>
            <a:lvl2pPr marL="914400" marR="0" lvl="1" indent="-431800" algn="l" rtl="0">
              <a:lnSpc>
                <a:spcPct val="90000"/>
              </a:lnSpc>
              <a:spcBef>
                <a:spcPts val="1000"/>
              </a:spcBef>
              <a:spcAft>
                <a:spcPts val="0"/>
              </a:spcAft>
              <a:buClr>
                <a:schemeClr val="dk1"/>
              </a:buClr>
              <a:buSzPts val="3200"/>
              <a:buFont typeface="Lexend"/>
              <a:buChar char="•"/>
              <a:defRPr sz="3200" b="0" i="0" u="none" strike="noStrike" cap="none">
                <a:solidFill>
                  <a:schemeClr val="dk1"/>
                </a:solidFill>
                <a:latin typeface="Lexend"/>
                <a:ea typeface="Lexend"/>
                <a:cs typeface="Lexend"/>
                <a:sym typeface="Lexend"/>
              </a:defRPr>
            </a:lvl2pPr>
            <a:lvl3pPr marL="1371600" marR="0" lvl="2" indent="-355600" algn="l" rtl="0">
              <a:lnSpc>
                <a:spcPct val="90000"/>
              </a:lnSpc>
              <a:spcBef>
                <a:spcPts val="5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3pPr>
            <a:lvl4pPr marL="1828800" marR="0" lvl="3" indent="-342900" algn="l" rtl="0">
              <a:lnSpc>
                <a:spcPct val="90000"/>
              </a:lnSpc>
              <a:spcBef>
                <a:spcPts val="500"/>
              </a:spcBef>
              <a:spcAft>
                <a:spcPts val="0"/>
              </a:spcAft>
              <a:buClr>
                <a:schemeClr val="dk1"/>
              </a:buClr>
              <a:buSzPts val="1800"/>
              <a:buFont typeface="Lexend"/>
              <a:buChar char="•"/>
              <a:defRPr sz="1800" b="0" i="0" u="none" strike="noStrike" cap="none">
                <a:solidFill>
                  <a:schemeClr val="dk1"/>
                </a:solidFill>
                <a:latin typeface="Lexend"/>
                <a:ea typeface="Lexend"/>
                <a:cs typeface="Lexend"/>
                <a:sym typeface="Lexend"/>
              </a:defRPr>
            </a:lvl4pPr>
            <a:lvl5pPr marL="2286000" marR="0" lvl="4" indent="-342900" algn="l" rtl="0">
              <a:lnSpc>
                <a:spcPct val="90000"/>
              </a:lnSpc>
              <a:spcBef>
                <a:spcPts val="500"/>
              </a:spcBef>
              <a:spcAft>
                <a:spcPts val="0"/>
              </a:spcAft>
              <a:buClr>
                <a:schemeClr val="dk1"/>
              </a:buClr>
              <a:buSzPts val="1800"/>
              <a:buFont typeface="Lexend"/>
              <a:buChar char="•"/>
              <a:defRPr sz="1800" b="0" i="0" u="none" strike="noStrike" cap="none">
                <a:solidFill>
                  <a:schemeClr val="dk1"/>
                </a:solidFill>
                <a:latin typeface="Lexend"/>
                <a:ea typeface="Lexend"/>
                <a:cs typeface="Lexend"/>
                <a:sym typeface="Lexend"/>
              </a:defRPr>
            </a:lvl5pPr>
            <a:lvl6pPr marL="2743200" marR="0" lvl="5" indent="-342900" algn="l" rtl="0">
              <a:lnSpc>
                <a:spcPct val="90000"/>
              </a:lnSpc>
              <a:spcBef>
                <a:spcPts val="500"/>
              </a:spcBef>
              <a:spcAft>
                <a:spcPts val="0"/>
              </a:spcAft>
              <a:buClr>
                <a:schemeClr val="dk1"/>
              </a:buClr>
              <a:buSzPts val="1800"/>
              <a:buFont typeface="Lexend"/>
              <a:buChar char="•"/>
              <a:defRPr sz="1800" b="0" i="0" u="none" strike="noStrike" cap="none">
                <a:solidFill>
                  <a:schemeClr val="dk1"/>
                </a:solidFill>
                <a:latin typeface="Lexend"/>
                <a:ea typeface="Lexend"/>
                <a:cs typeface="Lexend"/>
                <a:sym typeface="Lexend"/>
              </a:defRPr>
            </a:lvl6pPr>
            <a:lvl7pPr marL="3200400" marR="0" lvl="6" indent="-342900" algn="l" rtl="0">
              <a:lnSpc>
                <a:spcPct val="90000"/>
              </a:lnSpc>
              <a:spcBef>
                <a:spcPts val="500"/>
              </a:spcBef>
              <a:spcAft>
                <a:spcPts val="0"/>
              </a:spcAft>
              <a:buClr>
                <a:schemeClr val="dk1"/>
              </a:buClr>
              <a:buSzPts val="1800"/>
              <a:buFont typeface="Lexend"/>
              <a:buChar char="•"/>
              <a:defRPr sz="1800" b="0" i="0" u="none" strike="noStrike" cap="none">
                <a:solidFill>
                  <a:schemeClr val="dk1"/>
                </a:solidFill>
                <a:latin typeface="Lexend"/>
                <a:ea typeface="Lexend"/>
                <a:cs typeface="Lexend"/>
                <a:sym typeface="Lexend"/>
              </a:defRPr>
            </a:lvl7pPr>
            <a:lvl8pPr marL="3657600" marR="0" lvl="7" indent="-342900" algn="l" rtl="0">
              <a:lnSpc>
                <a:spcPct val="90000"/>
              </a:lnSpc>
              <a:spcBef>
                <a:spcPts val="500"/>
              </a:spcBef>
              <a:spcAft>
                <a:spcPts val="0"/>
              </a:spcAft>
              <a:buClr>
                <a:schemeClr val="dk1"/>
              </a:buClr>
              <a:buSzPts val="1800"/>
              <a:buFont typeface="Lexend"/>
              <a:buChar char="•"/>
              <a:defRPr sz="1800" b="0" i="0" u="none" strike="noStrike" cap="none">
                <a:solidFill>
                  <a:schemeClr val="dk1"/>
                </a:solidFill>
                <a:latin typeface="Lexend"/>
                <a:ea typeface="Lexend"/>
                <a:cs typeface="Lexend"/>
                <a:sym typeface="Lexend"/>
              </a:defRPr>
            </a:lvl8pPr>
            <a:lvl9pPr marL="4114800" marR="0" lvl="8" indent="-342900" algn="l" rtl="0">
              <a:lnSpc>
                <a:spcPct val="90000"/>
              </a:lnSpc>
              <a:spcBef>
                <a:spcPts val="500"/>
              </a:spcBef>
              <a:spcAft>
                <a:spcPts val="0"/>
              </a:spcAft>
              <a:buClr>
                <a:schemeClr val="dk1"/>
              </a:buClr>
              <a:buSzPts val="1800"/>
              <a:buFont typeface="Lexend"/>
              <a:buChar char="•"/>
              <a:defRPr sz="1800" b="0" i="0" u="none" strike="noStrike" cap="none">
                <a:solidFill>
                  <a:schemeClr val="dk1"/>
                </a:solidFill>
                <a:latin typeface="Lexend"/>
                <a:ea typeface="Lexend"/>
                <a:cs typeface="Lexend"/>
                <a:sym typeface="Lexend"/>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plac.files.wordpress.com/2023/07/cplac-clinical-practice-statement.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drive.google.com/file/d/1pGiYhQH385N6YjmCl5hYPKqV40Wia6mm/view?usp=drive_link"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5" name="Google Shape;85;p1"/>
          <p:cNvPicPr preferRelativeResize="0"/>
          <p:nvPr/>
        </p:nvPicPr>
        <p:blipFill rotWithShape="1">
          <a:blip r:embed="rId3">
            <a:alphaModFix/>
          </a:blip>
          <a:srcRect/>
          <a:stretch/>
        </p:blipFill>
        <p:spPr>
          <a:xfrm>
            <a:off x="2468880" y="365760"/>
            <a:ext cx="7498011" cy="4271018"/>
          </a:xfrm>
          <a:prstGeom prst="rect">
            <a:avLst/>
          </a:prstGeom>
          <a:noFill/>
          <a:ln>
            <a:noFill/>
          </a:ln>
        </p:spPr>
      </p:pic>
      <p:sp>
        <p:nvSpPr>
          <p:cNvPr id="86" name="Google Shape;86;p1"/>
          <p:cNvSpPr txBox="1">
            <a:spLocks noGrp="1"/>
          </p:cNvSpPr>
          <p:nvPr>
            <p:ph type="ctrTitle"/>
          </p:nvPr>
        </p:nvSpPr>
        <p:spPr>
          <a:xfrm>
            <a:off x="0" y="4114800"/>
            <a:ext cx="12192000" cy="113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sz="3000" b="1">
                <a:solidFill>
                  <a:srgbClr val="2E3094"/>
                </a:solidFill>
                <a:latin typeface="Lexend"/>
                <a:ea typeface="Lexend"/>
                <a:cs typeface="Lexend"/>
                <a:sym typeface="Lexend"/>
              </a:rPr>
              <a:t>ANNUAL BUSINESS MEETING</a:t>
            </a:r>
            <a:endParaRPr sz="3000" b="1">
              <a:solidFill>
                <a:srgbClr val="2E3094"/>
              </a:solidFill>
              <a:latin typeface="Lexend"/>
              <a:ea typeface="Lexend"/>
              <a:cs typeface="Lexend"/>
              <a:sym typeface="Lexend"/>
            </a:endParaRPr>
          </a:p>
          <a:p>
            <a:pPr marL="0" lvl="0" indent="0" algn="ctr" rtl="0">
              <a:lnSpc>
                <a:spcPct val="90000"/>
              </a:lnSpc>
              <a:spcBef>
                <a:spcPts val="1000"/>
              </a:spcBef>
              <a:spcAft>
                <a:spcPts val="0"/>
              </a:spcAft>
              <a:buClr>
                <a:schemeClr val="dk1"/>
              </a:buClr>
              <a:buSzPts val="6000"/>
              <a:buFont typeface="Calibri"/>
              <a:buNone/>
            </a:pPr>
            <a:r>
              <a:rPr lang="en-US" sz="2800">
                <a:solidFill>
                  <a:srgbClr val="888888"/>
                </a:solidFill>
                <a:latin typeface="Lexend"/>
                <a:ea typeface="Lexend"/>
                <a:cs typeface="Lexend"/>
                <a:sym typeface="Lexend"/>
              </a:rPr>
              <a:t>NOVEMBER 17, 2023</a:t>
            </a:r>
            <a:endParaRPr sz="2800">
              <a:solidFill>
                <a:srgbClr val="888888"/>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2"/>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Agenda </a:t>
            </a:r>
            <a:endParaRPr/>
          </a:p>
        </p:txBody>
      </p:sp>
      <p:sp>
        <p:nvSpPr>
          <p:cNvPr id="93" name="Google Shape;93;p2"/>
          <p:cNvSpPr txBox="1">
            <a:spLocks noGrp="1"/>
          </p:cNvSpPr>
          <p:nvPr>
            <p:ph type="body" idx="1"/>
          </p:nvPr>
        </p:nvSpPr>
        <p:spPr>
          <a:xfrm>
            <a:off x="677575" y="1364325"/>
            <a:ext cx="10976100" cy="5493600"/>
          </a:xfrm>
          <a:prstGeom prst="rect">
            <a:avLst/>
          </a:prstGeom>
          <a:noFill/>
          <a:ln>
            <a:noFill/>
          </a:ln>
        </p:spPr>
        <p:txBody>
          <a:bodyPr spcFirstLastPara="1" wrap="square" lIns="91425" tIns="45700" rIns="91425" bIns="45700" anchor="t" anchorCtr="0">
            <a:noAutofit/>
          </a:bodyPr>
          <a:lstStyle/>
          <a:p>
            <a:pPr marL="457200" lvl="0" indent="-419100" algn="l" rtl="0">
              <a:lnSpc>
                <a:spcPct val="100000"/>
              </a:lnSpc>
              <a:spcBef>
                <a:spcPts val="0"/>
              </a:spcBef>
              <a:spcAft>
                <a:spcPts val="0"/>
              </a:spcAft>
              <a:buSzPts val="3000"/>
              <a:buAutoNum type="arabicPeriod"/>
            </a:pPr>
            <a:r>
              <a:rPr lang="en-US" sz="3000"/>
              <a:t>Welcome! </a:t>
            </a:r>
            <a:endParaRPr sz="3000"/>
          </a:p>
          <a:p>
            <a:pPr marL="457200" lvl="0" indent="-419100" algn="l" rtl="0">
              <a:lnSpc>
                <a:spcPct val="100000"/>
              </a:lnSpc>
              <a:spcBef>
                <a:spcPts val="1000"/>
              </a:spcBef>
              <a:spcAft>
                <a:spcPts val="0"/>
              </a:spcAft>
              <a:buSzPts val="3000"/>
              <a:buAutoNum type="arabicPeriod"/>
            </a:pPr>
            <a:r>
              <a:rPr lang="en-US" sz="3000"/>
              <a:t>Announcements</a:t>
            </a:r>
            <a:endParaRPr sz="3000"/>
          </a:p>
          <a:p>
            <a:pPr marL="457200" lvl="0" indent="-419100" algn="l" rtl="0">
              <a:lnSpc>
                <a:spcPct val="100000"/>
              </a:lnSpc>
              <a:spcBef>
                <a:spcPts val="1000"/>
              </a:spcBef>
              <a:spcAft>
                <a:spcPts val="0"/>
              </a:spcAft>
              <a:buSzPts val="3000"/>
              <a:buAutoNum type="arabicPeriod"/>
            </a:pPr>
            <a:r>
              <a:rPr lang="en-US" sz="3000"/>
              <a:t>Member News &amp; Celebrations</a:t>
            </a:r>
            <a:endParaRPr sz="3000"/>
          </a:p>
          <a:p>
            <a:pPr marL="457200" lvl="0" indent="-419100" algn="l" rtl="0">
              <a:lnSpc>
                <a:spcPct val="100000"/>
              </a:lnSpc>
              <a:spcBef>
                <a:spcPts val="1000"/>
              </a:spcBef>
              <a:spcAft>
                <a:spcPts val="0"/>
              </a:spcAft>
              <a:buSzPts val="3000"/>
              <a:buAutoNum type="arabicPeriod"/>
            </a:pPr>
            <a:r>
              <a:rPr lang="en-US" sz="3000"/>
              <a:t>SIG Business</a:t>
            </a:r>
            <a:endParaRPr sz="3000"/>
          </a:p>
          <a:p>
            <a:pPr marL="914400" lvl="1" indent="-381000" algn="l" rtl="0">
              <a:lnSpc>
                <a:spcPct val="115000"/>
              </a:lnSpc>
              <a:spcBef>
                <a:spcPts val="0"/>
              </a:spcBef>
              <a:spcAft>
                <a:spcPts val="0"/>
              </a:spcAft>
              <a:buSzPts val="2400"/>
              <a:buChar char="•"/>
            </a:pPr>
            <a:r>
              <a:rPr lang="en-US" sz="2400"/>
              <a:t>Membership Update</a:t>
            </a:r>
            <a:endParaRPr sz="2400"/>
          </a:p>
          <a:p>
            <a:pPr marL="914400" lvl="1" indent="-381000" algn="l" rtl="0">
              <a:lnSpc>
                <a:spcPct val="115000"/>
              </a:lnSpc>
              <a:spcBef>
                <a:spcPts val="0"/>
              </a:spcBef>
              <a:spcAft>
                <a:spcPts val="0"/>
              </a:spcAft>
              <a:buSzPts val="2400"/>
              <a:buChar char="•"/>
            </a:pPr>
            <a:r>
              <a:rPr lang="en-US" sz="2400"/>
              <a:t>Elections </a:t>
            </a:r>
            <a:endParaRPr sz="2400"/>
          </a:p>
          <a:p>
            <a:pPr marL="914400" lvl="1" indent="-381000" algn="l" rtl="0">
              <a:lnSpc>
                <a:spcPct val="100000"/>
              </a:lnSpc>
              <a:spcBef>
                <a:spcPts val="0"/>
              </a:spcBef>
              <a:spcAft>
                <a:spcPts val="0"/>
              </a:spcAft>
              <a:buSzPts val="2400"/>
              <a:buChar char="•"/>
            </a:pPr>
            <a:r>
              <a:rPr lang="en-US" sz="2400"/>
              <a:t>Discussion: </a:t>
            </a:r>
            <a:endParaRPr sz="2400"/>
          </a:p>
          <a:p>
            <a:pPr marL="1371600" lvl="2" indent="-381000" algn="l" rtl="0">
              <a:lnSpc>
                <a:spcPct val="100000"/>
              </a:lnSpc>
              <a:spcBef>
                <a:spcPts val="0"/>
              </a:spcBef>
              <a:spcAft>
                <a:spcPts val="0"/>
              </a:spcAft>
              <a:buSzPts val="2400"/>
              <a:buChar char="•"/>
            </a:pPr>
            <a:r>
              <a:rPr lang="en-US" sz="2400"/>
              <a:t>Mentorship Program</a:t>
            </a:r>
            <a:endParaRPr sz="2400"/>
          </a:p>
          <a:p>
            <a:pPr marL="1371600" lvl="2" indent="-381000" algn="l" rtl="0">
              <a:lnSpc>
                <a:spcPct val="100000"/>
              </a:lnSpc>
              <a:spcBef>
                <a:spcPts val="0"/>
              </a:spcBef>
              <a:spcAft>
                <a:spcPts val="0"/>
              </a:spcAft>
              <a:buSzPts val="2400"/>
              <a:buChar char="•"/>
            </a:pPr>
            <a:r>
              <a:rPr lang="en-US" sz="2400"/>
              <a:t>SIG-Sponsored Undergraduate Research Symposium</a:t>
            </a:r>
            <a:endParaRPr sz="2400"/>
          </a:p>
          <a:p>
            <a:pPr marL="457200" lvl="0" indent="-419100" algn="l" rtl="0">
              <a:lnSpc>
                <a:spcPct val="100000"/>
              </a:lnSpc>
              <a:spcBef>
                <a:spcPts val="1000"/>
              </a:spcBef>
              <a:spcAft>
                <a:spcPts val="0"/>
              </a:spcAft>
              <a:buSzPts val="3000"/>
              <a:buAutoNum type="arabicPeriod" startAt="5"/>
            </a:pPr>
            <a:r>
              <a:rPr lang="en-US" sz="3000"/>
              <a:t>Student Poster Award Presentation</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92e89e3da8_0_7"/>
          <p:cNvSpPr/>
          <p:nvPr/>
        </p:nvSpPr>
        <p:spPr>
          <a:xfrm>
            <a:off x="1485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g192e89e3da8_0_7"/>
          <p:cNvSpPr txBox="1">
            <a:spLocks noGrp="1"/>
          </p:cNvSpPr>
          <p:nvPr>
            <p:ph type="title"/>
          </p:nvPr>
        </p:nvSpPr>
        <p:spPr>
          <a:xfrm>
            <a:off x="839788" y="15787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Welcome (Back)! </a:t>
            </a:r>
            <a:endParaRPr/>
          </a:p>
        </p:txBody>
      </p:sp>
      <p:sp>
        <p:nvSpPr>
          <p:cNvPr id="100" name="Google Shape;100;g192e89e3da8_0_7"/>
          <p:cNvSpPr txBox="1">
            <a:spLocks noGrp="1"/>
          </p:cNvSpPr>
          <p:nvPr>
            <p:ph type="body" idx="1"/>
          </p:nvPr>
        </p:nvSpPr>
        <p:spPr>
          <a:xfrm>
            <a:off x="525988" y="1138413"/>
            <a:ext cx="51579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1000"/>
              </a:spcAft>
              <a:buSzPts val="2400"/>
              <a:buNone/>
            </a:pPr>
            <a:r>
              <a:rPr lang="en-US" sz="3000">
                <a:solidFill>
                  <a:srgbClr val="2E3094"/>
                </a:solidFill>
              </a:rPr>
              <a:t>CPLAC Board 2023</a:t>
            </a:r>
            <a:endParaRPr sz="3000">
              <a:solidFill>
                <a:srgbClr val="2E3094"/>
              </a:solidFill>
            </a:endParaRPr>
          </a:p>
        </p:txBody>
      </p:sp>
      <p:sp>
        <p:nvSpPr>
          <p:cNvPr id="101" name="Google Shape;101;g192e89e3da8_0_7"/>
          <p:cNvSpPr txBox="1">
            <a:spLocks noGrp="1"/>
          </p:cNvSpPr>
          <p:nvPr>
            <p:ph type="body" idx="2"/>
          </p:nvPr>
        </p:nvSpPr>
        <p:spPr>
          <a:xfrm>
            <a:off x="526000" y="2067350"/>
            <a:ext cx="5471700" cy="410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000" b="1"/>
              <a:t>Chair: Joanna Herres</a:t>
            </a:r>
            <a:endParaRPr sz="2000" b="1"/>
          </a:p>
          <a:p>
            <a:pPr marL="0" lvl="0" indent="0" algn="l" rtl="0">
              <a:lnSpc>
                <a:spcPct val="100000"/>
              </a:lnSpc>
              <a:spcBef>
                <a:spcPts val="0"/>
              </a:spcBef>
              <a:spcAft>
                <a:spcPts val="0"/>
              </a:spcAft>
              <a:buSzPts val="1800"/>
              <a:buNone/>
            </a:pPr>
            <a:r>
              <a:rPr lang="en-US" sz="1600"/>
              <a:t>The College of New Jersey</a:t>
            </a:r>
            <a:endParaRPr sz="1600"/>
          </a:p>
          <a:p>
            <a:pPr marL="0" lvl="0" indent="0" algn="l" rtl="0">
              <a:lnSpc>
                <a:spcPct val="100000"/>
              </a:lnSpc>
              <a:spcBef>
                <a:spcPts val="1000"/>
              </a:spcBef>
              <a:spcAft>
                <a:spcPts val="0"/>
              </a:spcAft>
              <a:buSzPts val="1800"/>
              <a:buNone/>
            </a:pPr>
            <a:r>
              <a:rPr lang="en-US" sz="2000" b="1"/>
              <a:t>Vice Chair: Kathy Berenson</a:t>
            </a:r>
            <a:endParaRPr sz="2000" b="1"/>
          </a:p>
          <a:p>
            <a:pPr marL="0" lvl="0" indent="0" algn="l" rtl="0">
              <a:lnSpc>
                <a:spcPct val="100000"/>
              </a:lnSpc>
              <a:spcBef>
                <a:spcPts val="0"/>
              </a:spcBef>
              <a:spcAft>
                <a:spcPts val="0"/>
              </a:spcAft>
              <a:buSzPts val="1800"/>
              <a:buNone/>
            </a:pPr>
            <a:r>
              <a:rPr lang="en-US" sz="1600"/>
              <a:t>Gettysburg College</a:t>
            </a:r>
            <a:endParaRPr sz="1600"/>
          </a:p>
          <a:p>
            <a:pPr marL="0" lvl="0" indent="0" algn="l" rtl="0">
              <a:lnSpc>
                <a:spcPct val="100000"/>
              </a:lnSpc>
              <a:spcBef>
                <a:spcPts val="1000"/>
              </a:spcBef>
              <a:spcAft>
                <a:spcPts val="0"/>
              </a:spcAft>
              <a:buSzPts val="1800"/>
              <a:buNone/>
            </a:pPr>
            <a:r>
              <a:rPr lang="en-US" sz="2000" b="1"/>
              <a:t>Secretary: Amanda Halliburton</a:t>
            </a:r>
            <a:endParaRPr sz="2000" b="1"/>
          </a:p>
          <a:p>
            <a:pPr marL="0" lvl="0" indent="0" algn="l" rtl="0">
              <a:lnSpc>
                <a:spcPct val="100000"/>
              </a:lnSpc>
              <a:spcBef>
                <a:spcPts val="0"/>
              </a:spcBef>
              <a:spcAft>
                <a:spcPts val="0"/>
              </a:spcAft>
              <a:buSzPts val="1800"/>
              <a:buNone/>
            </a:pPr>
            <a:r>
              <a:rPr lang="en-US" sz="1600"/>
              <a:t>University of North Georgia</a:t>
            </a:r>
            <a:endParaRPr sz="1600"/>
          </a:p>
          <a:p>
            <a:pPr marL="0" lvl="0" indent="0" algn="l" rtl="0">
              <a:lnSpc>
                <a:spcPct val="100000"/>
              </a:lnSpc>
              <a:spcBef>
                <a:spcPts val="1000"/>
              </a:spcBef>
              <a:spcAft>
                <a:spcPts val="0"/>
              </a:spcAft>
              <a:buSzPts val="1800"/>
              <a:buNone/>
            </a:pPr>
            <a:r>
              <a:rPr lang="en-US" sz="2000" b="1"/>
              <a:t>CPLAC Treasurer: Nicholas Mian</a:t>
            </a:r>
            <a:endParaRPr sz="1600"/>
          </a:p>
          <a:p>
            <a:pPr marL="0" lvl="0" indent="0" algn="l" rtl="0">
              <a:lnSpc>
                <a:spcPct val="100000"/>
              </a:lnSpc>
              <a:spcBef>
                <a:spcPts val="0"/>
              </a:spcBef>
              <a:spcAft>
                <a:spcPts val="0"/>
              </a:spcAft>
              <a:buSzPts val="1800"/>
              <a:buNone/>
            </a:pPr>
            <a:r>
              <a:rPr lang="en-US" sz="1600"/>
              <a:t>University of New Hampshire at Manchester</a:t>
            </a:r>
            <a:endParaRPr sz="1600"/>
          </a:p>
          <a:p>
            <a:pPr marL="0" lvl="0" indent="0" algn="l" rtl="0">
              <a:lnSpc>
                <a:spcPct val="100000"/>
              </a:lnSpc>
              <a:spcBef>
                <a:spcPts val="1000"/>
              </a:spcBef>
              <a:spcAft>
                <a:spcPts val="0"/>
              </a:spcAft>
              <a:buSzPts val="1800"/>
              <a:buNone/>
            </a:pPr>
            <a:r>
              <a:rPr lang="en-US" sz="2000" b="1"/>
              <a:t>Student Representative: Ilana Gratch</a:t>
            </a:r>
            <a:endParaRPr sz="2000" b="1"/>
          </a:p>
          <a:p>
            <a:pPr marL="0" lvl="0" indent="0" algn="l" rtl="0">
              <a:lnSpc>
                <a:spcPct val="100000"/>
              </a:lnSpc>
              <a:spcBef>
                <a:spcPts val="0"/>
              </a:spcBef>
              <a:spcAft>
                <a:spcPts val="0"/>
              </a:spcAft>
              <a:buSzPts val="1800"/>
              <a:buNone/>
            </a:pPr>
            <a:r>
              <a:rPr lang="en-US" sz="1600"/>
              <a:t>Teachers College, Columbia University</a:t>
            </a:r>
            <a:endParaRPr sz="1600"/>
          </a:p>
        </p:txBody>
      </p:sp>
      <p:sp>
        <p:nvSpPr>
          <p:cNvPr id="102" name="Google Shape;102;g192e89e3da8_0_7"/>
          <p:cNvSpPr txBox="1">
            <a:spLocks noGrp="1"/>
          </p:cNvSpPr>
          <p:nvPr>
            <p:ph type="body" idx="3"/>
          </p:nvPr>
        </p:nvSpPr>
        <p:spPr>
          <a:xfrm>
            <a:off x="6172200" y="1138413"/>
            <a:ext cx="51831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1000"/>
              </a:spcAft>
              <a:buSzPts val="2400"/>
              <a:buNone/>
            </a:pPr>
            <a:r>
              <a:rPr lang="en-US" sz="3000">
                <a:solidFill>
                  <a:srgbClr val="2E3094"/>
                </a:solidFill>
              </a:rPr>
              <a:t>CPLAC Mission</a:t>
            </a:r>
            <a:endParaRPr sz="3000">
              <a:solidFill>
                <a:srgbClr val="2E3094"/>
              </a:solidFill>
            </a:endParaRPr>
          </a:p>
        </p:txBody>
      </p:sp>
      <p:sp>
        <p:nvSpPr>
          <p:cNvPr id="103" name="Google Shape;103;g192e89e3da8_0_7"/>
          <p:cNvSpPr txBox="1">
            <a:spLocks noGrp="1"/>
          </p:cNvSpPr>
          <p:nvPr>
            <p:ph type="body" idx="4"/>
          </p:nvPr>
        </p:nvSpPr>
        <p:spPr>
          <a:xfrm>
            <a:off x="6172200" y="2067350"/>
            <a:ext cx="5471700" cy="3684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1350">
                <a:solidFill>
                  <a:srgbClr val="444444"/>
                </a:solidFill>
                <a:highlight>
                  <a:srgbClr val="FFFFFF"/>
                </a:highlight>
              </a:rPr>
              <a:t>This Special Interest Group of the Association of Behavioral and Cognitive Therapies is devoted to developing community and sharing resources for clinical psychology faculty, students, and alumni of liberal arts colleges. This group is composed of clinical scientists who are committed to promoting evidence in their teaching, research and clinical practices.</a:t>
            </a:r>
            <a:endParaRPr sz="1350">
              <a:solidFill>
                <a:srgbClr val="444444"/>
              </a:solidFill>
              <a:highlight>
                <a:srgbClr val="FFFFFF"/>
              </a:highlight>
            </a:endParaRPr>
          </a:p>
          <a:p>
            <a:pPr marL="0" lvl="0" indent="0" algn="l" rtl="0">
              <a:lnSpc>
                <a:spcPct val="100000"/>
              </a:lnSpc>
              <a:spcBef>
                <a:spcPts val="0"/>
              </a:spcBef>
              <a:spcAft>
                <a:spcPts val="0"/>
              </a:spcAft>
              <a:buSzPts val="1800"/>
              <a:buNone/>
            </a:pPr>
            <a:endParaRPr sz="1350">
              <a:solidFill>
                <a:srgbClr val="444444"/>
              </a:solidFill>
              <a:highlight>
                <a:srgbClr val="FFFFFF"/>
              </a:highlight>
            </a:endParaRPr>
          </a:p>
          <a:p>
            <a:pPr marL="0" lvl="0" indent="0" algn="l" rtl="0">
              <a:lnSpc>
                <a:spcPct val="100000"/>
              </a:lnSpc>
              <a:spcBef>
                <a:spcPts val="0"/>
              </a:spcBef>
              <a:spcAft>
                <a:spcPts val="0"/>
              </a:spcAft>
              <a:buClr>
                <a:schemeClr val="dk1"/>
              </a:buClr>
              <a:buSzPts val="1100"/>
              <a:buFont typeface="Arial"/>
              <a:buNone/>
            </a:pPr>
            <a:r>
              <a:rPr lang="en-US" sz="1350">
                <a:solidFill>
                  <a:srgbClr val="444444"/>
                </a:solidFill>
                <a:highlight>
                  <a:srgbClr val="FFFFFF"/>
                </a:highlight>
              </a:rPr>
              <a:t>The goals of this group are to:</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Provide a forum for members to communicate about issues related to conducting research in clinical psychology at liberal arts colleges.</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Foster collaborations among researchers at liberal arts colleges.</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Facilitate communication and sharing of resources related to teaching clinical psychology (and related topics) at the undergraduate level.</a:t>
            </a:r>
            <a:endParaRPr sz="1350">
              <a:solidFill>
                <a:srgbClr val="444444"/>
              </a:solidFill>
              <a:highlight>
                <a:srgbClr val="FFFFFF"/>
              </a:highlight>
            </a:endParaRPr>
          </a:p>
          <a:p>
            <a:pPr marL="342900" lvl="0" indent="-200025" algn="l" rtl="0">
              <a:lnSpc>
                <a:spcPct val="100000"/>
              </a:lnSpc>
              <a:spcBef>
                <a:spcPts val="0"/>
              </a:spcBef>
              <a:spcAft>
                <a:spcPts val="0"/>
              </a:spcAft>
              <a:buClr>
                <a:srgbClr val="444444"/>
              </a:buClr>
              <a:buSzPts val="1350"/>
              <a:buFont typeface="Lexend"/>
              <a:buAutoNum type="arabicPeriod"/>
            </a:pPr>
            <a:r>
              <a:rPr lang="en-US" sz="1350">
                <a:solidFill>
                  <a:srgbClr val="444444"/>
                </a:solidFill>
                <a:highlight>
                  <a:srgbClr val="FFFFFF"/>
                </a:highlight>
              </a:rPr>
              <a:t>Provide support and professional networking opportunities for members, including clinical psychology graduate students interested in faculty jobs at liberal arts colleges as well as student alumni applying to graduate school and faculty positions.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192e89e3da8_0_31"/>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g192e89e3da8_0_3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Announcements</a:t>
            </a:r>
            <a:endParaRPr/>
          </a:p>
        </p:txBody>
      </p:sp>
      <p:sp>
        <p:nvSpPr>
          <p:cNvPr id="110" name="Google Shape;110;g192e89e3da8_0_31"/>
          <p:cNvSpPr txBox="1">
            <a:spLocks noGrp="1"/>
          </p:cNvSpPr>
          <p:nvPr>
            <p:ph type="body" idx="1"/>
          </p:nvPr>
        </p:nvSpPr>
        <p:spPr>
          <a:xfrm>
            <a:off x="677575" y="1364325"/>
            <a:ext cx="10995600" cy="4812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r>
              <a:rPr lang="en-US" sz="3200" b="1"/>
              <a:t>SIG Happy Hour/Social Event</a:t>
            </a:r>
            <a:endParaRPr sz="3200" b="1"/>
          </a:p>
          <a:p>
            <a:pPr marL="457200" lvl="0" indent="0" algn="l" rtl="0">
              <a:lnSpc>
                <a:spcPct val="90000"/>
              </a:lnSpc>
              <a:spcBef>
                <a:spcPts val="1000"/>
              </a:spcBef>
              <a:spcAft>
                <a:spcPts val="0"/>
              </a:spcAft>
              <a:buSzPts val="1800"/>
              <a:buNone/>
            </a:pPr>
            <a:r>
              <a:rPr lang="en-US" sz="2800"/>
              <a:t>TODAY 5-6:15 PM Daniel’s Broiler</a:t>
            </a:r>
            <a:endParaRPr sz="2800"/>
          </a:p>
          <a:p>
            <a:pPr marL="457200" lvl="0" indent="0" algn="l" rtl="0">
              <a:lnSpc>
                <a:spcPct val="90000"/>
              </a:lnSpc>
              <a:spcBef>
                <a:spcPts val="1000"/>
              </a:spcBef>
              <a:spcAft>
                <a:spcPts val="0"/>
              </a:spcAft>
              <a:buSzPts val="1800"/>
              <a:buNone/>
            </a:pPr>
            <a:r>
              <a:rPr lang="en-US" sz="2800"/>
              <a:t>808 Howell St, Seattle, WA 98101 </a:t>
            </a:r>
            <a:endParaRPr sz="2800"/>
          </a:p>
          <a:p>
            <a:pPr marL="457200" lvl="0" indent="0" algn="l" rtl="0">
              <a:lnSpc>
                <a:spcPct val="90000"/>
              </a:lnSpc>
              <a:spcBef>
                <a:spcPts val="1000"/>
              </a:spcBef>
              <a:spcAft>
                <a:spcPts val="0"/>
              </a:spcAft>
              <a:buSzPts val="1800"/>
              <a:buNone/>
            </a:pPr>
            <a:r>
              <a:rPr lang="en-US" sz="2800"/>
              <a:t>(Located in the Hyatt Regency) </a:t>
            </a:r>
            <a:endParaRPr sz="2800"/>
          </a:p>
          <a:p>
            <a:pPr marL="0" lvl="0" indent="0" algn="l" rtl="0">
              <a:spcBef>
                <a:spcPts val="2400"/>
              </a:spcBef>
              <a:spcAft>
                <a:spcPts val="0"/>
              </a:spcAft>
              <a:buClr>
                <a:schemeClr val="dk1"/>
              </a:buClr>
              <a:buSzPts val="1100"/>
              <a:buFont typeface="Arial"/>
              <a:buNone/>
            </a:pPr>
            <a:r>
              <a:rPr lang="en-US" sz="3200" b="1"/>
              <a:t>CPLAC @ ABCT </a:t>
            </a:r>
            <a:endParaRPr sz="3200" b="1"/>
          </a:p>
          <a:p>
            <a:pPr marL="0" lvl="0" indent="457200" algn="l" rtl="0">
              <a:spcBef>
                <a:spcPts val="1000"/>
              </a:spcBef>
              <a:spcAft>
                <a:spcPts val="0"/>
              </a:spcAft>
              <a:buClr>
                <a:schemeClr val="dk1"/>
              </a:buClr>
              <a:buSzPts val="1100"/>
              <a:buFont typeface="Arial"/>
              <a:buNone/>
            </a:pPr>
            <a:r>
              <a:rPr lang="en-US" sz="2800">
                <a:highlight>
                  <a:schemeClr val="lt1"/>
                </a:highlight>
              </a:rPr>
              <a:t>http://bit.ly/CPLAC2023</a:t>
            </a:r>
            <a:endParaRPr sz="2800">
              <a:highlight>
                <a:schemeClr val="lt1"/>
              </a:highlight>
            </a:endParaRPr>
          </a:p>
          <a:p>
            <a:pPr marL="0" lvl="0" indent="457200" algn="l" rtl="0">
              <a:lnSpc>
                <a:spcPct val="90000"/>
              </a:lnSpc>
              <a:spcBef>
                <a:spcPts val="2400"/>
              </a:spcBef>
              <a:spcAft>
                <a:spcPts val="0"/>
              </a:spcAft>
              <a:buSzPts val="1800"/>
              <a:buNone/>
            </a:pPr>
            <a:endParaRPr sz="2800"/>
          </a:p>
          <a:p>
            <a:pPr marL="457200" lvl="0" indent="0" algn="l" rtl="0">
              <a:lnSpc>
                <a:spcPct val="90000"/>
              </a:lnSpc>
              <a:spcBef>
                <a:spcPts val="2400"/>
              </a:spcBef>
              <a:spcAft>
                <a:spcPts val="1000"/>
              </a:spcAft>
              <a:buSzPts val="1800"/>
              <a:buNone/>
            </a:pPr>
            <a:endParaRPr sz="2800"/>
          </a:p>
        </p:txBody>
      </p:sp>
      <p:pic>
        <p:nvPicPr>
          <p:cNvPr id="111" name="Google Shape;111;g192e89e3da8_0_31"/>
          <p:cNvPicPr preferRelativeResize="0"/>
          <p:nvPr/>
        </p:nvPicPr>
        <p:blipFill>
          <a:blip r:embed="rId3">
            <a:alphaModFix/>
          </a:blip>
          <a:stretch>
            <a:fillRect/>
          </a:stretch>
        </p:blipFill>
        <p:spPr>
          <a:xfrm>
            <a:off x="6950450" y="3160000"/>
            <a:ext cx="4935476" cy="3394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92e89e3da8_0_175"/>
          <p:cNvSpPr/>
          <p:nvPr/>
        </p:nvSpPr>
        <p:spPr>
          <a:xfrm>
            <a:off x="14850" y="869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g192e89e3da8_0_175"/>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Membership Renewal</a:t>
            </a:r>
            <a:endParaRPr/>
          </a:p>
        </p:txBody>
      </p:sp>
      <p:sp>
        <p:nvSpPr>
          <p:cNvPr id="118" name="Google Shape;118;g192e89e3da8_0_175"/>
          <p:cNvSpPr txBox="1">
            <a:spLocks noGrp="1"/>
          </p:cNvSpPr>
          <p:nvPr>
            <p:ph type="body" idx="1"/>
          </p:nvPr>
        </p:nvSpPr>
        <p:spPr>
          <a:xfrm>
            <a:off x="677575" y="1364325"/>
            <a:ext cx="8741700" cy="4812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800" b="1"/>
              <a:t>Complete 2023-2024 Membership Survey</a:t>
            </a:r>
            <a:endParaRPr sz="2800" b="1"/>
          </a:p>
          <a:p>
            <a:pPr marL="0" lvl="0" indent="0" algn="l" rtl="0">
              <a:lnSpc>
                <a:spcPct val="90000"/>
              </a:lnSpc>
              <a:spcBef>
                <a:spcPts val="1000"/>
              </a:spcBef>
              <a:spcAft>
                <a:spcPts val="0"/>
              </a:spcAft>
              <a:buClr>
                <a:schemeClr val="dk1"/>
              </a:buClr>
              <a:buSzPts val="1100"/>
              <a:buFont typeface="Arial"/>
              <a:buNone/>
            </a:pPr>
            <a:endParaRPr sz="2800">
              <a:highlight>
                <a:srgbClr val="FFFF00"/>
              </a:highlight>
            </a:endParaRPr>
          </a:p>
          <a:p>
            <a:pPr marL="0" lvl="0" indent="0" algn="l" rtl="0">
              <a:lnSpc>
                <a:spcPct val="90000"/>
              </a:lnSpc>
              <a:spcBef>
                <a:spcPts val="1800"/>
              </a:spcBef>
              <a:spcAft>
                <a:spcPts val="0"/>
              </a:spcAft>
              <a:buSzPts val="1800"/>
              <a:buNone/>
            </a:pPr>
            <a:endParaRPr sz="2800" b="1"/>
          </a:p>
          <a:p>
            <a:pPr marL="0" lvl="0" indent="0" algn="l" rtl="0">
              <a:lnSpc>
                <a:spcPct val="90000"/>
              </a:lnSpc>
              <a:spcBef>
                <a:spcPts val="1800"/>
              </a:spcBef>
              <a:spcAft>
                <a:spcPts val="0"/>
              </a:spcAft>
              <a:buSzPts val="1800"/>
              <a:buNone/>
            </a:pPr>
            <a:endParaRPr sz="2800" b="1"/>
          </a:p>
          <a:p>
            <a:pPr marL="0" lvl="0" indent="0" algn="l" rtl="0">
              <a:lnSpc>
                <a:spcPct val="90000"/>
              </a:lnSpc>
              <a:spcBef>
                <a:spcPts val="1800"/>
              </a:spcBef>
              <a:spcAft>
                <a:spcPts val="0"/>
              </a:spcAft>
              <a:buSzPts val="1800"/>
              <a:buNone/>
            </a:pPr>
            <a:r>
              <a:rPr lang="en-US" sz="2800" b="1"/>
              <a:t>$10 Faculty/$5 Students</a:t>
            </a:r>
            <a:endParaRPr sz="2800" b="1"/>
          </a:p>
          <a:p>
            <a:pPr marL="0" lvl="0" indent="0" algn="l" rtl="0">
              <a:lnSpc>
                <a:spcPct val="90000"/>
              </a:lnSpc>
              <a:spcBef>
                <a:spcPts val="1800"/>
              </a:spcBef>
              <a:spcAft>
                <a:spcPts val="0"/>
              </a:spcAft>
              <a:buSzPts val="1800"/>
              <a:buNone/>
            </a:pPr>
            <a:r>
              <a:rPr lang="en-US" sz="2800"/>
              <a:t>Venmo: @nickmian (also link in member survey)</a:t>
            </a:r>
            <a:endParaRPr sz="2800"/>
          </a:p>
          <a:p>
            <a:pPr marL="0" lvl="0" indent="0" algn="l" rtl="0">
              <a:lnSpc>
                <a:spcPct val="90000"/>
              </a:lnSpc>
              <a:spcBef>
                <a:spcPts val="1800"/>
              </a:spcBef>
              <a:spcAft>
                <a:spcPts val="1800"/>
              </a:spcAft>
              <a:buSzPts val="1800"/>
              <a:buNone/>
            </a:pPr>
            <a:r>
              <a:rPr lang="en-US" sz="2800"/>
              <a:t>Cash (pay to Joanna Herres)</a:t>
            </a:r>
            <a:endParaRPr sz="2800"/>
          </a:p>
        </p:txBody>
      </p:sp>
      <p:pic>
        <p:nvPicPr>
          <p:cNvPr id="119" name="Google Shape;119;g192e89e3da8_0_175"/>
          <p:cNvPicPr preferRelativeResize="0"/>
          <p:nvPr/>
        </p:nvPicPr>
        <p:blipFill>
          <a:blip r:embed="rId3">
            <a:alphaModFix/>
          </a:blip>
          <a:stretch>
            <a:fillRect/>
          </a:stretch>
        </p:blipFill>
        <p:spPr>
          <a:xfrm>
            <a:off x="8653525" y="558613"/>
            <a:ext cx="3100325" cy="3052628"/>
          </a:xfrm>
          <a:prstGeom prst="rect">
            <a:avLst/>
          </a:prstGeom>
          <a:noFill/>
          <a:ln>
            <a:noFill/>
          </a:ln>
        </p:spPr>
      </p:pic>
      <p:sp>
        <p:nvSpPr>
          <p:cNvPr id="120" name="Google Shape;120;g192e89e3da8_0_175"/>
          <p:cNvSpPr/>
          <p:nvPr/>
        </p:nvSpPr>
        <p:spPr>
          <a:xfrm>
            <a:off x="5604900" y="2071675"/>
            <a:ext cx="2574600" cy="463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291877152ab_0_1"/>
          <p:cNvSpPr/>
          <p:nvPr/>
        </p:nvSpPr>
        <p:spPr>
          <a:xfrm>
            <a:off x="14850" y="869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g291877152ab_0_1"/>
          <p:cNvSpPr txBox="1">
            <a:spLocks noGrp="1"/>
          </p:cNvSpPr>
          <p:nvPr>
            <p:ph type="title"/>
          </p:nvPr>
        </p:nvSpPr>
        <p:spPr>
          <a:xfrm>
            <a:off x="677575" y="218625"/>
            <a:ext cx="10758600" cy="114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Clinical Practice Statement</a:t>
            </a:r>
            <a:endParaRPr/>
          </a:p>
        </p:txBody>
      </p:sp>
      <p:sp>
        <p:nvSpPr>
          <p:cNvPr id="127" name="Google Shape;127;g291877152ab_0_1"/>
          <p:cNvSpPr txBox="1">
            <a:spLocks noGrp="1"/>
          </p:cNvSpPr>
          <p:nvPr>
            <p:ph type="body" idx="1"/>
          </p:nvPr>
        </p:nvSpPr>
        <p:spPr>
          <a:xfrm>
            <a:off x="838200" y="1745325"/>
            <a:ext cx="10515600" cy="2619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400">
                <a:highlight>
                  <a:srgbClr val="FFFFFF"/>
                </a:highlight>
              </a:rPr>
              <a:t>This year, members collaborated on writing a </a:t>
            </a:r>
            <a:r>
              <a:rPr lang="en-US" sz="2400">
                <a:highlight>
                  <a:srgbClr val="FFFFFF"/>
                </a:highlight>
                <a:uFill>
                  <a:noFill/>
                </a:uFill>
                <a:hlinkClick r:id="rId3"/>
              </a:rPr>
              <a:t>CPLAC Clinical </a:t>
            </a:r>
            <a:br>
              <a:rPr lang="en-US">
                <a:uFill>
                  <a:noFill/>
                </a:uFill>
                <a:hlinkClick r:id="rId3"/>
              </a:rPr>
            </a:br>
            <a:r>
              <a:rPr lang="en-US" sz="2400">
                <a:highlight>
                  <a:srgbClr val="FFFFFF"/>
                </a:highlight>
                <a:uFill>
                  <a:noFill/>
                </a:uFill>
                <a:hlinkClick r:id="rId3"/>
              </a:rPr>
              <a:t>Practice Statement</a:t>
            </a:r>
            <a:r>
              <a:rPr lang="en-US" sz="2400">
                <a:highlight>
                  <a:srgbClr val="FFFFFF"/>
                </a:highlight>
              </a:rPr>
              <a:t> (linked via the QR code).</a:t>
            </a:r>
            <a:endParaRPr sz="2400">
              <a:highlight>
                <a:srgbClr val="FFFFFF"/>
              </a:highlight>
            </a:endParaRPr>
          </a:p>
          <a:p>
            <a:pPr marL="0" lvl="0" indent="0" algn="l" rtl="0">
              <a:lnSpc>
                <a:spcPct val="115000"/>
              </a:lnSpc>
              <a:spcBef>
                <a:spcPts val="2300"/>
              </a:spcBef>
              <a:spcAft>
                <a:spcPts val="0"/>
              </a:spcAft>
              <a:buNone/>
            </a:pPr>
            <a:r>
              <a:rPr lang="en-US" sz="2400">
                <a:highlight>
                  <a:srgbClr val="FFFFFF"/>
                </a:highlight>
              </a:rPr>
              <a:t>The statement affirms the value of engaging in clinical practice as a faculty member at a liberal arts college. </a:t>
            </a:r>
            <a:endParaRPr sz="2400">
              <a:highlight>
                <a:srgbClr val="FFFFFF"/>
              </a:highlight>
            </a:endParaRPr>
          </a:p>
          <a:p>
            <a:pPr marL="0" lvl="0" indent="0" algn="l" rtl="0">
              <a:lnSpc>
                <a:spcPct val="115000"/>
              </a:lnSpc>
              <a:spcBef>
                <a:spcPts val="2300"/>
              </a:spcBef>
              <a:spcAft>
                <a:spcPts val="2300"/>
              </a:spcAft>
              <a:buNone/>
            </a:pPr>
            <a:r>
              <a:rPr lang="en-US" sz="2400" b="1">
                <a:highlight>
                  <a:srgbClr val="FFFFFF"/>
                </a:highlight>
              </a:rPr>
              <a:t>Thanks to the following members who contributed:</a:t>
            </a:r>
            <a:endParaRPr sz="2400" b="1"/>
          </a:p>
        </p:txBody>
      </p:sp>
      <p:sp>
        <p:nvSpPr>
          <p:cNvPr id="128" name="Google Shape;128;g291877152ab_0_1"/>
          <p:cNvSpPr txBox="1"/>
          <p:nvPr/>
        </p:nvSpPr>
        <p:spPr>
          <a:xfrm>
            <a:off x="838200" y="4693750"/>
            <a:ext cx="10758600" cy="16623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2400">
                <a:solidFill>
                  <a:schemeClr val="dk1"/>
                </a:solidFill>
                <a:latin typeface="Lexend"/>
                <a:ea typeface="Lexend"/>
                <a:cs typeface="Lexend"/>
                <a:sym typeface="Lexend"/>
              </a:rPr>
              <a:t>Kerstin Blomquist 			Elizabeth Dalton 			Amanda Halliburton 	Joanna Herres</a:t>
            </a:r>
            <a:r>
              <a:rPr lang="en-US" sz="2400" b="1">
                <a:solidFill>
                  <a:schemeClr val="dk1"/>
                </a:solidFill>
                <a:latin typeface="Lexend"/>
                <a:ea typeface="Lexend"/>
                <a:cs typeface="Lexend"/>
                <a:sym typeface="Lexend"/>
              </a:rPr>
              <a:t>				</a:t>
            </a:r>
            <a:r>
              <a:rPr lang="en-US" sz="2400">
                <a:solidFill>
                  <a:schemeClr val="dk1"/>
                </a:solidFill>
                <a:latin typeface="Lexend"/>
                <a:ea typeface="Lexend"/>
                <a:cs typeface="Lexend"/>
                <a:sym typeface="Lexend"/>
              </a:rPr>
              <a:t>Danielle Linder 			John Monopoli 			Erin Sheets					Lauren Stutts 				Michael Wheaton</a:t>
            </a:r>
            <a:endParaRPr/>
          </a:p>
        </p:txBody>
      </p:sp>
      <p:pic>
        <p:nvPicPr>
          <p:cNvPr id="129" name="Google Shape;129;g291877152ab_0_1"/>
          <p:cNvPicPr preferRelativeResize="0"/>
          <p:nvPr/>
        </p:nvPicPr>
        <p:blipFill>
          <a:blip r:embed="rId4">
            <a:alphaModFix/>
          </a:blip>
          <a:stretch>
            <a:fillRect/>
          </a:stretch>
        </p:blipFill>
        <p:spPr>
          <a:xfrm>
            <a:off x="10082225" y="448350"/>
            <a:ext cx="1819375" cy="178586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290d4a56bad_2_0"/>
          <p:cNvSpPr/>
          <p:nvPr/>
        </p:nvSpPr>
        <p:spPr>
          <a:xfrm>
            <a:off x="14850" y="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 name="Google Shape;135;g290d4a56bad_2_0"/>
          <p:cNvGrpSpPr/>
          <p:nvPr/>
        </p:nvGrpSpPr>
        <p:grpSpPr>
          <a:xfrm>
            <a:off x="3313671" y="685794"/>
            <a:ext cx="5486416" cy="5486394"/>
            <a:chOff x="1878926" y="2649064"/>
            <a:chExt cx="431007" cy="426582"/>
          </a:xfrm>
        </p:grpSpPr>
        <p:sp>
          <p:nvSpPr>
            <p:cNvPr id="136" name="Google Shape;136;g290d4a56bad_2_0"/>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g290d4a56bad_2_0"/>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g290d4a56bad_2_0"/>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g290d4a56bad_2_0"/>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g290d4a56bad_2_0"/>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g290d4a56bad_2_0"/>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g290d4a56bad_2_0"/>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g290d4a56bad_2_0"/>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g290d4a56bad_2_0"/>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g290d4a56bad_2_0"/>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g290d4a56bad_2_0"/>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g290d4a56bad_2_0"/>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g290d4a56bad_2_0"/>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g290d4a56bad_2_0"/>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g290d4a56bad_2_0"/>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g290d4a56bad_2_0"/>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g290d4a56bad_2_0"/>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g290d4a56bad_2_0"/>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g290d4a56bad_2_0"/>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g290d4a56bad_2_0"/>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g290d4a56bad_2_0"/>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g290d4a56bad_2_0"/>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g290d4a56bad_2_0"/>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g290d4a56bad_2_0"/>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g290d4a56bad_2_0"/>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g290d4a56bad_2_0"/>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g290d4a56bad_2_0"/>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g290d4a56bad_2_0"/>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g290d4a56bad_2_0"/>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g290d4a56bad_2_0"/>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g290d4a56bad_2_0"/>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g290d4a56bad_2_0"/>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g290d4a56bad_2_0"/>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g290d4a56bad_2_0"/>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g290d4a56bad_2_0"/>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g290d4a56bad_2_0"/>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g290d4a56bad_2_0"/>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g290d4a56bad_2_0"/>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g290d4a56bad_2_0"/>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g290d4a56bad_2_0"/>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g290d4a56bad_2_0"/>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g290d4a56bad_2_0"/>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g290d4a56bad_2_0"/>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9" name="Google Shape;179;g290d4a56bad_2_0"/>
          <p:cNvSpPr txBox="1">
            <a:spLocks noGrp="1"/>
          </p:cNvSpPr>
          <p:nvPr>
            <p:ph type="body" idx="1"/>
          </p:nvPr>
        </p:nvSpPr>
        <p:spPr>
          <a:xfrm>
            <a:off x="677575" y="1283400"/>
            <a:ext cx="11499600" cy="4812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800"/>
              <a:buNone/>
            </a:pPr>
            <a:r>
              <a:rPr lang="en-US" sz="2600" b="1"/>
              <a:t>Lori Hilt</a:t>
            </a:r>
            <a:r>
              <a:rPr lang="en-US" sz="2600"/>
              <a:t>, Lawrence University</a:t>
            </a:r>
            <a:endParaRPr sz="2600"/>
          </a:p>
          <a:p>
            <a:pPr marL="685800" lvl="0" indent="-228600" algn="l" rtl="0">
              <a:lnSpc>
                <a:spcPct val="100000"/>
              </a:lnSpc>
              <a:spcBef>
                <a:spcPts val="0"/>
              </a:spcBef>
              <a:spcAft>
                <a:spcPts val="0"/>
              </a:spcAft>
              <a:buClr>
                <a:schemeClr val="dk1"/>
              </a:buClr>
              <a:buSzPts val="2800"/>
              <a:buNone/>
            </a:pPr>
            <a:r>
              <a:rPr lang="en-US" sz="2200"/>
              <a:t>Appointed to an endowed professorship</a:t>
            </a:r>
            <a:endParaRPr sz="3400"/>
          </a:p>
          <a:p>
            <a:pPr marL="685800" lvl="0" indent="-228600" algn="l" rtl="0">
              <a:lnSpc>
                <a:spcPct val="100000"/>
              </a:lnSpc>
              <a:spcBef>
                <a:spcPts val="0"/>
              </a:spcBef>
              <a:spcAft>
                <a:spcPts val="0"/>
              </a:spcAft>
              <a:buClr>
                <a:schemeClr val="dk1"/>
              </a:buClr>
              <a:buSzPts val="2800"/>
              <a:buNone/>
            </a:pPr>
            <a:r>
              <a:rPr lang="en-US" sz="2200"/>
              <a:t>Received 2023 Award for Excellence in Scholarship</a:t>
            </a:r>
            <a:endParaRPr sz="2200"/>
          </a:p>
          <a:p>
            <a:pPr marL="228600" lvl="0" indent="-50800" algn="l" rtl="0">
              <a:lnSpc>
                <a:spcPct val="100000"/>
              </a:lnSpc>
              <a:spcBef>
                <a:spcPts val="0"/>
              </a:spcBef>
              <a:spcAft>
                <a:spcPts val="0"/>
              </a:spcAft>
              <a:buClr>
                <a:schemeClr val="dk1"/>
              </a:buClr>
              <a:buSzPts val="2800"/>
              <a:buNone/>
            </a:pPr>
            <a:endParaRPr sz="1000"/>
          </a:p>
          <a:p>
            <a:pPr marL="228600" lvl="0" indent="-228600" algn="l" rtl="0">
              <a:lnSpc>
                <a:spcPct val="100000"/>
              </a:lnSpc>
              <a:spcBef>
                <a:spcPts val="0"/>
              </a:spcBef>
              <a:spcAft>
                <a:spcPts val="0"/>
              </a:spcAft>
              <a:buClr>
                <a:schemeClr val="dk1"/>
              </a:buClr>
              <a:buSzPts val="2800"/>
              <a:buNone/>
            </a:pPr>
            <a:r>
              <a:rPr lang="en-US" sz="2600" b="1"/>
              <a:t>Laura Knouse, </a:t>
            </a:r>
            <a:r>
              <a:rPr lang="en-US" sz="2600"/>
              <a:t>University of Richmond</a:t>
            </a:r>
            <a:endParaRPr sz="3400"/>
          </a:p>
          <a:p>
            <a:pPr marL="685800" lvl="0" indent="-228600" algn="l" rtl="0">
              <a:lnSpc>
                <a:spcPct val="100000"/>
              </a:lnSpc>
              <a:spcBef>
                <a:spcPts val="0"/>
              </a:spcBef>
              <a:spcAft>
                <a:spcPts val="0"/>
              </a:spcAft>
              <a:buClr>
                <a:schemeClr val="dk1"/>
              </a:buClr>
              <a:buSzPts val="2800"/>
              <a:buNone/>
            </a:pPr>
            <a:r>
              <a:rPr lang="en-US" sz="2200"/>
              <a:t>Promoted to full professor</a:t>
            </a:r>
            <a:endParaRPr sz="3400"/>
          </a:p>
          <a:p>
            <a:pPr marL="228600" lvl="0" indent="-228600" algn="l" rtl="0">
              <a:lnSpc>
                <a:spcPct val="100000"/>
              </a:lnSpc>
              <a:spcBef>
                <a:spcPts val="0"/>
              </a:spcBef>
              <a:spcAft>
                <a:spcPts val="0"/>
              </a:spcAft>
              <a:buClr>
                <a:schemeClr val="dk1"/>
              </a:buClr>
              <a:buSzPts val="2800"/>
              <a:buNone/>
            </a:pPr>
            <a:endParaRPr sz="1000"/>
          </a:p>
          <a:p>
            <a:pPr marL="228600" lvl="0" indent="-228600" algn="l" rtl="0">
              <a:lnSpc>
                <a:spcPct val="100000"/>
              </a:lnSpc>
              <a:spcBef>
                <a:spcPts val="0"/>
              </a:spcBef>
              <a:spcAft>
                <a:spcPts val="0"/>
              </a:spcAft>
              <a:buClr>
                <a:schemeClr val="dk1"/>
              </a:buClr>
              <a:buSzPts val="2800"/>
              <a:buNone/>
            </a:pPr>
            <a:r>
              <a:rPr lang="en-US" sz="2600" b="1"/>
              <a:t>John Monopoli, </a:t>
            </a:r>
            <a:r>
              <a:rPr lang="en-US" sz="2600"/>
              <a:t>Susquehanna University</a:t>
            </a:r>
            <a:endParaRPr sz="2600" b="1"/>
          </a:p>
          <a:p>
            <a:pPr marL="685800" lvl="0" indent="-228600" algn="l" rtl="0">
              <a:lnSpc>
                <a:spcPct val="100000"/>
              </a:lnSpc>
              <a:spcBef>
                <a:spcPts val="0"/>
              </a:spcBef>
              <a:spcAft>
                <a:spcPts val="0"/>
              </a:spcAft>
              <a:buClr>
                <a:schemeClr val="dk1"/>
              </a:buClr>
              <a:buSzPts val="2800"/>
              <a:buNone/>
            </a:pPr>
            <a:r>
              <a:rPr lang="en-US" sz="2200"/>
              <a:t>Opened an LLC</a:t>
            </a:r>
            <a:endParaRPr sz="3400"/>
          </a:p>
          <a:p>
            <a:pPr marL="228600" lvl="0" indent="-228600" algn="l" rtl="0">
              <a:lnSpc>
                <a:spcPct val="100000"/>
              </a:lnSpc>
              <a:spcBef>
                <a:spcPts val="0"/>
              </a:spcBef>
              <a:spcAft>
                <a:spcPts val="0"/>
              </a:spcAft>
              <a:buClr>
                <a:schemeClr val="dk1"/>
              </a:buClr>
              <a:buSzPts val="2800"/>
              <a:buNone/>
            </a:pPr>
            <a:endParaRPr sz="1000"/>
          </a:p>
          <a:p>
            <a:pPr marL="228600" lvl="0" indent="-228600" algn="l" rtl="0">
              <a:lnSpc>
                <a:spcPct val="100000"/>
              </a:lnSpc>
              <a:spcBef>
                <a:spcPts val="0"/>
              </a:spcBef>
              <a:spcAft>
                <a:spcPts val="0"/>
              </a:spcAft>
              <a:buClr>
                <a:schemeClr val="dk1"/>
              </a:buClr>
              <a:buSzPts val="2800"/>
              <a:buNone/>
            </a:pPr>
            <a:r>
              <a:rPr lang="en-US" sz="2600" b="1"/>
              <a:t>Susan Wenze,</a:t>
            </a:r>
            <a:r>
              <a:rPr lang="en-US" sz="2600"/>
              <a:t> Lafayette College</a:t>
            </a:r>
            <a:endParaRPr sz="2600" b="1"/>
          </a:p>
          <a:p>
            <a:pPr marL="685800" lvl="0" indent="-228600" algn="l" rtl="0">
              <a:lnSpc>
                <a:spcPct val="100000"/>
              </a:lnSpc>
              <a:spcBef>
                <a:spcPts val="0"/>
              </a:spcBef>
              <a:spcAft>
                <a:spcPts val="0"/>
              </a:spcAft>
              <a:buClr>
                <a:schemeClr val="dk1"/>
              </a:buClr>
              <a:buSzPts val="2800"/>
              <a:buNone/>
            </a:pPr>
            <a:r>
              <a:rPr lang="en-US" sz="2200"/>
              <a:t>Received Fulbright Scholar Award</a:t>
            </a:r>
            <a:endParaRPr sz="2200"/>
          </a:p>
          <a:p>
            <a:pPr marL="228600" lvl="0" indent="-228600" algn="l" rtl="0">
              <a:lnSpc>
                <a:spcPct val="100000"/>
              </a:lnSpc>
              <a:spcBef>
                <a:spcPts val="0"/>
              </a:spcBef>
              <a:spcAft>
                <a:spcPts val="0"/>
              </a:spcAft>
              <a:buClr>
                <a:schemeClr val="dk1"/>
              </a:buClr>
              <a:buSzPts val="2800"/>
              <a:buNone/>
            </a:pPr>
            <a:endParaRPr sz="2200"/>
          </a:p>
          <a:p>
            <a:pPr marL="228600" lvl="0" indent="-228600" algn="l" rtl="0">
              <a:lnSpc>
                <a:spcPct val="100000"/>
              </a:lnSpc>
              <a:spcBef>
                <a:spcPts val="0"/>
              </a:spcBef>
              <a:spcAft>
                <a:spcPts val="0"/>
              </a:spcAft>
              <a:buClr>
                <a:schemeClr val="dk1"/>
              </a:buClr>
              <a:buSzPts val="2800"/>
              <a:buNone/>
            </a:pPr>
            <a:r>
              <a:rPr lang="en-US" sz="2600" b="1"/>
              <a:t>Danielle Lindner (&amp; student Andrea Mingo),</a:t>
            </a:r>
            <a:r>
              <a:rPr lang="en-US" sz="2600"/>
              <a:t> Stetson University</a:t>
            </a:r>
            <a:endParaRPr sz="2600" b="1"/>
          </a:p>
          <a:p>
            <a:pPr marL="685800" lvl="0" indent="-228600" algn="l" rtl="0">
              <a:lnSpc>
                <a:spcPct val="100000"/>
              </a:lnSpc>
              <a:spcBef>
                <a:spcPts val="0"/>
              </a:spcBef>
              <a:spcAft>
                <a:spcPts val="0"/>
              </a:spcAft>
              <a:buClr>
                <a:schemeClr val="dk1"/>
              </a:buClr>
              <a:buSzPts val="2800"/>
              <a:buNone/>
            </a:pPr>
            <a:r>
              <a:rPr lang="en-US" sz="2200"/>
              <a:t>Participated in Council on Undergraduate Research Scholars Transforming</a:t>
            </a:r>
            <a:endParaRPr sz="2200"/>
          </a:p>
          <a:p>
            <a:pPr marL="685800" lvl="0" indent="-228600" algn="l" rtl="0">
              <a:lnSpc>
                <a:spcPct val="100000"/>
              </a:lnSpc>
              <a:spcBef>
                <a:spcPts val="0"/>
              </a:spcBef>
              <a:spcAft>
                <a:spcPts val="0"/>
              </a:spcAft>
              <a:buClr>
                <a:schemeClr val="dk1"/>
              </a:buClr>
              <a:buSzPts val="2800"/>
              <a:buNone/>
            </a:pPr>
            <a:r>
              <a:rPr lang="en-US" sz="2200"/>
              <a:t>Through Research (CUR STR) program – &amp; she recommends it to others!</a:t>
            </a:r>
            <a:endParaRPr sz="2200"/>
          </a:p>
        </p:txBody>
      </p:sp>
      <p:sp>
        <p:nvSpPr>
          <p:cNvPr id="180" name="Google Shape;180;g290d4a56bad_2_0"/>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90d4a56bad_2_51"/>
          <p:cNvSpPr/>
          <p:nvPr/>
        </p:nvSpPr>
        <p:spPr>
          <a:xfrm>
            <a:off x="14850" y="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6" name="Google Shape;186;g290d4a56bad_2_51"/>
          <p:cNvGrpSpPr/>
          <p:nvPr/>
        </p:nvGrpSpPr>
        <p:grpSpPr>
          <a:xfrm>
            <a:off x="3313671" y="685794"/>
            <a:ext cx="5486416" cy="5486394"/>
            <a:chOff x="1878926" y="2649064"/>
            <a:chExt cx="431007" cy="426582"/>
          </a:xfrm>
        </p:grpSpPr>
        <p:sp>
          <p:nvSpPr>
            <p:cNvPr id="187" name="Google Shape;187;g290d4a56bad_2_51"/>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g290d4a56bad_2_51"/>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g290d4a56bad_2_51"/>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g290d4a56bad_2_51"/>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g290d4a56bad_2_51"/>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g290d4a56bad_2_51"/>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g290d4a56bad_2_51"/>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g290d4a56bad_2_51"/>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g290d4a56bad_2_51"/>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g290d4a56bad_2_51"/>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g290d4a56bad_2_51"/>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g290d4a56bad_2_51"/>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g290d4a56bad_2_51"/>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g290d4a56bad_2_51"/>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g290d4a56bad_2_51"/>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g290d4a56bad_2_51"/>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g290d4a56bad_2_51"/>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g290d4a56bad_2_51"/>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g290d4a56bad_2_51"/>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g290d4a56bad_2_51"/>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g290d4a56bad_2_51"/>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g290d4a56bad_2_51"/>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g290d4a56bad_2_51"/>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g290d4a56bad_2_51"/>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g290d4a56bad_2_51"/>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g290d4a56bad_2_51"/>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g290d4a56bad_2_51"/>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g290d4a56bad_2_51"/>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g290d4a56bad_2_51"/>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g290d4a56bad_2_51"/>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g290d4a56bad_2_51"/>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g290d4a56bad_2_51"/>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g290d4a56bad_2_51"/>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g290d4a56bad_2_51"/>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g290d4a56bad_2_51"/>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g290d4a56bad_2_51"/>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g290d4a56bad_2_51"/>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g290d4a56bad_2_51"/>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g290d4a56bad_2_51"/>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g290d4a56bad_2_51"/>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g290d4a56bad_2_51"/>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g290d4a56bad_2_51"/>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g290d4a56bad_2_51"/>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0" name="Google Shape;230;g290d4a56bad_2_51"/>
          <p:cNvSpPr txBox="1">
            <a:spLocks noGrp="1"/>
          </p:cNvSpPr>
          <p:nvPr>
            <p:ph type="body" idx="1"/>
          </p:nvPr>
        </p:nvSpPr>
        <p:spPr>
          <a:xfrm>
            <a:off x="677574" y="1359601"/>
            <a:ext cx="10552079" cy="481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sz="2400" u="sng"/>
              <a:t>Publications</a:t>
            </a:r>
            <a:endParaRPr sz="2400" u="sng"/>
          </a:p>
          <a:p>
            <a:pPr marL="0" lvl="0" indent="0" algn="l" rtl="0">
              <a:lnSpc>
                <a:spcPct val="100000"/>
              </a:lnSpc>
              <a:spcBef>
                <a:spcPts val="0"/>
              </a:spcBef>
              <a:spcAft>
                <a:spcPts val="0"/>
              </a:spcAft>
              <a:buSzPts val="2800"/>
              <a:buNone/>
            </a:pPr>
            <a:r>
              <a:rPr lang="en-US" sz="2400"/>
              <a:t>Differential associations and concordance across measures of parent emotion socialization: The role of parent and adolescent emotion dysregulation. (</a:t>
            </a:r>
            <a:r>
              <a:rPr lang="en-US" sz="2400" i="1"/>
              <a:t>Social Development</a:t>
            </a:r>
            <a:r>
              <a:rPr lang="en-US" sz="2400"/>
              <a:t>; </a:t>
            </a:r>
            <a:r>
              <a:rPr lang="en-US" sz="2400" b="1"/>
              <a:t>Julia McQuade </a:t>
            </a:r>
            <a:r>
              <a:rPr lang="en-US" sz="2400"/>
              <a:t>and colleagues)</a:t>
            </a:r>
            <a:endParaRPr/>
          </a:p>
          <a:p>
            <a:pPr marL="0" lvl="0" indent="0" algn="l" rtl="0">
              <a:lnSpc>
                <a:spcPct val="100000"/>
              </a:lnSpc>
              <a:spcBef>
                <a:spcPts val="0"/>
              </a:spcBef>
              <a:spcAft>
                <a:spcPts val="0"/>
              </a:spcAft>
              <a:buSzPts val="2800"/>
              <a:buNone/>
            </a:pPr>
            <a:endParaRPr sz="2400"/>
          </a:p>
          <a:p>
            <a:pPr marL="0" lvl="0" indent="0" algn="l" rtl="0">
              <a:lnSpc>
                <a:spcPct val="100000"/>
              </a:lnSpc>
              <a:spcBef>
                <a:spcPts val="0"/>
              </a:spcBef>
              <a:spcAft>
                <a:spcPts val="0"/>
              </a:spcAft>
              <a:buSzPts val="2800"/>
              <a:buNone/>
            </a:pPr>
            <a:r>
              <a:rPr lang="en-US" sz="2400"/>
              <a:t>The effectiveness of anxiety interventions for young children: A meta-analytic review. (</a:t>
            </a:r>
            <a:r>
              <a:rPr lang="en-US" sz="2400" i="1"/>
              <a:t>Journal of Child and Family Studies</a:t>
            </a:r>
            <a:r>
              <a:rPr lang="en-US" sz="2400"/>
              <a:t>; </a:t>
            </a:r>
            <a:r>
              <a:rPr lang="en-US" sz="2400" b="1"/>
              <a:t>Nick Mian</a:t>
            </a:r>
            <a:r>
              <a:rPr lang="en-US" sz="2400"/>
              <a:t> and colleagues)</a:t>
            </a:r>
            <a:endParaRPr/>
          </a:p>
          <a:p>
            <a:pPr marL="0" lvl="0" indent="0" algn="l" rtl="0">
              <a:lnSpc>
                <a:spcPct val="100000"/>
              </a:lnSpc>
              <a:spcBef>
                <a:spcPts val="0"/>
              </a:spcBef>
              <a:spcAft>
                <a:spcPts val="0"/>
              </a:spcAft>
              <a:buSzPts val="2800"/>
              <a:buNone/>
            </a:pPr>
            <a:endParaRPr/>
          </a:p>
          <a:p>
            <a:pPr marL="0" lvl="0" indent="0" algn="l" rtl="0">
              <a:lnSpc>
                <a:spcPct val="100000"/>
              </a:lnSpc>
              <a:spcBef>
                <a:spcPts val="0"/>
              </a:spcBef>
              <a:spcAft>
                <a:spcPts val="0"/>
              </a:spcAft>
              <a:buSzPts val="2800"/>
              <a:buNone/>
            </a:pPr>
            <a:r>
              <a:rPr lang="en-US" sz="2400"/>
              <a:t>What do we know (or NOT know) about school shooter response training? (</a:t>
            </a:r>
            <a:r>
              <a:rPr lang="en-US" sz="2400" i="1"/>
              <a:t>The Behavior Therapist</a:t>
            </a:r>
            <a:r>
              <a:rPr lang="en-US" sz="2400"/>
              <a:t>; </a:t>
            </a:r>
            <a:r>
              <a:rPr lang="en-US" sz="2400" b="1"/>
              <a:t>Stephanie Ernestus </a:t>
            </a:r>
            <a:r>
              <a:rPr lang="en-US" sz="2400"/>
              <a:t>and colleagues)</a:t>
            </a:r>
            <a:endParaRPr/>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231" name="Google Shape;231;g290d4a56bad_2_5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290d4a56bad_2_101"/>
          <p:cNvSpPr/>
          <p:nvPr/>
        </p:nvSpPr>
        <p:spPr>
          <a:xfrm>
            <a:off x="14850" y="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7" name="Google Shape;237;g290d4a56bad_2_101"/>
          <p:cNvGrpSpPr/>
          <p:nvPr/>
        </p:nvGrpSpPr>
        <p:grpSpPr>
          <a:xfrm>
            <a:off x="3313671" y="685794"/>
            <a:ext cx="5486416" cy="5486394"/>
            <a:chOff x="1878926" y="2649064"/>
            <a:chExt cx="431007" cy="426582"/>
          </a:xfrm>
        </p:grpSpPr>
        <p:sp>
          <p:nvSpPr>
            <p:cNvPr id="238" name="Google Shape;238;g290d4a56bad_2_101"/>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g290d4a56bad_2_101"/>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g290d4a56bad_2_101"/>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g290d4a56bad_2_101"/>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g290d4a56bad_2_101"/>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g290d4a56bad_2_101"/>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g290d4a56bad_2_101"/>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g290d4a56bad_2_101"/>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g290d4a56bad_2_101"/>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g290d4a56bad_2_101"/>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g290d4a56bad_2_101"/>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g290d4a56bad_2_101"/>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g290d4a56bad_2_101"/>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g290d4a56bad_2_101"/>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g290d4a56bad_2_101"/>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g290d4a56bad_2_101"/>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g290d4a56bad_2_101"/>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g290d4a56bad_2_101"/>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g290d4a56bad_2_101"/>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290d4a56bad_2_101"/>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g290d4a56bad_2_101"/>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g290d4a56bad_2_101"/>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g290d4a56bad_2_101"/>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g290d4a56bad_2_101"/>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g290d4a56bad_2_101"/>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g290d4a56bad_2_101"/>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g290d4a56bad_2_101"/>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g290d4a56bad_2_101"/>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g290d4a56bad_2_101"/>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g290d4a56bad_2_101"/>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290d4a56bad_2_101"/>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290d4a56bad_2_101"/>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g290d4a56bad_2_101"/>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290d4a56bad_2_101"/>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g290d4a56bad_2_101"/>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g290d4a56bad_2_101"/>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290d4a56bad_2_101"/>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g290d4a56bad_2_101"/>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g290d4a56bad_2_101"/>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g290d4a56bad_2_101"/>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g290d4a56bad_2_101"/>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g290d4a56bad_2_101"/>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g290d4a56bad_2_101"/>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81" name="Google Shape;281;g290d4a56bad_2_101"/>
          <p:cNvSpPr txBox="1">
            <a:spLocks noGrp="1"/>
          </p:cNvSpPr>
          <p:nvPr>
            <p:ph type="body" idx="1"/>
          </p:nvPr>
        </p:nvSpPr>
        <p:spPr>
          <a:xfrm>
            <a:off x="677574" y="1359601"/>
            <a:ext cx="10552079" cy="481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None/>
            </a:pPr>
            <a:r>
              <a:rPr lang="en-US" sz="2400" u="sng"/>
              <a:t>Publications, cont.</a:t>
            </a:r>
            <a:endParaRPr sz="2400" u="sng"/>
          </a:p>
          <a:p>
            <a:pPr marL="228600" lvl="0" indent="-228600" algn="l" rtl="0">
              <a:lnSpc>
                <a:spcPct val="100000"/>
              </a:lnSpc>
              <a:spcBef>
                <a:spcPts val="0"/>
              </a:spcBef>
              <a:spcAft>
                <a:spcPts val="0"/>
              </a:spcAft>
              <a:buClr>
                <a:schemeClr val="dk1"/>
              </a:buClr>
              <a:buSzPts val="2800"/>
              <a:buNone/>
            </a:pPr>
            <a:r>
              <a:rPr lang="en-US" sz="2400"/>
              <a:t>Ecological momentary assessment of postpartum outcomes in mothers of multiples: Lower maternal-infant bonding, higher stress and more disrupted sleep. (</a:t>
            </a:r>
            <a:r>
              <a:rPr lang="en-US" sz="2400" i="1"/>
              <a:t>Archives of Women’s Mental Health</a:t>
            </a:r>
            <a:r>
              <a:rPr lang="en-US" sz="2400"/>
              <a:t>; </a:t>
            </a:r>
            <a:r>
              <a:rPr lang="en-US" sz="2400" b="1"/>
              <a:t>Susan Wenze</a:t>
            </a:r>
            <a:r>
              <a:rPr lang="en-US" sz="2400"/>
              <a:t> and colleagues)</a:t>
            </a:r>
            <a:endParaRPr/>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r>
              <a:rPr lang="en-US" sz="2400"/>
              <a:t>Randomized controlled trial of a mindfulness mobile application for ruminative adolescents (</a:t>
            </a:r>
            <a:r>
              <a:rPr lang="en-US" sz="2400" i="1"/>
              <a:t>Journal of Clinical Child and Adolescent Psychology</a:t>
            </a:r>
            <a:r>
              <a:rPr lang="en-US" sz="2400"/>
              <a:t>; </a:t>
            </a:r>
            <a:r>
              <a:rPr lang="en-US" sz="2400" b="1"/>
              <a:t>Lori Hilt </a:t>
            </a:r>
            <a:r>
              <a:rPr lang="en-US" sz="2400"/>
              <a:t>and colleagues)</a:t>
            </a:r>
            <a:endParaRPr/>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r>
              <a:rPr lang="en-US" sz="2400" i="1"/>
              <a:t>Thriving in College with ADHD: A Cognitive-Behavioral Skills Approach</a:t>
            </a:r>
            <a:r>
              <a:rPr lang="en-US" sz="2400"/>
              <a:t> (clinician manual published by </a:t>
            </a:r>
            <a:r>
              <a:rPr lang="en-US" sz="2400" b="1"/>
              <a:t>Laura Knouse</a:t>
            </a:r>
            <a:r>
              <a:rPr lang="en-US" sz="2400"/>
              <a:t> and colleagues)</a:t>
            </a:r>
            <a:endParaRPr/>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282" name="Google Shape;282;g290d4a56bad_2_10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a:t>Member News &amp; Celebrations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290d4a56bad_2_201"/>
          <p:cNvSpPr/>
          <p:nvPr/>
        </p:nvSpPr>
        <p:spPr>
          <a:xfrm>
            <a:off x="14850" y="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88" name="Google Shape;288;g290d4a56bad_2_201"/>
          <p:cNvGrpSpPr/>
          <p:nvPr/>
        </p:nvGrpSpPr>
        <p:grpSpPr>
          <a:xfrm>
            <a:off x="3313671" y="685794"/>
            <a:ext cx="5486416" cy="5486394"/>
            <a:chOff x="1878926" y="2649064"/>
            <a:chExt cx="431007" cy="426582"/>
          </a:xfrm>
        </p:grpSpPr>
        <p:sp>
          <p:nvSpPr>
            <p:cNvPr id="289" name="Google Shape;289;g290d4a56bad_2_201"/>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g290d4a56bad_2_201"/>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g290d4a56bad_2_201"/>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g290d4a56bad_2_201"/>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g290d4a56bad_2_201"/>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g290d4a56bad_2_201"/>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g290d4a56bad_2_201"/>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g290d4a56bad_2_201"/>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g290d4a56bad_2_201"/>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g290d4a56bad_2_201"/>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g290d4a56bad_2_201"/>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g290d4a56bad_2_201"/>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g290d4a56bad_2_201"/>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g290d4a56bad_2_201"/>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g290d4a56bad_2_201"/>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g290d4a56bad_2_201"/>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g290d4a56bad_2_201"/>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g290d4a56bad_2_201"/>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g290d4a56bad_2_201"/>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g290d4a56bad_2_201"/>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g290d4a56bad_2_201"/>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g290d4a56bad_2_201"/>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g290d4a56bad_2_201"/>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g290d4a56bad_2_201"/>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g290d4a56bad_2_201"/>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g290d4a56bad_2_201"/>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g290d4a56bad_2_201"/>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g290d4a56bad_2_201"/>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g290d4a56bad_2_201"/>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g290d4a56bad_2_201"/>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g290d4a56bad_2_201"/>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g290d4a56bad_2_201"/>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g290d4a56bad_2_201"/>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g290d4a56bad_2_201"/>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g290d4a56bad_2_201"/>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g290d4a56bad_2_201"/>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g290d4a56bad_2_201"/>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g290d4a56bad_2_201"/>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g290d4a56bad_2_201"/>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g290d4a56bad_2_201"/>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g290d4a56bad_2_201"/>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g290d4a56bad_2_201"/>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g290d4a56bad_2_201"/>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32" name="Google Shape;332;g290d4a56bad_2_201"/>
          <p:cNvSpPr txBox="1">
            <a:spLocks noGrp="1"/>
          </p:cNvSpPr>
          <p:nvPr>
            <p:ph type="body" idx="1"/>
          </p:nvPr>
        </p:nvSpPr>
        <p:spPr>
          <a:xfrm>
            <a:off x="677574" y="1359601"/>
            <a:ext cx="10141114" cy="481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None/>
            </a:pPr>
            <a:r>
              <a:rPr lang="en-US" sz="2400" u="sng"/>
              <a:t>Publications, cont.</a:t>
            </a:r>
            <a:endParaRPr sz="2400" b="1"/>
          </a:p>
          <a:p>
            <a:pPr marL="0" lvl="0" indent="0" algn="l" rtl="0">
              <a:lnSpc>
                <a:spcPct val="100000"/>
              </a:lnSpc>
              <a:spcBef>
                <a:spcPts val="0"/>
              </a:spcBef>
              <a:spcAft>
                <a:spcPts val="0"/>
              </a:spcAft>
              <a:buClr>
                <a:schemeClr val="dk1"/>
              </a:buClr>
              <a:buSzPts val="2800"/>
              <a:buNone/>
            </a:pPr>
            <a:r>
              <a:rPr lang="en-US" sz="2400" b="1"/>
              <a:t>Taryn Myers </a:t>
            </a:r>
            <a:r>
              <a:rPr lang="en-US" sz="2400"/>
              <a:t>had 2 publications with colleagues:</a:t>
            </a:r>
            <a:endParaRPr/>
          </a:p>
          <a:p>
            <a:pPr marL="342900" lvl="0" indent="-317500" algn="l" rtl="0">
              <a:lnSpc>
                <a:spcPct val="100000"/>
              </a:lnSpc>
              <a:spcBef>
                <a:spcPts val="1200"/>
              </a:spcBef>
              <a:spcAft>
                <a:spcPts val="0"/>
              </a:spcAft>
              <a:buSzPts val="2400"/>
              <a:buChar char="•"/>
            </a:pPr>
            <a:r>
              <a:rPr lang="en-US" sz="2400"/>
              <a:t>Body appreciation around the world: Measurement invariance of the Body Appreciation Scale-2 (BAS-2) across 65 nations, 40 languages, gender identities, and age groups (</a:t>
            </a:r>
            <a:r>
              <a:rPr lang="en-US" sz="2400" i="1"/>
              <a:t>Body Image</a:t>
            </a:r>
            <a:r>
              <a:rPr lang="en-US" sz="2400"/>
              <a:t>)</a:t>
            </a:r>
            <a:endParaRPr sz="2400"/>
          </a:p>
          <a:p>
            <a:pPr marL="342900" lvl="0" indent="-317500" algn="l" rtl="0">
              <a:lnSpc>
                <a:spcPct val="100000"/>
              </a:lnSpc>
              <a:spcBef>
                <a:spcPts val="1200"/>
              </a:spcBef>
              <a:spcAft>
                <a:spcPts val="0"/>
              </a:spcAft>
              <a:buSzPts val="2400"/>
              <a:buChar char="•"/>
            </a:pPr>
            <a:r>
              <a:rPr lang="en-US" sz="2400"/>
              <a:t>“Your body is not representative of who you are”: Exploring the relationships between feminist attitudes, feminist identity, and responses to fat talk (</a:t>
            </a:r>
            <a:r>
              <a:rPr lang="en-US" sz="2400" i="1"/>
              <a:t>Psychology of Women Quarterly</a:t>
            </a:r>
            <a:r>
              <a:rPr lang="en-US" sz="2400"/>
              <a:t>)</a:t>
            </a:r>
            <a:endParaRPr sz="2400"/>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333" name="Google Shape;333;g290d4a56bad_2_20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a:t>Member News &amp; Celebrations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291c8f75837_0_7"/>
          <p:cNvSpPr/>
          <p:nvPr/>
        </p:nvSpPr>
        <p:spPr>
          <a:xfrm>
            <a:off x="14850" y="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39" name="Google Shape;339;g291c8f75837_0_7"/>
          <p:cNvGrpSpPr/>
          <p:nvPr/>
        </p:nvGrpSpPr>
        <p:grpSpPr>
          <a:xfrm>
            <a:off x="3313677" y="685826"/>
            <a:ext cx="5486418" cy="5486396"/>
            <a:chOff x="1878926" y="2649064"/>
            <a:chExt cx="431007" cy="426582"/>
          </a:xfrm>
        </p:grpSpPr>
        <p:sp>
          <p:nvSpPr>
            <p:cNvPr id="340" name="Google Shape;340;g291c8f75837_0_7"/>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g291c8f75837_0_7"/>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g291c8f75837_0_7"/>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g291c8f75837_0_7"/>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g291c8f75837_0_7"/>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g291c8f75837_0_7"/>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g291c8f75837_0_7"/>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g291c8f75837_0_7"/>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291c8f75837_0_7"/>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291c8f75837_0_7"/>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g291c8f75837_0_7"/>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g291c8f75837_0_7"/>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g291c8f75837_0_7"/>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g291c8f75837_0_7"/>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g291c8f75837_0_7"/>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g291c8f75837_0_7"/>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g291c8f75837_0_7"/>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g291c8f75837_0_7"/>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g291c8f75837_0_7"/>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g291c8f75837_0_7"/>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g291c8f75837_0_7"/>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g291c8f75837_0_7"/>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g291c8f75837_0_7"/>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g291c8f75837_0_7"/>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g291c8f75837_0_7"/>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g291c8f75837_0_7"/>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g291c8f75837_0_7"/>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g291c8f75837_0_7"/>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g291c8f75837_0_7"/>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g291c8f75837_0_7"/>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g291c8f75837_0_7"/>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g291c8f75837_0_7"/>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g291c8f75837_0_7"/>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g291c8f75837_0_7"/>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g291c8f75837_0_7"/>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g291c8f75837_0_7"/>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g291c8f75837_0_7"/>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g291c8f75837_0_7"/>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291c8f75837_0_7"/>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g291c8f75837_0_7"/>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291c8f75837_0_7"/>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g291c8f75837_0_7"/>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291c8f75837_0_7"/>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3" name="Google Shape;383;g291c8f75837_0_7"/>
          <p:cNvSpPr txBox="1">
            <a:spLocks noGrp="1"/>
          </p:cNvSpPr>
          <p:nvPr>
            <p:ph type="body" idx="1"/>
          </p:nvPr>
        </p:nvSpPr>
        <p:spPr>
          <a:xfrm>
            <a:off x="677574" y="1359601"/>
            <a:ext cx="10141200" cy="481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400" u="sng"/>
              <a:t>Publications, cont.</a:t>
            </a:r>
            <a:endParaRPr sz="2400" b="1"/>
          </a:p>
          <a:p>
            <a:pPr marL="228600" lvl="0" indent="-228600" algn="l" rtl="0">
              <a:lnSpc>
                <a:spcPct val="100000"/>
              </a:lnSpc>
              <a:spcBef>
                <a:spcPts val="0"/>
              </a:spcBef>
              <a:spcAft>
                <a:spcPts val="0"/>
              </a:spcAft>
              <a:buNone/>
            </a:pPr>
            <a:r>
              <a:rPr lang="en-US" sz="2400" b="1"/>
              <a:t>Joanna Herres </a:t>
            </a:r>
            <a:r>
              <a:rPr lang="en-US" sz="2400"/>
              <a:t>had 3 publications with colleagues:</a:t>
            </a:r>
            <a:endParaRPr/>
          </a:p>
          <a:p>
            <a:pPr marL="457200" lvl="0" indent="-381000" algn="l" rtl="0">
              <a:lnSpc>
                <a:spcPct val="100000"/>
              </a:lnSpc>
              <a:spcBef>
                <a:spcPts val="1000"/>
              </a:spcBef>
              <a:spcAft>
                <a:spcPts val="0"/>
              </a:spcAft>
              <a:buSzPts val="2400"/>
              <a:buChar char="•"/>
            </a:pPr>
            <a:r>
              <a:rPr lang="en-US" sz="2400"/>
              <a:t>Factors associated with perceived stress and depressive symptoms among college students during the COVID-19 pandemic (</a:t>
            </a:r>
            <a:r>
              <a:rPr lang="en-US" sz="2400" i="1"/>
              <a:t>Journal of American College Health</a:t>
            </a:r>
            <a:r>
              <a:rPr lang="en-US" sz="2400"/>
              <a:t>)</a:t>
            </a:r>
            <a:endParaRPr sz="2400"/>
          </a:p>
          <a:p>
            <a:pPr marL="457200" lvl="0" indent="-381000" algn="l" rtl="0">
              <a:lnSpc>
                <a:spcPct val="100000"/>
              </a:lnSpc>
              <a:spcBef>
                <a:spcPts val="1200"/>
              </a:spcBef>
              <a:spcAft>
                <a:spcPts val="0"/>
              </a:spcAft>
              <a:buSzPts val="2400"/>
              <a:buChar char="•"/>
            </a:pPr>
            <a:r>
              <a:rPr lang="en-US" sz="2400"/>
              <a:t>Combining Attachment Based Family Therapy and Cognitive Behavior Therapy to Improve Outcomes for Adolescents with Anxiety (</a:t>
            </a:r>
            <a:r>
              <a:rPr lang="en-US" sz="2400" i="1"/>
              <a:t>Frontiers in Psychology</a:t>
            </a:r>
            <a:r>
              <a:rPr lang="en-US" sz="2400"/>
              <a:t>)</a:t>
            </a:r>
            <a:endParaRPr sz="2400"/>
          </a:p>
          <a:p>
            <a:pPr marL="457200" lvl="0" indent="-381000" algn="l" rtl="0">
              <a:lnSpc>
                <a:spcPct val="100000"/>
              </a:lnSpc>
              <a:spcBef>
                <a:spcPts val="1200"/>
              </a:spcBef>
              <a:spcAft>
                <a:spcPts val="0"/>
              </a:spcAft>
              <a:buSzPts val="2400"/>
              <a:buChar char="•"/>
            </a:pPr>
            <a:r>
              <a:rPr lang="en-US" sz="2400"/>
              <a:t>Multidisciplinary argument for the decriminalization of drugs (</a:t>
            </a:r>
            <a:r>
              <a:rPr lang="en-US" sz="2400" i="1"/>
              <a:t>Journal of Addictions and Offender Counseling</a:t>
            </a:r>
            <a:r>
              <a:rPr lang="en-US" sz="2400"/>
              <a:t>)</a:t>
            </a:r>
            <a:endParaRPr sz="2400" b="1"/>
          </a:p>
          <a:p>
            <a:pPr marL="228600" lvl="0" indent="-228600" algn="l" rtl="0">
              <a:lnSpc>
                <a:spcPct val="100000"/>
              </a:lnSpc>
              <a:spcBef>
                <a:spcPts val="120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384" name="Google Shape;384;g291c8f75837_0_7"/>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a:t>Member News, cont: Publications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g290d4a56bad_2_151"/>
          <p:cNvSpPr/>
          <p:nvPr/>
        </p:nvSpPr>
        <p:spPr>
          <a:xfrm>
            <a:off x="29688"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90" name="Google Shape;390;g290d4a56bad_2_151"/>
          <p:cNvGrpSpPr/>
          <p:nvPr/>
        </p:nvGrpSpPr>
        <p:grpSpPr>
          <a:xfrm>
            <a:off x="3313671" y="685794"/>
            <a:ext cx="5486416" cy="5486394"/>
            <a:chOff x="1878926" y="2649064"/>
            <a:chExt cx="431007" cy="426582"/>
          </a:xfrm>
        </p:grpSpPr>
        <p:sp>
          <p:nvSpPr>
            <p:cNvPr id="391" name="Google Shape;391;g290d4a56bad_2_151"/>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g290d4a56bad_2_151"/>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g290d4a56bad_2_151"/>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g290d4a56bad_2_151"/>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g290d4a56bad_2_151"/>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g290d4a56bad_2_151"/>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g290d4a56bad_2_151"/>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g290d4a56bad_2_151"/>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g290d4a56bad_2_151"/>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g290d4a56bad_2_151"/>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g290d4a56bad_2_151"/>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g290d4a56bad_2_151"/>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g290d4a56bad_2_151"/>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g290d4a56bad_2_151"/>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g290d4a56bad_2_151"/>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g290d4a56bad_2_151"/>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g290d4a56bad_2_151"/>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g290d4a56bad_2_151"/>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290d4a56bad_2_151"/>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g290d4a56bad_2_151"/>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g290d4a56bad_2_151"/>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g290d4a56bad_2_151"/>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g290d4a56bad_2_151"/>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g290d4a56bad_2_151"/>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g290d4a56bad_2_151"/>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g290d4a56bad_2_151"/>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g290d4a56bad_2_151"/>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g290d4a56bad_2_151"/>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g290d4a56bad_2_151"/>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g290d4a56bad_2_151"/>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g290d4a56bad_2_151"/>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g290d4a56bad_2_151"/>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g290d4a56bad_2_151"/>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g290d4a56bad_2_151"/>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g290d4a56bad_2_151"/>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g290d4a56bad_2_151"/>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g290d4a56bad_2_151"/>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g290d4a56bad_2_151"/>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g290d4a56bad_2_151"/>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g290d4a56bad_2_151"/>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g290d4a56bad_2_151"/>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g290d4a56bad_2_151"/>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g290d4a56bad_2_151"/>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34" name="Google Shape;434;g290d4a56bad_2_151"/>
          <p:cNvSpPr txBox="1">
            <a:spLocks noGrp="1"/>
          </p:cNvSpPr>
          <p:nvPr>
            <p:ph type="body" idx="1"/>
          </p:nvPr>
        </p:nvSpPr>
        <p:spPr>
          <a:xfrm>
            <a:off x="677573" y="1359601"/>
            <a:ext cx="11127433" cy="481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None/>
            </a:pPr>
            <a:r>
              <a:rPr lang="en-US" sz="2400" u="sng"/>
              <a:t>Publications, cont.</a:t>
            </a:r>
            <a:endParaRPr sz="2400" b="1"/>
          </a:p>
          <a:p>
            <a:pPr marL="228600" lvl="0" indent="-228600" algn="l" rtl="0">
              <a:lnSpc>
                <a:spcPct val="100000"/>
              </a:lnSpc>
              <a:spcBef>
                <a:spcPts val="0"/>
              </a:spcBef>
              <a:spcAft>
                <a:spcPts val="0"/>
              </a:spcAft>
              <a:buClr>
                <a:schemeClr val="dk1"/>
              </a:buClr>
              <a:buSzPts val="2800"/>
              <a:buNone/>
            </a:pPr>
            <a:r>
              <a:rPr lang="en-US" sz="2400" b="1"/>
              <a:t>Rebecca Shiner</a:t>
            </a:r>
            <a:r>
              <a:rPr lang="en-US" sz="2400"/>
              <a:t> had 5 (!!) publications with colleagues:</a:t>
            </a:r>
            <a:endParaRPr/>
          </a:p>
          <a:p>
            <a:pPr marL="342900" lvl="0" indent="-292100" algn="l" rtl="0">
              <a:lnSpc>
                <a:spcPct val="100000"/>
              </a:lnSpc>
              <a:spcBef>
                <a:spcPts val="0"/>
              </a:spcBef>
              <a:spcAft>
                <a:spcPts val="0"/>
              </a:spcAft>
              <a:buSzPts val="2000"/>
              <a:buChar char="•"/>
            </a:pPr>
            <a:r>
              <a:rPr lang="en-US" sz="2000"/>
              <a:t>The development of temperament, personality traits, and coping in childhood and adolescence (</a:t>
            </a:r>
            <a:r>
              <a:rPr lang="en-US" sz="2000" i="1"/>
              <a:t>Cambridge Handbook of the Development of Coping</a:t>
            </a:r>
            <a:r>
              <a:rPr lang="en-US" sz="2000"/>
              <a:t>)</a:t>
            </a:r>
            <a:endParaRPr sz="2000"/>
          </a:p>
          <a:p>
            <a:pPr marL="342900" lvl="0" indent="-292100" algn="l" rtl="0">
              <a:lnSpc>
                <a:spcPct val="100000"/>
              </a:lnSpc>
              <a:spcBef>
                <a:spcPts val="0"/>
              </a:spcBef>
              <a:spcAft>
                <a:spcPts val="0"/>
              </a:spcAft>
              <a:buSzPts val="2000"/>
              <a:buChar char="•"/>
            </a:pPr>
            <a:r>
              <a:rPr lang="en-US" sz="2000"/>
              <a:t>The relations between narrative identity and personality pathology among clinical adolescents: Findings from a multi-ethnic Asian sample (</a:t>
            </a:r>
            <a:r>
              <a:rPr lang="en-US" sz="2000" i="1"/>
              <a:t>Journal of Personality Assessment</a:t>
            </a:r>
            <a:r>
              <a:rPr lang="en-US" sz="2000"/>
              <a:t>)</a:t>
            </a:r>
            <a:endParaRPr sz="2000"/>
          </a:p>
          <a:p>
            <a:pPr marL="342900" lvl="0" indent="-292100" algn="l" rtl="0">
              <a:lnSpc>
                <a:spcPct val="100000"/>
              </a:lnSpc>
              <a:spcBef>
                <a:spcPts val="0"/>
              </a:spcBef>
              <a:spcAft>
                <a:spcPts val="0"/>
              </a:spcAft>
              <a:buSzPts val="2000"/>
              <a:buChar char="•"/>
            </a:pPr>
            <a:r>
              <a:rPr lang="en-US" sz="2000"/>
              <a:t>Personality development among immigrant and non-immigrant adolescents in the context of a great economic recession: Disruption or maturation? (</a:t>
            </a:r>
            <a:r>
              <a:rPr lang="en-US" sz="2000" i="1"/>
              <a:t>European Journal of Personality</a:t>
            </a:r>
            <a:r>
              <a:rPr lang="en-US" sz="2000"/>
              <a:t>)</a:t>
            </a:r>
            <a:endParaRPr sz="2000"/>
          </a:p>
          <a:p>
            <a:pPr marL="342900" lvl="0" indent="-292100" algn="l" rtl="0">
              <a:lnSpc>
                <a:spcPct val="100000"/>
              </a:lnSpc>
              <a:spcBef>
                <a:spcPts val="0"/>
              </a:spcBef>
              <a:spcAft>
                <a:spcPts val="0"/>
              </a:spcAft>
              <a:buSzPts val="2000"/>
              <a:buChar char="•"/>
            </a:pPr>
            <a:r>
              <a:rPr lang="en-US" sz="2000"/>
              <a:t>A person-centered approach to resilience and vulnerability in emerging adulthood: Predictions from parenting and personality in adolescence (</a:t>
            </a:r>
            <a:r>
              <a:rPr lang="en-US" sz="2000" i="1"/>
              <a:t>Development and Psychopathology</a:t>
            </a:r>
            <a:r>
              <a:rPr lang="en-US" sz="2000"/>
              <a:t>)</a:t>
            </a:r>
            <a:endParaRPr sz="2000"/>
          </a:p>
          <a:p>
            <a:pPr marL="342900" lvl="0" indent="-292100" algn="l" rtl="0">
              <a:lnSpc>
                <a:spcPct val="100000"/>
              </a:lnSpc>
              <a:spcBef>
                <a:spcPts val="0"/>
              </a:spcBef>
              <a:spcAft>
                <a:spcPts val="0"/>
              </a:spcAft>
              <a:buSzPts val="2000"/>
              <a:buChar char="•"/>
            </a:pPr>
            <a:r>
              <a:rPr lang="en-US" sz="2000"/>
              <a:t>The relationship between veterans’ narrative processing of their service experiences and post-traumatic stress disorder symptoms, daily functioning and well-being (</a:t>
            </a:r>
            <a:r>
              <a:rPr lang="en-US" sz="2000" i="1"/>
              <a:t>Journal of Traumatic Stress</a:t>
            </a:r>
            <a:r>
              <a:rPr lang="en-US" sz="2000"/>
              <a:t>)</a:t>
            </a:r>
            <a:endParaRPr sz="2000"/>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435" name="Google Shape;435;g290d4a56bad_2_15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a:t>Member News, cont: Publications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290d4a56bad_2_251"/>
          <p:cNvSpPr/>
          <p:nvPr/>
        </p:nvSpPr>
        <p:spPr>
          <a:xfrm>
            <a:off x="14850" y="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41" name="Google Shape;441;g290d4a56bad_2_251"/>
          <p:cNvGrpSpPr/>
          <p:nvPr/>
        </p:nvGrpSpPr>
        <p:grpSpPr>
          <a:xfrm>
            <a:off x="3313671" y="685794"/>
            <a:ext cx="5486416" cy="5486394"/>
            <a:chOff x="1878926" y="2649064"/>
            <a:chExt cx="431007" cy="426582"/>
          </a:xfrm>
        </p:grpSpPr>
        <p:sp>
          <p:nvSpPr>
            <p:cNvPr id="442" name="Google Shape;442;g290d4a56bad_2_251"/>
            <p:cNvSpPr/>
            <p:nvPr/>
          </p:nvSpPr>
          <p:spPr>
            <a:xfrm>
              <a:off x="2099275" y="2688160"/>
              <a:ext cx="24833" cy="20810"/>
            </a:xfrm>
            <a:custGeom>
              <a:avLst/>
              <a:gdLst/>
              <a:ahLst/>
              <a:cxnLst/>
              <a:rect l="l" t="t" r="r" b="b"/>
              <a:pathLst>
                <a:path w="679" h="569" extrusionOk="0">
                  <a:moveTo>
                    <a:pt x="423" y="1"/>
                  </a:moveTo>
                  <a:cubicBezTo>
                    <a:pt x="385" y="1"/>
                    <a:pt x="346" y="14"/>
                    <a:pt x="310" y="45"/>
                  </a:cubicBezTo>
                  <a:lnTo>
                    <a:pt x="95" y="283"/>
                  </a:lnTo>
                  <a:cubicBezTo>
                    <a:pt x="0" y="378"/>
                    <a:pt x="72" y="569"/>
                    <a:pt x="215" y="569"/>
                  </a:cubicBezTo>
                  <a:cubicBezTo>
                    <a:pt x="262" y="569"/>
                    <a:pt x="310" y="545"/>
                    <a:pt x="334" y="521"/>
                  </a:cubicBezTo>
                  <a:lnTo>
                    <a:pt x="548" y="283"/>
                  </a:lnTo>
                  <a:cubicBezTo>
                    <a:pt x="678" y="171"/>
                    <a:pt x="561" y="1"/>
                    <a:pt x="42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g290d4a56bad_2_251"/>
            <p:cNvSpPr/>
            <p:nvPr/>
          </p:nvSpPr>
          <p:spPr>
            <a:xfrm>
              <a:off x="2052243" y="2716467"/>
              <a:ext cx="43850" cy="40632"/>
            </a:xfrm>
            <a:custGeom>
              <a:avLst/>
              <a:gdLst/>
              <a:ahLst/>
              <a:cxnLst/>
              <a:rect l="l" t="t" r="r" b="b"/>
              <a:pathLst>
                <a:path w="1199" h="1111" extrusionOk="0">
                  <a:moveTo>
                    <a:pt x="949" y="0"/>
                  </a:moveTo>
                  <a:cubicBezTo>
                    <a:pt x="909" y="0"/>
                    <a:pt x="868" y="17"/>
                    <a:pt x="834" y="57"/>
                  </a:cubicBezTo>
                  <a:lnTo>
                    <a:pt x="72" y="819"/>
                  </a:lnTo>
                  <a:cubicBezTo>
                    <a:pt x="0" y="890"/>
                    <a:pt x="0" y="985"/>
                    <a:pt x="72" y="1057"/>
                  </a:cubicBezTo>
                  <a:cubicBezTo>
                    <a:pt x="107" y="1093"/>
                    <a:pt x="143" y="1110"/>
                    <a:pt x="182" y="1110"/>
                  </a:cubicBezTo>
                  <a:cubicBezTo>
                    <a:pt x="220" y="1110"/>
                    <a:pt x="262" y="1093"/>
                    <a:pt x="310" y="1057"/>
                  </a:cubicBezTo>
                  <a:lnTo>
                    <a:pt x="1072" y="295"/>
                  </a:lnTo>
                  <a:cubicBezTo>
                    <a:pt x="1199" y="168"/>
                    <a:pt x="1078" y="0"/>
                    <a:pt x="94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g290d4a56bad_2_251"/>
            <p:cNvSpPr/>
            <p:nvPr/>
          </p:nvSpPr>
          <p:spPr>
            <a:xfrm>
              <a:off x="1918973" y="2821430"/>
              <a:ext cx="72084" cy="68939"/>
            </a:xfrm>
            <a:custGeom>
              <a:avLst/>
              <a:gdLst/>
              <a:ahLst/>
              <a:cxnLst/>
              <a:rect l="l" t="t" r="r" b="b"/>
              <a:pathLst>
                <a:path w="1971" h="1885" extrusionOk="0">
                  <a:moveTo>
                    <a:pt x="1710" y="0"/>
                  </a:moveTo>
                  <a:cubicBezTo>
                    <a:pt x="1672" y="0"/>
                    <a:pt x="1632" y="13"/>
                    <a:pt x="1596" y="44"/>
                  </a:cubicBezTo>
                  <a:lnTo>
                    <a:pt x="72" y="1592"/>
                  </a:lnTo>
                  <a:cubicBezTo>
                    <a:pt x="1" y="1664"/>
                    <a:pt x="1" y="1759"/>
                    <a:pt x="72" y="1830"/>
                  </a:cubicBezTo>
                  <a:cubicBezTo>
                    <a:pt x="108" y="1866"/>
                    <a:pt x="149" y="1884"/>
                    <a:pt x="191" y="1884"/>
                  </a:cubicBezTo>
                  <a:cubicBezTo>
                    <a:pt x="233" y="1884"/>
                    <a:pt x="274" y="1866"/>
                    <a:pt x="310" y="1830"/>
                  </a:cubicBezTo>
                  <a:lnTo>
                    <a:pt x="1858" y="283"/>
                  </a:lnTo>
                  <a:cubicBezTo>
                    <a:pt x="1970" y="171"/>
                    <a:pt x="1848" y="0"/>
                    <a:pt x="171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g290d4a56bad_2_251"/>
            <p:cNvSpPr/>
            <p:nvPr/>
          </p:nvSpPr>
          <p:spPr>
            <a:xfrm>
              <a:off x="2050085" y="2821430"/>
              <a:ext cx="74023" cy="68573"/>
            </a:xfrm>
            <a:custGeom>
              <a:avLst/>
              <a:gdLst/>
              <a:ahLst/>
              <a:cxnLst/>
              <a:rect l="l" t="t" r="r" b="b"/>
              <a:pathLst>
                <a:path w="2024" h="1875" extrusionOk="0">
                  <a:moveTo>
                    <a:pt x="255" y="0"/>
                  </a:moveTo>
                  <a:cubicBezTo>
                    <a:pt x="118" y="0"/>
                    <a:pt x="0" y="171"/>
                    <a:pt x="131" y="283"/>
                  </a:cubicBezTo>
                  <a:lnTo>
                    <a:pt x="1655" y="1830"/>
                  </a:lnTo>
                  <a:cubicBezTo>
                    <a:pt x="1691" y="1861"/>
                    <a:pt x="1730" y="1875"/>
                    <a:pt x="1768" y="1875"/>
                  </a:cubicBezTo>
                  <a:cubicBezTo>
                    <a:pt x="1906" y="1875"/>
                    <a:pt x="2023" y="1704"/>
                    <a:pt x="1893" y="1592"/>
                  </a:cubicBezTo>
                  <a:lnTo>
                    <a:pt x="369" y="44"/>
                  </a:lnTo>
                  <a:cubicBezTo>
                    <a:pt x="333" y="13"/>
                    <a:pt x="293" y="0"/>
                    <a:pt x="25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g290d4a56bad_2_251"/>
            <p:cNvSpPr/>
            <p:nvPr/>
          </p:nvSpPr>
          <p:spPr>
            <a:xfrm>
              <a:off x="1916815" y="2688160"/>
              <a:ext cx="74169" cy="68939"/>
            </a:xfrm>
            <a:custGeom>
              <a:avLst/>
              <a:gdLst/>
              <a:ahLst/>
              <a:cxnLst/>
              <a:rect l="l" t="t" r="r" b="b"/>
              <a:pathLst>
                <a:path w="2028" h="1885" extrusionOk="0">
                  <a:moveTo>
                    <a:pt x="255" y="1"/>
                  </a:moveTo>
                  <a:cubicBezTo>
                    <a:pt x="118" y="1"/>
                    <a:pt x="0" y="171"/>
                    <a:pt x="131" y="283"/>
                  </a:cubicBezTo>
                  <a:lnTo>
                    <a:pt x="1655" y="1831"/>
                  </a:lnTo>
                  <a:cubicBezTo>
                    <a:pt x="1693" y="1869"/>
                    <a:pt x="1735" y="1885"/>
                    <a:pt x="1775" y="1885"/>
                  </a:cubicBezTo>
                  <a:cubicBezTo>
                    <a:pt x="1911" y="1885"/>
                    <a:pt x="2027" y="1703"/>
                    <a:pt x="1917" y="1593"/>
                  </a:cubicBezTo>
                  <a:lnTo>
                    <a:pt x="369" y="45"/>
                  </a:lnTo>
                  <a:cubicBezTo>
                    <a:pt x="333" y="14"/>
                    <a:pt x="294" y="1"/>
                    <a:pt x="25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g290d4a56bad_2_251"/>
            <p:cNvSpPr/>
            <p:nvPr/>
          </p:nvSpPr>
          <p:spPr>
            <a:xfrm>
              <a:off x="2068774" y="2782956"/>
              <a:ext cx="94101" cy="12252"/>
            </a:xfrm>
            <a:custGeom>
              <a:avLst/>
              <a:gdLst/>
              <a:ahLst/>
              <a:cxnLst/>
              <a:rect l="l" t="t" r="r" b="b"/>
              <a:pathLst>
                <a:path w="2573" h="335" extrusionOk="0">
                  <a:moveTo>
                    <a:pt x="167" y="1"/>
                  </a:moveTo>
                  <a:cubicBezTo>
                    <a:pt x="72" y="1"/>
                    <a:pt x="1" y="72"/>
                    <a:pt x="1" y="168"/>
                  </a:cubicBezTo>
                  <a:cubicBezTo>
                    <a:pt x="1" y="263"/>
                    <a:pt x="72" y="334"/>
                    <a:pt x="167" y="334"/>
                  </a:cubicBezTo>
                  <a:lnTo>
                    <a:pt x="2335" y="334"/>
                  </a:lnTo>
                  <a:cubicBezTo>
                    <a:pt x="2573" y="334"/>
                    <a:pt x="2573" y="1"/>
                    <a:pt x="233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g290d4a56bad_2_251"/>
            <p:cNvSpPr/>
            <p:nvPr/>
          </p:nvSpPr>
          <p:spPr>
            <a:xfrm>
              <a:off x="1878926" y="2782956"/>
              <a:ext cx="93223" cy="12252"/>
            </a:xfrm>
            <a:custGeom>
              <a:avLst/>
              <a:gdLst/>
              <a:ahLst/>
              <a:cxnLst/>
              <a:rect l="l" t="t" r="r" b="b"/>
              <a:pathLst>
                <a:path w="2549" h="335" extrusionOk="0">
                  <a:moveTo>
                    <a:pt x="214" y="1"/>
                  </a:moveTo>
                  <a:cubicBezTo>
                    <a:pt x="0" y="1"/>
                    <a:pt x="0" y="334"/>
                    <a:pt x="214" y="334"/>
                  </a:cubicBezTo>
                  <a:lnTo>
                    <a:pt x="2382" y="334"/>
                  </a:lnTo>
                  <a:cubicBezTo>
                    <a:pt x="2477" y="334"/>
                    <a:pt x="2548" y="263"/>
                    <a:pt x="2548" y="168"/>
                  </a:cubicBezTo>
                  <a:cubicBezTo>
                    <a:pt x="2548" y="72"/>
                    <a:pt x="2477" y="1"/>
                    <a:pt x="238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g290d4a56bad_2_251"/>
            <p:cNvSpPr/>
            <p:nvPr/>
          </p:nvSpPr>
          <p:spPr>
            <a:xfrm>
              <a:off x="2013915" y="2837412"/>
              <a:ext cx="13093" cy="91687"/>
            </a:xfrm>
            <a:custGeom>
              <a:avLst/>
              <a:gdLst/>
              <a:ahLst/>
              <a:cxnLst/>
              <a:rect l="l" t="t" r="r" b="b"/>
              <a:pathLst>
                <a:path w="358" h="2507" extrusionOk="0">
                  <a:moveTo>
                    <a:pt x="179" y="0"/>
                  </a:moveTo>
                  <a:cubicBezTo>
                    <a:pt x="90" y="0"/>
                    <a:pt x="0" y="60"/>
                    <a:pt x="0" y="179"/>
                  </a:cubicBezTo>
                  <a:lnTo>
                    <a:pt x="0" y="2346"/>
                  </a:lnTo>
                  <a:cubicBezTo>
                    <a:pt x="0" y="2453"/>
                    <a:pt x="90" y="2507"/>
                    <a:pt x="179" y="2507"/>
                  </a:cubicBezTo>
                  <a:cubicBezTo>
                    <a:pt x="268" y="2507"/>
                    <a:pt x="358" y="2453"/>
                    <a:pt x="358" y="2346"/>
                  </a:cubicBezTo>
                  <a:lnTo>
                    <a:pt x="358" y="179"/>
                  </a:lnTo>
                  <a:cubicBezTo>
                    <a:pt x="358" y="60"/>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g290d4a56bad_2_251"/>
            <p:cNvSpPr/>
            <p:nvPr/>
          </p:nvSpPr>
          <p:spPr>
            <a:xfrm>
              <a:off x="2013915" y="2649064"/>
              <a:ext cx="13093" cy="92126"/>
            </a:xfrm>
            <a:custGeom>
              <a:avLst/>
              <a:gdLst/>
              <a:ahLst/>
              <a:cxnLst/>
              <a:rect l="l" t="t" r="r" b="b"/>
              <a:pathLst>
                <a:path w="358" h="2519" extrusionOk="0">
                  <a:moveTo>
                    <a:pt x="179" y="0"/>
                  </a:moveTo>
                  <a:cubicBezTo>
                    <a:pt x="90" y="0"/>
                    <a:pt x="0" y="54"/>
                    <a:pt x="0" y="161"/>
                  </a:cubicBezTo>
                  <a:lnTo>
                    <a:pt x="0" y="2352"/>
                  </a:lnTo>
                  <a:cubicBezTo>
                    <a:pt x="0" y="2447"/>
                    <a:pt x="96" y="2519"/>
                    <a:pt x="191" y="2519"/>
                  </a:cubicBezTo>
                  <a:cubicBezTo>
                    <a:pt x="286" y="2519"/>
                    <a:pt x="358" y="2447"/>
                    <a:pt x="358" y="2352"/>
                  </a:cubicBezTo>
                  <a:lnTo>
                    <a:pt x="358" y="161"/>
                  </a:lnTo>
                  <a:cubicBezTo>
                    <a:pt x="358" y="54"/>
                    <a:pt x="268" y="0"/>
                    <a:pt x="179"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g290d4a56bad_2_251"/>
            <p:cNvSpPr/>
            <p:nvPr/>
          </p:nvSpPr>
          <p:spPr>
            <a:xfrm>
              <a:off x="1973356" y="2688489"/>
              <a:ext cx="24869" cy="35292"/>
            </a:xfrm>
            <a:custGeom>
              <a:avLst/>
              <a:gdLst/>
              <a:ahLst/>
              <a:cxnLst/>
              <a:rect l="l" t="t" r="r" b="b"/>
              <a:pathLst>
                <a:path w="680" h="965" extrusionOk="0">
                  <a:moveTo>
                    <a:pt x="217" y="0"/>
                  </a:moveTo>
                  <a:cubicBezTo>
                    <a:pt x="107" y="0"/>
                    <a:pt x="0" y="103"/>
                    <a:pt x="62" y="226"/>
                  </a:cubicBezTo>
                  <a:lnTo>
                    <a:pt x="323" y="869"/>
                  </a:lnTo>
                  <a:cubicBezTo>
                    <a:pt x="349" y="936"/>
                    <a:pt x="403" y="965"/>
                    <a:pt x="460" y="965"/>
                  </a:cubicBezTo>
                  <a:cubicBezTo>
                    <a:pt x="565" y="965"/>
                    <a:pt x="680" y="866"/>
                    <a:pt x="633" y="726"/>
                  </a:cubicBezTo>
                  <a:lnTo>
                    <a:pt x="371" y="107"/>
                  </a:lnTo>
                  <a:cubicBezTo>
                    <a:pt x="337" y="31"/>
                    <a:pt x="277" y="0"/>
                    <a:pt x="21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g290d4a56bad_2_251"/>
            <p:cNvSpPr/>
            <p:nvPr/>
          </p:nvSpPr>
          <p:spPr>
            <a:xfrm>
              <a:off x="1916523" y="2744847"/>
              <a:ext cx="40961" cy="22017"/>
            </a:xfrm>
            <a:custGeom>
              <a:avLst/>
              <a:gdLst/>
              <a:ahLst/>
              <a:cxnLst/>
              <a:rect l="l" t="t" r="r" b="b"/>
              <a:pathLst>
                <a:path w="1120" h="602" extrusionOk="0">
                  <a:moveTo>
                    <a:pt x="234" y="1"/>
                  </a:moveTo>
                  <a:cubicBezTo>
                    <a:pt x="84" y="1"/>
                    <a:pt x="0" y="246"/>
                    <a:pt x="187" y="328"/>
                  </a:cubicBezTo>
                  <a:lnTo>
                    <a:pt x="806" y="590"/>
                  </a:lnTo>
                  <a:cubicBezTo>
                    <a:pt x="825" y="598"/>
                    <a:pt x="844" y="601"/>
                    <a:pt x="862" y="601"/>
                  </a:cubicBezTo>
                  <a:cubicBezTo>
                    <a:pt x="1022" y="601"/>
                    <a:pt x="1120" y="345"/>
                    <a:pt x="949" y="281"/>
                  </a:cubicBezTo>
                  <a:lnTo>
                    <a:pt x="306" y="19"/>
                  </a:lnTo>
                  <a:cubicBezTo>
                    <a:pt x="281" y="6"/>
                    <a:pt x="257" y="1"/>
                    <a:pt x="234"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g290d4a56bad_2_251"/>
            <p:cNvSpPr/>
            <p:nvPr/>
          </p:nvSpPr>
          <p:spPr>
            <a:xfrm>
              <a:off x="1917218" y="2813933"/>
              <a:ext cx="41071" cy="22200"/>
            </a:xfrm>
            <a:custGeom>
              <a:avLst/>
              <a:gdLst/>
              <a:ahLst/>
              <a:cxnLst/>
              <a:rect l="l" t="t" r="r" b="b"/>
              <a:pathLst>
                <a:path w="1123" h="607" extrusionOk="0">
                  <a:moveTo>
                    <a:pt x="867" y="1"/>
                  </a:moveTo>
                  <a:cubicBezTo>
                    <a:pt x="849" y="1"/>
                    <a:pt x="830" y="4"/>
                    <a:pt x="811" y="11"/>
                  </a:cubicBezTo>
                  <a:lnTo>
                    <a:pt x="168" y="273"/>
                  </a:lnTo>
                  <a:cubicBezTo>
                    <a:pt x="1" y="345"/>
                    <a:pt x="72" y="607"/>
                    <a:pt x="239" y="607"/>
                  </a:cubicBezTo>
                  <a:lnTo>
                    <a:pt x="311" y="607"/>
                  </a:lnTo>
                  <a:lnTo>
                    <a:pt x="930" y="345"/>
                  </a:lnTo>
                  <a:cubicBezTo>
                    <a:pt x="1122" y="259"/>
                    <a:pt x="1027" y="1"/>
                    <a:pt x="8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g290d4a56bad_2_251"/>
            <p:cNvSpPr/>
            <p:nvPr/>
          </p:nvSpPr>
          <p:spPr>
            <a:xfrm>
              <a:off x="1975587" y="2856576"/>
              <a:ext cx="24065" cy="35512"/>
            </a:xfrm>
            <a:custGeom>
              <a:avLst/>
              <a:gdLst/>
              <a:ahLst/>
              <a:cxnLst/>
              <a:rect l="l" t="t" r="r" b="b"/>
              <a:pathLst>
                <a:path w="658" h="971" extrusionOk="0">
                  <a:moveTo>
                    <a:pt x="441" y="0"/>
                  </a:moveTo>
                  <a:cubicBezTo>
                    <a:pt x="381" y="0"/>
                    <a:pt x="320" y="31"/>
                    <a:pt x="286" y="107"/>
                  </a:cubicBezTo>
                  <a:lnTo>
                    <a:pt x="24" y="727"/>
                  </a:lnTo>
                  <a:cubicBezTo>
                    <a:pt x="1" y="822"/>
                    <a:pt x="24" y="917"/>
                    <a:pt x="120" y="965"/>
                  </a:cubicBezTo>
                  <a:cubicBezTo>
                    <a:pt x="132" y="969"/>
                    <a:pt x="146" y="971"/>
                    <a:pt x="161" y="971"/>
                  </a:cubicBezTo>
                  <a:cubicBezTo>
                    <a:pt x="230" y="971"/>
                    <a:pt x="314" y="928"/>
                    <a:pt x="334" y="869"/>
                  </a:cubicBezTo>
                  <a:lnTo>
                    <a:pt x="596" y="226"/>
                  </a:lnTo>
                  <a:cubicBezTo>
                    <a:pt x="657" y="103"/>
                    <a:pt x="550" y="0"/>
                    <a:pt x="441"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g290d4a56bad_2_251"/>
            <p:cNvSpPr/>
            <p:nvPr/>
          </p:nvSpPr>
          <p:spPr>
            <a:xfrm>
              <a:off x="2043905" y="2855699"/>
              <a:ext cx="25418" cy="35366"/>
            </a:xfrm>
            <a:custGeom>
              <a:avLst/>
              <a:gdLst/>
              <a:ahLst/>
              <a:cxnLst/>
              <a:rect l="l" t="t" r="r" b="b"/>
              <a:pathLst>
                <a:path w="695" h="967" extrusionOk="0">
                  <a:moveTo>
                    <a:pt x="227" y="1"/>
                  </a:moveTo>
                  <a:cubicBezTo>
                    <a:pt x="117" y="1"/>
                    <a:pt x="0" y="104"/>
                    <a:pt x="62" y="227"/>
                  </a:cubicBezTo>
                  <a:lnTo>
                    <a:pt x="323" y="870"/>
                  </a:lnTo>
                  <a:cubicBezTo>
                    <a:pt x="349" y="938"/>
                    <a:pt x="408" y="966"/>
                    <a:pt x="469" y="966"/>
                  </a:cubicBezTo>
                  <a:cubicBezTo>
                    <a:pt x="578" y="966"/>
                    <a:pt x="694" y="873"/>
                    <a:pt x="633" y="751"/>
                  </a:cubicBezTo>
                  <a:lnTo>
                    <a:pt x="371" y="108"/>
                  </a:lnTo>
                  <a:cubicBezTo>
                    <a:pt x="346" y="32"/>
                    <a:pt x="288" y="1"/>
                    <a:pt x="22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 name="Google Shape;456;g290d4a56bad_2_251"/>
            <p:cNvSpPr/>
            <p:nvPr/>
          </p:nvSpPr>
          <p:spPr>
            <a:xfrm>
              <a:off x="2085305" y="2812836"/>
              <a:ext cx="40851" cy="22200"/>
            </a:xfrm>
            <a:custGeom>
              <a:avLst/>
              <a:gdLst/>
              <a:ahLst/>
              <a:cxnLst/>
              <a:rect l="l" t="t" r="r" b="b"/>
              <a:pathLst>
                <a:path w="1117" h="607" extrusionOk="0">
                  <a:moveTo>
                    <a:pt x="236" y="0"/>
                  </a:moveTo>
                  <a:cubicBezTo>
                    <a:pt x="72" y="0"/>
                    <a:pt x="1" y="264"/>
                    <a:pt x="168" y="327"/>
                  </a:cubicBezTo>
                  <a:lnTo>
                    <a:pt x="811" y="589"/>
                  </a:lnTo>
                  <a:cubicBezTo>
                    <a:pt x="836" y="601"/>
                    <a:pt x="860" y="607"/>
                    <a:pt x="882" y="607"/>
                  </a:cubicBezTo>
                  <a:cubicBezTo>
                    <a:pt x="1033" y="607"/>
                    <a:pt x="1116" y="362"/>
                    <a:pt x="930" y="279"/>
                  </a:cubicBezTo>
                  <a:lnTo>
                    <a:pt x="311" y="17"/>
                  </a:lnTo>
                  <a:cubicBezTo>
                    <a:pt x="284" y="6"/>
                    <a:pt x="259" y="0"/>
                    <a:pt x="23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g290d4a56bad_2_251"/>
            <p:cNvSpPr/>
            <p:nvPr/>
          </p:nvSpPr>
          <p:spPr>
            <a:xfrm>
              <a:off x="2084500" y="2743384"/>
              <a:ext cx="40998" cy="21980"/>
            </a:xfrm>
            <a:custGeom>
              <a:avLst/>
              <a:gdLst/>
              <a:ahLst/>
              <a:cxnLst/>
              <a:rect l="l" t="t" r="r" b="b"/>
              <a:pathLst>
                <a:path w="1121" h="601" extrusionOk="0">
                  <a:moveTo>
                    <a:pt x="872" y="1"/>
                  </a:moveTo>
                  <a:cubicBezTo>
                    <a:pt x="852" y="1"/>
                    <a:pt x="831" y="4"/>
                    <a:pt x="809" y="11"/>
                  </a:cubicBezTo>
                  <a:lnTo>
                    <a:pt x="166" y="273"/>
                  </a:lnTo>
                  <a:cubicBezTo>
                    <a:pt x="0" y="356"/>
                    <a:pt x="87" y="601"/>
                    <a:pt x="237" y="601"/>
                  </a:cubicBezTo>
                  <a:cubicBezTo>
                    <a:pt x="260" y="601"/>
                    <a:pt x="284" y="595"/>
                    <a:pt x="309" y="583"/>
                  </a:cubicBezTo>
                  <a:lnTo>
                    <a:pt x="928" y="321"/>
                  </a:lnTo>
                  <a:cubicBezTo>
                    <a:pt x="1121" y="257"/>
                    <a:pt x="1044" y="1"/>
                    <a:pt x="87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g290d4a56bad_2_251"/>
            <p:cNvSpPr/>
            <p:nvPr/>
          </p:nvSpPr>
          <p:spPr>
            <a:xfrm>
              <a:off x="2043539" y="2688014"/>
              <a:ext cx="24357" cy="35585"/>
            </a:xfrm>
            <a:custGeom>
              <a:avLst/>
              <a:gdLst/>
              <a:ahLst/>
              <a:cxnLst/>
              <a:rect l="l" t="t" r="r" b="b"/>
              <a:pathLst>
                <a:path w="666" h="973" extrusionOk="0">
                  <a:moveTo>
                    <a:pt x="439" y="1"/>
                  </a:moveTo>
                  <a:cubicBezTo>
                    <a:pt x="379" y="1"/>
                    <a:pt x="319" y="30"/>
                    <a:pt x="286" y="96"/>
                  </a:cubicBezTo>
                  <a:lnTo>
                    <a:pt x="24" y="739"/>
                  </a:lnTo>
                  <a:cubicBezTo>
                    <a:pt x="0" y="811"/>
                    <a:pt x="48" y="930"/>
                    <a:pt x="119" y="954"/>
                  </a:cubicBezTo>
                  <a:cubicBezTo>
                    <a:pt x="145" y="966"/>
                    <a:pt x="170" y="972"/>
                    <a:pt x="195" y="972"/>
                  </a:cubicBezTo>
                  <a:cubicBezTo>
                    <a:pt x="262" y="972"/>
                    <a:pt x="322" y="928"/>
                    <a:pt x="357" y="858"/>
                  </a:cubicBezTo>
                  <a:lnTo>
                    <a:pt x="619" y="239"/>
                  </a:lnTo>
                  <a:cubicBezTo>
                    <a:pt x="666" y="100"/>
                    <a:pt x="551" y="1"/>
                    <a:pt x="43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g290d4a56bad_2_251"/>
            <p:cNvSpPr/>
            <p:nvPr/>
          </p:nvSpPr>
          <p:spPr>
            <a:xfrm>
              <a:off x="2230717" y="2977668"/>
              <a:ext cx="79216" cy="37670"/>
            </a:xfrm>
            <a:custGeom>
              <a:avLst/>
              <a:gdLst/>
              <a:ahLst/>
              <a:cxnLst/>
              <a:rect l="l" t="t" r="r" b="b"/>
              <a:pathLst>
                <a:path w="2166" h="1030" extrusionOk="0">
                  <a:moveTo>
                    <a:pt x="249" y="1"/>
                  </a:moveTo>
                  <a:cubicBezTo>
                    <a:pt x="77" y="1"/>
                    <a:pt x="0" y="257"/>
                    <a:pt x="193" y="321"/>
                  </a:cubicBezTo>
                  <a:lnTo>
                    <a:pt x="1860" y="1012"/>
                  </a:lnTo>
                  <a:cubicBezTo>
                    <a:pt x="1885" y="1024"/>
                    <a:pt x="1909" y="1030"/>
                    <a:pt x="1931" y="1030"/>
                  </a:cubicBezTo>
                  <a:cubicBezTo>
                    <a:pt x="2081" y="1030"/>
                    <a:pt x="2165" y="785"/>
                    <a:pt x="1979" y="702"/>
                  </a:cubicBezTo>
                  <a:lnTo>
                    <a:pt x="312" y="11"/>
                  </a:lnTo>
                  <a:cubicBezTo>
                    <a:pt x="290" y="4"/>
                    <a:pt x="269"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g290d4a56bad_2_251"/>
            <p:cNvSpPr/>
            <p:nvPr/>
          </p:nvSpPr>
          <p:spPr>
            <a:xfrm>
              <a:off x="2086036" y="2917579"/>
              <a:ext cx="79545" cy="38255"/>
            </a:xfrm>
            <a:custGeom>
              <a:avLst/>
              <a:gdLst/>
              <a:ahLst/>
              <a:cxnLst/>
              <a:rect l="l" t="t" r="r" b="b"/>
              <a:pathLst>
                <a:path w="2175" h="1046" extrusionOk="0">
                  <a:moveTo>
                    <a:pt x="252" y="1"/>
                  </a:moveTo>
                  <a:cubicBezTo>
                    <a:pt x="79" y="1"/>
                    <a:pt x="1" y="259"/>
                    <a:pt x="172" y="345"/>
                  </a:cubicBezTo>
                  <a:lnTo>
                    <a:pt x="1863" y="1035"/>
                  </a:lnTo>
                  <a:cubicBezTo>
                    <a:pt x="1882" y="1042"/>
                    <a:pt x="1901" y="1046"/>
                    <a:pt x="1919" y="1046"/>
                  </a:cubicBezTo>
                  <a:cubicBezTo>
                    <a:pt x="2078" y="1046"/>
                    <a:pt x="2174" y="787"/>
                    <a:pt x="1982" y="702"/>
                  </a:cubicBezTo>
                  <a:lnTo>
                    <a:pt x="315" y="11"/>
                  </a:lnTo>
                  <a:cubicBezTo>
                    <a:pt x="293" y="4"/>
                    <a:pt x="272" y="1"/>
                    <a:pt x="252"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g290d4a56bad_2_251"/>
            <p:cNvSpPr/>
            <p:nvPr/>
          </p:nvSpPr>
          <p:spPr>
            <a:xfrm>
              <a:off x="2147515" y="3002135"/>
              <a:ext cx="40632" cy="73511"/>
            </a:xfrm>
            <a:custGeom>
              <a:avLst/>
              <a:gdLst/>
              <a:ahLst/>
              <a:cxnLst/>
              <a:rect l="l" t="t" r="r" b="b"/>
              <a:pathLst>
                <a:path w="1111" h="2010" extrusionOk="0">
                  <a:moveTo>
                    <a:pt x="911" y="1"/>
                  </a:moveTo>
                  <a:cubicBezTo>
                    <a:pt x="845" y="1"/>
                    <a:pt x="771" y="32"/>
                    <a:pt x="753" y="104"/>
                  </a:cubicBezTo>
                  <a:lnTo>
                    <a:pt x="62" y="1771"/>
                  </a:lnTo>
                  <a:cubicBezTo>
                    <a:pt x="1" y="1911"/>
                    <a:pt x="120" y="2010"/>
                    <a:pt x="230" y="2010"/>
                  </a:cubicBezTo>
                  <a:cubicBezTo>
                    <a:pt x="290" y="2010"/>
                    <a:pt x="347" y="1981"/>
                    <a:pt x="372" y="1914"/>
                  </a:cubicBezTo>
                  <a:lnTo>
                    <a:pt x="1063" y="247"/>
                  </a:lnTo>
                  <a:cubicBezTo>
                    <a:pt x="1110" y="152"/>
                    <a:pt x="1063" y="57"/>
                    <a:pt x="967" y="9"/>
                  </a:cubicBezTo>
                  <a:cubicBezTo>
                    <a:pt x="951" y="4"/>
                    <a:pt x="931" y="1"/>
                    <a:pt x="91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g290d4a56bad_2_251"/>
            <p:cNvSpPr/>
            <p:nvPr/>
          </p:nvSpPr>
          <p:spPr>
            <a:xfrm>
              <a:off x="2208152" y="2857454"/>
              <a:ext cx="40010" cy="73840"/>
            </a:xfrm>
            <a:custGeom>
              <a:avLst/>
              <a:gdLst/>
              <a:ahLst/>
              <a:cxnLst/>
              <a:rect l="l" t="t" r="r" b="b"/>
              <a:pathLst>
                <a:path w="1094" h="2019" extrusionOk="0">
                  <a:moveTo>
                    <a:pt x="876" y="0"/>
                  </a:moveTo>
                  <a:cubicBezTo>
                    <a:pt x="819" y="0"/>
                    <a:pt x="764" y="31"/>
                    <a:pt x="738" y="107"/>
                  </a:cubicBezTo>
                  <a:lnTo>
                    <a:pt x="48" y="1774"/>
                  </a:lnTo>
                  <a:cubicBezTo>
                    <a:pt x="0" y="1869"/>
                    <a:pt x="48" y="1965"/>
                    <a:pt x="119" y="2012"/>
                  </a:cubicBezTo>
                  <a:cubicBezTo>
                    <a:pt x="136" y="2017"/>
                    <a:pt x="153" y="2019"/>
                    <a:pt x="169" y="2019"/>
                  </a:cubicBezTo>
                  <a:cubicBezTo>
                    <a:pt x="247" y="2019"/>
                    <a:pt x="318" y="1976"/>
                    <a:pt x="357" y="1917"/>
                  </a:cubicBezTo>
                  <a:lnTo>
                    <a:pt x="1048" y="226"/>
                  </a:lnTo>
                  <a:cubicBezTo>
                    <a:pt x="1094" y="103"/>
                    <a:pt x="981" y="0"/>
                    <a:pt x="876"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g290d4a56bad_2_251"/>
            <p:cNvSpPr/>
            <p:nvPr/>
          </p:nvSpPr>
          <p:spPr>
            <a:xfrm>
              <a:off x="2207603" y="3002427"/>
              <a:ext cx="41144" cy="73218"/>
            </a:xfrm>
            <a:custGeom>
              <a:avLst/>
              <a:gdLst/>
              <a:ahLst/>
              <a:cxnLst/>
              <a:rect l="l" t="t" r="r" b="b"/>
              <a:pathLst>
                <a:path w="1125" h="2002" extrusionOk="0">
                  <a:moveTo>
                    <a:pt x="220" y="1"/>
                  </a:moveTo>
                  <a:cubicBezTo>
                    <a:pt x="110" y="1"/>
                    <a:pt x="1" y="100"/>
                    <a:pt x="63" y="239"/>
                  </a:cubicBezTo>
                  <a:lnTo>
                    <a:pt x="753" y="1906"/>
                  </a:lnTo>
                  <a:cubicBezTo>
                    <a:pt x="778" y="1973"/>
                    <a:pt x="835" y="2002"/>
                    <a:pt x="895" y="2002"/>
                  </a:cubicBezTo>
                  <a:cubicBezTo>
                    <a:pt x="1006" y="2002"/>
                    <a:pt x="1125" y="1903"/>
                    <a:pt x="1063" y="1763"/>
                  </a:cubicBezTo>
                  <a:lnTo>
                    <a:pt x="372" y="96"/>
                  </a:lnTo>
                  <a:cubicBezTo>
                    <a:pt x="339" y="30"/>
                    <a:pt x="279" y="1"/>
                    <a:pt x="22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g290d4a56bad_2_251"/>
            <p:cNvSpPr/>
            <p:nvPr/>
          </p:nvSpPr>
          <p:spPr>
            <a:xfrm>
              <a:off x="2148027" y="2857564"/>
              <a:ext cx="40632" cy="73511"/>
            </a:xfrm>
            <a:custGeom>
              <a:avLst/>
              <a:gdLst/>
              <a:ahLst/>
              <a:cxnLst/>
              <a:rect l="l" t="t" r="r" b="b"/>
              <a:pathLst>
                <a:path w="1111" h="2010" extrusionOk="0">
                  <a:moveTo>
                    <a:pt x="197" y="0"/>
                  </a:moveTo>
                  <a:cubicBezTo>
                    <a:pt x="179" y="0"/>
                    <a:pt x="161" y="3"/>
                    <a:pt x="144" y="9"/>
                  </a:cubicBezTo>
                  <a:cubicBezTo>
                    <a:pt x="48" y="57"/>
                    <a:pt x="1" y="152"/>
                    <a:pt x="48" y="247"/>
                  </a:cubicBezTo>
                  <a:lnTo>
                    <a:pt x="739" y="1914"/>
                  </a:lnTo>
                  <a:cubicBezTo>
                    <a:pt x="764" y="1981"/>
                    <a:pt x="821" y="2010"/>
                    <a:pt x="881" y="2010"/>
                  </a:cubicBezTo>
                  <a:cubicBezTo>
                    <a:pt x="991" y="2010"/>
                    <a:pt x="1111" y="1911"/>
                    <a:pt x="1049" y="1771"/>
                  </a:cubicBezTo>
                  <a:lnTo>
                    <a:pt x="358" y="104"/>
                  </a:lnTo>
                  <a:cubicBezTo>
                    <a:pt x="322" y="31"/>
                    <a:pt x="257" y="0"/>
                    <a:pt x="19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g290d4a56bad_2_251"/>
            <p:cNvSpPr/>
            <p:nvPr/>
          </p:nvSpPr>
          <p:spPr>
            <a:xfrm>
              <a:off x="2086036" y="3000306"/>
              <a:ext cx="23882" cy="15616"/>
            </a:xfrm>
            <a:custGeom>
              <a:avLst/>
              <a:gdLst/>
              <a:ahLst/>
              <a:cxnLst/>
              <a:rect l="l" t="t" r="r" b="b"/>
              <a:pathLst>
                <a:path w="653" h="427" extrusionOk="0">
                  <a:moveTo>
                    <a:pt x="401" y="1"/>
                  </a:moveTo>
                  <a:cubicBezTo>
                    <a:pt x="381" y="1"/>
                    <a:pt x="360" y="4"/>
                    <a:pt x="338" y="12"/>
                  </a:cubicBezTo>
                  <a:lnTo>
                    <a:pt x="172" y="83"/>
                  </a:lnTo>
                  <a:cubicBezTo>
                    <a:pt x="1" y="169"/>
                    <a:pt x="98" y="427"/>
                    <a:pt x="258" y="427"/>
                  </a:cubicBezTo>
                  <a:cubicBezTo>
                    <a:pt x="276" y="427"/>
                    <a:pt x="295" y="424"/>
                    <a:pt x="315" y="416"/>
                  </a:cubicBezTo>
                  <a:lnTo>
                    <a:pt x="481" y="345"/>
                  </a:lnTo>
                  <a:cubicBezTo>
                    <a:pt x="652" y="259"/>
                    <a:pt x="574" y="1"/>
                    <a:pt x="401"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g290d4a56bad_2_251"/>
            <p:cNvSpPr/>
            <p:nvPr/>
          </p:nvSpPr>
          <p:spPr>
            <a:xfrm>
              <a:off x="2116611" y="2977741"/>
              <a:ext cx="47142" cy="25125"/>
            </a:xfrm>
            <a:custGeom>
              <a:avLst/>
              <a:gdLst/>
              <a:ahLst/>
              <a:cxnLst/>
              <a:rect l="l" t="t" r="r" b="b"/>
              <a:pathLst>
                <a:path w="1289" h="687" extrusionOk="0">
                  <a:moveTo>
                    <a:pt x="1083" y="1"/>
                  </a:moveTo>
                  <a:cubicBezTo>
                    <a:pt x="1063" y="1"/>
                    <a:pt x="1043" y="4"/>
                    <a:pt x="1027" y="9"/>
                  </a:cubicBezTo>
                  <a:lnTo>
                    <a:pt x="193" y="367"/>
                  </a:lnTo>
                  <a:cubicBezTo>
                    <a:pt x="1" y="431"/>
                    <a:pt x="96" y="687"/>
                    <a:pt x="255" y="687"/>
                  </a:cubicBezTo>
                  <a:cubicBezTo>
                    <a:pt x="274" y="687"/>
                    <a:pt x="293" y="683"/>
                    <a:pt x="312" y="676"/>
                  </a:cubicBezTo>
                  <a:lnTo>
                    <a:pt x="1146" y="319"/>
                  </a:lnTo>
                  <a:cubicBezTo>
                    <a:pt x="1241" y="295"/>
                    <a:pt x="1288" y="200"/>
                    <a:pt x="1241" y="105"/>
                  </a:cubicBezTo>
                  <a:cubicBezTo>
                    <a:pt x="1223" y="32"/>
                    <a:pt x="1149" y="1"/>
                    <a:pt x="108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g290d4a56bad_2_251"/>
            <p:cNvSpPr/>
            <p:nvPr/>
          </p:nvSpPr>
          <p:spPr>
            <a:xfrm>
              <a:off x="2230717" y="2917652"/>
              <a:ext cx="77607" cy="38182"/>
            </a:xfrm>
            <a:custGeom>
              <a:avLst/>
              <a:gdLst/>
              <a:ahLst/>
              <a:cxnLst/>
              <a:rect l="l" t="t" r="r" b="b"/>
              <a:pathLst>
                <a:path w="2122" h="1044" extrusionOk="0">
                  <a:moveTo>
                    <a:pt x="1916" y="1"/>
                  </a:moveTo>
                  <a:cubicBezTo>
                    <a:pt x="1896" y="1"/>
                    <a:pt x="1877" y="4"/>
                    <a:pt x="1860" y="9"/>
                  </a:cubicBezTo>
                  <a:lnTo>
                    <a:pt x="193" y="700"/>
                  </a:lnTo>
                  <a:cubicBezTo>
                    <a:pt x="0" y="785"/>
                    <a:pt x="96" y="1044"/>
                    <a:pt x="255" y="1044"/>
                  </a:cubicBezTo>
                  <a:cubicBezTo>
                    <a:pt x="273" y="1044"/>
                    <a:pt x="292" y="1040"/>
                    <a:pt x="312" y="1033"/>
                  </a:cubicBezTo>
                  <a:lnTo>
                    <a:pt x="1979" y="343"/>
                  </a:lnTo>
                  <a:cubicBezTo>
                    <a:pt x="2074" y="295"/>
                    <a:pt x="2122" y="200"/>
                    <a:pt x="2074" y="104"/>
                  </a:cubicBezTo>
                  <a:cubicBezTo>
                    <a:pt x="2056" y="32"/>
                    <a:pt x="1982" y="1"/>
                    <a:pt x="191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g290d4a56bad_2_251"/>
            <p:cNvSpPr/>
            <p:nvPr/>
          </p:nvSpPr>
          <p:spPr>
            <a:xfrm>
              <a:off x="1989521" y="2759659"/>
              <a:ext cx="63636" cy="59065"/>
            </a:xfrm>
            <a:custGeom>
              <a:avLst/>
              <a:gdLst/>
              <a:ahLst/>
              <a:cxnLst/>
              <a:rect l="l" t="t" r="r" b="b"/>
              <a:pathLst>
                <a:path w="1740" h="1615" extrusionOk="0">
                  <a:moveTo>
                    <a:pt x="858" y="543"/>
                  </a:moveTo>
                  <a:lnTo>
                    <a:pt x="906" y="662"/>
                  </a:lnTo>
                  <a:cubicBezTo>
                    <a:pt x="929" y="709"/>
                    <a:pt x="977" y="757"/>
                    <a:pt x="1025" y="757"/>
                  </a:cubicBezTo>
                  <a:lnTo>
                    <a:pt x="1144" y="781"/>
                  </a:lnTo>
                  <a:lnTo>
                    <a:pt x="1072" y="852"/>
                  </a:lnTo>
                  <a:cubicBezTo>
                    <a:pt x="1025" y="900"/>
                    <a:pt x="1001" y="948"/>
                    <a:pt x="1025" y="1019"/>
                  </a:cubicBezTo>
                  <a:lnTo>
                    <a:pt x="1048" y="1138"/>
                  </a:lnTo>
                  <a:lnTo>
                    <a:pt x="929" y="1067"/>
                  </a:lnTo>
                  <a:lnTo>
                    <a:pt x="763" y="1067"/>
                  </a:lnTo>
                  <a:lnTo>
                    <a:pt x="667" y="1138"/>
                  </a:lnTo>
                  <a:lnTo>
                    <a:pt x="667" y="1019"/>
                  </a:lnTo>
                  <a:cubicBezTo>
                    <a:pt x="691" y="948"/>
                    <a:pt x="667" y="900"/>
                    <a:pt x="620" y="852"/>
                  </a:cubicBezTo>
                  <a:lnTo>
                    <a:pt x="548" y="781"/>
                  </a:lnTo>
                  <a:lnTo>
                    <a:pt x="667" y="757"/>
                  </a:lnTo>
                  <a:cubicBezTo>
                    <a:pt x="715" y="757"/>
                    <a:pt x="763" y="709"/>
                    <a:pt x="786" y="662"/>
                  </a:cubicBezTo>
                  <a:lnTo>
                    <a:pt x="858" y="543"/>
                  </a:lnTo>
                  <a:close/>
                  <a:moveTo>
                    <a:pt x="846" y="1"/>
                  </a:moveTo>
                  <a:cubicBezTo>
                    <a:pt x="786" y="1"/>
                    <a:pt x="727" y="31"/>
                    <a:pt x="691" y="90"/>
                  </a:cubicBezTo>
                  <a:lnTo>
                    <a:pt x="524" y="424"/>
                  </a:lnTo>
                  <a:lnTo>
                    <a:pt x="143" y="495"/>
                  </a:lnTo>
                  <a:cubicBezTo>
                    <a:pt x="96" y="495"/>
                    <a:pt x="24" y="543"/>
                    <a:pt x="1" y="614"/>
                  </a:cubicBezTo>
                  <a:cubicBezTo>
                    <a:pt x="1" y="662"/>
                    <a:pt x="1" y="733"/>
                    <a:pt x="48" y="781"/>
                  </a:cubicBezTo>
                  <a:lnTo>
                    <a:pt x="334" y="1043"/>
                  </a:lnTo>
                  <a:lnTo>
                    <a:pt x="263" y="1424"/>
                  </a:lnTo>
                  <a:cubicBezTo>
                    <a:pt x="244" y="1533"/>
                    <a:pt x="324" y="1615"/>
                    <a:pt x="416" y="1615"/>
                  </a:cubicBezTo>
                  <a:cubicBezTo>
                    <a:pt x="444" y="1615"/>
                    <a:pt x="473" y="1607"/>
                    <a:pt x="501" y="1591"/>
                  </a:cubicBezTo>
                  <a:lnTo>
                    <a:pt x="858" y="1424"/>
                  </a:lnTo>
                  <a:lnTo>
                    <a:pt x="1191" y="1591"/>
                  </a:lnTo>
                  <a:cubicBezTo>
                    <a:pt x="1216" y="1605"/>
                    <a:pt x="1242" y="1612"/>
                    <a:pt x="1267" y="1612"/>
                  </a:cubicBezTo>
                  <a:cubicBezTo>
                    <a:pt x="1363" y="1612"/>
                    <a:pt x="1448" y="1518"/>
                    <a:pt x="1429" y="1424"/>
                  </a:cubicBezTo>
                  <a:lnTo>
                    <a:pt x="1358" y="1043"/>
                  </a:lnTo>
                  <a:lnTo>
                    <a:pt x="1644" y="781"/>
                  </a:lnTo>
                  <a:cubicBezTo>
                    <a:pt x="1739" y="686"/>
                    <a:pt x="1691" y="495"/>
                    <a:pt x="1549" y="495"/>
                  </a:cubicBezTo>
                  <a:lnTo>
                    <a:pt x="1167" y="424"/>
                  </a:lnTo>
                  <a:lnTo>
                    <a:pt x="1001" y="90"/>
                  </a:lnTo>
                  <a:cubicBezTo>
                    <a:pt x="965" y="31"/>
                    <a:pt x="906" y="1"/>
                    <a:pt x="84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g290d4a56bad_2_251"/>
            <p:cNvSpPr/>
            <p:nvPr/>
          </p:nvSpPr>
          <p:spPr>
            <a:xfrm>
              <a:off x="2170665" y="2941936"/>
              <a:ext cx="54932" cy="49373"/>
            </a:xfrm>
            <a:custGeom>
              <a:avLst/>
              <a:gdLst/>
              <a:ahLst/>
              <a:cxnLst/>
              <a:rect l="l" t="t" r="r" b="b"/>
              <a:pathLst>
                <a:path w="1502" h="1350" extrusionOk="0">
                  <a:moveTo>
                    <a:pt x="739" y="560"/>
                  </a:moveTo>
                  <a:lnTo>
                    <a:pt x="763" y="584"/>
                  </a:lnTo>
                  <a:cubicBezTo>
                    <a:pt x="787" y="631"/>
                    <a:pt x="834" y="655"/>
                    <a:pt x="882" y="679"/>
                  </a:cubicBezTo>
                  <a:lnTo>
                    <a:pt x="906" y="679"/>
                  </a:lnTo>
                  <a:lnTo>
                    <a:pt x="882" y="703"/>
                  </a:lnTo>
                  <a:cubicBezTo>
                    <a:pt x="858" y="726"/>
                    <a:pt x="834" y="798"/>
                    <a:pt x="834" y="845"/>
                  </a:cubicBezTo>
                  <a:lnTo>
                    <a:pt x="668" y="845"/>
                  </a:lnTo>
                  <a:lnTo>
                    <a:pt x="644" y="869"/>
                  </a:lnTo>
                  <a:lnTo>
                    <a:pt x="644" y="845"/>
                  </a:lnTo>
                  <a:cubicBezTo>
                    <a:pt x="668" y="798"/>
                    <a:pt x="644" y="726"/>
                    <a:pt x="596" y="703"/>
                  </a:cubicBezTo>
                  <a:lnTo>
                    <a:pt x="596" y="679"/>
                  </a:lnTo>
                  <a:lnTo>
                    <a:pt x="620" y="679"/>
                  </a:lnTo>
                  <a:cubicBezTo>
                    <a:pt x="668" y="655"/>
                    <a:pt x="715" y="631"/>
                    <a:pt x="739" y="584"/>
                  </a:cubicBezTo>
                  <a:lnTo>
                    <a:pt x="739" y="560"/>
                  </a:lnTo>
                  <a:close/>
                  <a:moveTo>
                    <a:pt x="742" y="0"/>
                  </a:moveTo>
                  <a:cubicBezTo>
                    <a:pt x="680" y="0"/>
                    <a:pt x="620" y="36"/>
                    <a:pt x="596" y="107"/>
                  </a:cubicBezTo>
                  <a:lnTo>
                    <a:pt x="477" y="345"/>
                  </a:lnTo>
                  <a:lnTo>
                    <a:pt x="191" y="393"/>
                  </a:lnTo>
                  <a:cubicBezTo>
                    <a:pt x="49" y="417"/>
                    <a:pt x="1" y="584"/>
                    <a:pt x="96" y="679"/>
                  </a:cubicBezTo>
                  <a:lnTo>
                    <a:pt x="311" y="869"/>
                  </a:lnTo>
                  <a:lnTo>
                    <a:pt x="263" y="1155"/>
                  </a:lnTo>
                  <a:cubicBezTo>
                    <a:pt x="244" y="1249"/>
                    <a:pt x="315" y="1343"/>
                    <a:pt x="416" y="1343"/>
                  </a:cubicBezTo>
                  <a:cubicBezTo>
                    <a:pt x="442" y="1343"/>
                    <a:pt x="471" y="1337"/>
                    <a:pt x="501" y="1322"/>
                  </a:cubicBezTo>
                  <a:lnTo>
                    <a:pt x="739" y="1203"/>
                  </a:lnTo>
                  <a:lnTo>
                    <a:pt x="1001" y="1322"/>
                  </a:lnTo>
                  <a:cubicBezTo>
                    <a:pt x="1021" y="1342"/>
                    <a:pt x="1046" y="1349"/>
                    <a:pt x="1071" y="1349"/>
                  </a:cubicBezTo>
                  <a:cubicBezTo>
                    <a:pt x="1105" y="1349"/>
                    <a:pt x="1140" y="1335"/>
                    <a:pt x="1168" y="1322"/>
                  </a:cubicBezTo>
                  <a:cubicBezTo>
                    <a:pt x="1216" y="1274"/>
                    <a:pt x="1263" y="1203"/>
                    <a:pt x="1239" y="1155"/>
                  </a:cubicBezTo>
                  <a:lnTo>
                    <a:pt x="1192" y="869"/>
                  </a:lnTo>
                  <a:lnTo>
                    <a:pt x="1406" y="679"/>
                  </a:lnTo>
                  <a:cubicBezTo>
                    <a:pt x="1501" y="584"/>
                    <a:pt x="1430" y="417"/>
                    <a:pt x="1311" y="393"/>
                  </a:cubicBezTo>
                  <a:lnTo>
                    <a:pt x="1025" y="345"/>
                  </a:lnTo>
                  <a:lnTo>
                    <a:pt x="906" y="107"/>
                  </a:lnTo>
                  <a:cubicBezTo>
                    <a:pt x="870" y="36"/>
                    <a:pt x="805" y="0"/>
                    <a:pt x="742"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g290d4a56bad_2_251"/>
            <p:cNvSpPr/>
            <p:nvPr/>
          </p:nvSpPr>
          <p:spPr>
            <a:xfrm>
              <a:off x="2171543" y="2681065"/>
              <a:ext cx="52299" cy="49373"/>
            </a:xfrm>
            <a:custGeom>
              <a:avLst/>
              <a:gdLst/>
              <a:ahLst/>
              <a:cxnLst/>
              <a:rect l="l" t="t" r="r" b="b"/>
              <a:pathLst>
                <a:path w="1430" h="1350" extrusionOk="0">
                  <a:moveTo>
                    <a:pt x="715" y="548"/>
                  </a:moveTo>
                  <a:lnTo>
                    <a:pt x="739" y="572"/>
                  </a:lnTo>
                  <a:cubicBezTo>
                    <a:pt x="763" y="620"/>
                    <a:pt x="810" y="667"/>
                    <a:pt x="858" y="667"/>
                  </a:cubicBezTo>
                  <a:lnTo>
                    <a:pt x="882" y="667"/>
                  </a:lnTo>
                  <a:lnTo>
                    <a:pt x="858" y="691"/>
                  </a:lnTo>
                  <a:cubicBezTo>
                    <a:pt x="834" y="739"/>
                    <a:pt x="810" y="787"/>
                    <a:pt x="810" y="834"/>
                  </a:cubicBezTo>
                  <a:lnTo>
                    <a:pt x="834" y="858"/>
                  </a:lnTo>
                  <a:lnTo>
                    <a:pt x="810" y="858"/>
                  </a:lnTo>
                  <a:cubicBezTo>
                    <a:pt x="787" y="834"/>
                    <a:pt x="763" y="834"/>
                    <a:pt x="715" y="834"/>
                  </a:cubicBezTo>
                  <a:cubicBezTo>
                    <a:pt x="691" y="834"/>
                    <a:pt x="668" y="834"/>
                    <a:pt x="644" y="858"/>
                  </a:cubicBezTo>
                  <a:lnTo>
                    <a:pt x="620" y="858"/>
                  </a:lnTo>
                  <a:lnTo>
                    <a:pt x="620" y="834"/>
                  </a:lnTo>
                  <a:cubicBezTo>
                    <a:pt x="644" y="787"/>
                    <a:pt x="620" y="739"/>
                    <a:pt x="572" y="691"/>
                  </a:cubicBezTo>
                  <a:lnTo>
                    <a:pt x="572" y="667"/>
                  </a:lnTo>
                  <a:lnTo>
                    <a:pt x="596" y="667"/>
                  </a:lnTo>
                  <a:cubicBezTo>
                    <a:pt x="644" y="667"/>
                    <a:pt x="691" y="620"/>
                    <a:pt x="715" y="572"/>
                  </a:cubicBezTo>
                  <a:lnTo>
                    <a:pt x="715" y="548"/>
                  </a:lnTo>
                  <a:close/>
                  <a:moveTo>
                    <a:pt x="715" y="1"/>
                  </a:moveTo>
                  <a:cubicBezTo>
                    <a:pt x="668" y="1"/>
                    <a:pt x="596" y="24"/>
                    <a:pt x="572" y="96"/>
                  </a:cubicBezTo>
                  <a:lnTo>
                    <a:pt x="453" y="334"/>
                  </a:lnTo>
                  <a:lnTo>
                    <a:pt x="167" y="382"/>
                  </a:lnTo>
                  <a:cubicBezTo>
                    <a:pt x="96" y="405"/>
                    <a:pt x="48" y="429"/>
                    <a:pt x="25" y="501"/>
                  </a:cubicBezTo>
                  <a:cubicBezTo>
                    <a:pt x="1" y="572"/>
                    <a:pt x="25" y="620"/>
                    <a:pt x="72" y="667"/>
                  </a:cubicBezTo>
                  <a:lnTo>
                    <a:pt x="287" y="882"/>
                  </a:lnTo>
                  <a:lnTo>
                    <a:pt x="239" y="1144"/>
                  </a:lnTo>
                  <a:cubicBezTo>
                    <a:pt x="215" y="1215"/>
                    <a:pt x="239" y="1287"/>
                    <a:pt x="287" y="1310"/>
                  </a:cubicBezTo>
                  <a:cubicBezTo>
                    <a:pt x="328" y="1338"/>
                    <a:pt x="370" y="1350"/>
                    <a:pt x="407" y="1350"/>
                  </a:cubicBezTo>
                  <a:cubicBezTo>
                    <a:pt x="434" y="1350"/>
                    <a:pt x="457" y="1344"/>
                    <a:pt x="477" y="1334"/>
                  </a:cubicBezTo>
                  <a:lnTo>
                    <a:pt x="715" y="1191"/>
                  </a:lnTo>
                  <a:lnTo>
                    <a:pt x="977" y="1334"/>
                  </a:lnTo>
                  <a:lnTo>
                    <a:pt x="1049" y="1334"/>
                  </a:lnTo>
                  <a:cubicBezTo>
                    <a:pt x="1096" y="1334"/>
                    <a:pt x="1120" y="1334"/>
                    <a:pt x="1144" y="1310"/>
                  </a:cubicBezTo>
                  <a:cubicBezTo>
                    <a:pt x="1215" y="1287"/>
                    <a:pt x="1239" y="1215"/>
                    <a:pt x="1215" y="1144"/>
                  </a:cubicBezTo>
                  <a:lnTo>
                    <a:pt x="1168" y="882"/>
                  </a:lnTo>
                  <a:lnTo>
                    <a:pt x="1382" y="667"/>
                  </a:lnTo>
                  <a:cubicBezTo>
                    <a:pt x="1430" y="620"/>
                    <a:pt x="1430" y="572"/>
                    <a:pt x="1406" y="501"/>
                  </a:cubicBezTo>
                  <a:cubicBezTo>
                    <a:pt x="1406" y="429"/>
                    <a:pt x="1334" y="405"/>
                    <a:pt x="1287" y="382"/>
                  </a:cubicBezTo>
                  <a:lnTo>
                    <a:pt x="1001" y="334"/>
                  </a:lnTo>
                  <a:lnTo>
                    <a:pt x="882" y="96"/>
                  </a:lnTo>
                  <a:cubicBezTo>
                    <a:pt x="858" y="24"/>
                    <a:pt x="787" y="1"/>
                    <a:pt x="71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g290d4a56bad_2_251"/>
            <p:cNvSpPr/>
            <p:nvPr/>
          </p:nvSpPr>
          <p:spPr>
            <a:xfrm>
              <a:off x="2254306" y="2794513"/>
              <a:ext cx="54895" cy="49373"/>
            </a:xfrm>
            <a:custGeom>
              <a:avLst/>
              <a:gdLst/>
              <a:ahLst/>
              <a:cxnLst/>
              <a:rect l="l" t="t" r="r" b="b"/>
              <a:pathLst>
                <a:path w="1501" h="1350" extrusionOk="0">
                  <a:moveTo>
                    <a:pt x="738" y="566"/>
                  </a:moveTo>
                  <a:lnTo>
                    <a:pt x="762" y="590"/>
                  </a:lnTo>
                  <a:cubicBezTo>
                    <a:pt x="786" y="638"/>
                    <a:pt x="834" y="661"/>
                    <a:pt x="881" y="661"/>
                  </a:cubicBezTo>
                  <a:lnTo>
                    <a:pt x="905" y="685"/>
                  </a:lnTo>
                  <a:lnTo>
                    <a:pt x="881" y="685"/>
                  </a:lnTo>
                  <a:cubicBezTo>
                    <a:pt x="857" y="733"/>
                    <a:pt x="834" y="780"/>
                    <a:pt x="834" y="852"/>
                  </a:cubicBezTo>
                  <a:cubicBezTo>
                    <a:pt x="810" y="840"/>
                    <a:pt x="780" y="834"/>
                    <a:pt x="750" y="834"/>
                  </a:cubicBezTo>
                  <a:cubicBezTo>
                    <a:pt x="721" y="834"/>
                    <a:pt x="691" y="840"/>
                    <a:pt x="667" y="852"/>
                  </a:cubicBezTo>
                  <a:lnTo>
                    <a:pt x="643" y="876"/>
                  </a:lnTo>
                  <a:lnTo>
                    <a:pt x="643" y="852"/>
                  </a:lnTo>
                  <a:cubicBezTo>
                    <a:pt x="667" y="780"/>
                    <a:pt x="643" y="733"/>
                    <a:pt x="596" y="685"/>
                  </a:cubicBezTo>
                  <a:lnTo>
                    <a:pt x="619" y="661"/>
                  </a:lnTo>
                  <a:cubicBezTo>
                    <a:pt x="667" y="661"/>
                    <a:pt x="715" y="638"/>
                    <a:pt x="738" y="590"/>
                  </a:cubicBezTo>
                  <a:lnTo>
                    <a:pt x="738" y="566"/>
                  </a:lnTo>
                  <a:close/>
                  <a:moveTo>
                    <a:pt x="750" y="0"/>
                  </a:moveTo>
                  <a:cubicBezTo>
                    <a:pt x="691" y="0"/>
                    <a:pt x="631" y="30"/>
                    <a:pt x="596" y="90"/>
                  </a:cubicBezTo>
                  <a:lnTo>
                    <a:pt x="476" y="352"/>
                  </a:lnTo>
                  <a:lnTo>
                    <a:pt x="191" y="399"/>
                  </a:lnTo>
                  <a:cubicBezTo>
                    <a:pt x="48" y="399"/>
                    <a:pt x="0" y="590"/>
                    <a:pt x="95" y="685"/>
                  </a:cubicBezTo>
                  <a:lnTo>
                    <a:pt x="310" y="876"/>
                  </a:lnTo>
                  <a:lnTo>
                    <a:pt x="262" y="1138"/>
                  </a:lnTo>
                  <a:cubicBezTo>
                    <a:pt x="243" y="1251"/>
                    <a:pt x="329" y="1349"/>
                    <a:pt x="425" y="1349"/>
                  </a:cubicBezTo>
                  <a:cubicBezTo>
                    <a:pt x="450" y="1349"/>
                    <a:pt x="476" y="1343"/>
                    <a:pt x="500" y="1328"/>
                  </a:cubicBezTo>
                  <a:lnTo>
                    <a:pt x="738" y="1209"/>
                  </a:lnTo>
                  <a:lnTo>
                    <a:pt x="1000" y="1328"/>
                  </a:lnTo>
                  <a:cubicBezTo>
                    <a:pt x="1025" y="1343"/>
                    <a:pt x="1050" y="1349"/>
                    <a:pt x="1075" y="1349"/>
                  </a:cubicBezTo>
                  <a:cubicBezTo>
                    <a:pt x="1171" y="1349"/>
                    <a:pt x="1257" y="1251"/>
                    <a:pt x="1239" y="1138"/>
                  </a:cubicBezTo>
                  <a:lnTo>
                    <a:pt x="1191" y="876"/>
                  </a:lnTo>
                  <a:lnTo>
                    <a:pt x="1405" y="685"/>
                  </a:lnTo>
                  <a:cubicBezTo>
                    <a:pt x="1500" y="590"/>
                    <a:pt x="1429" y="399"/>
                    <a:pt x="1310" y="399"/>
                  </a:cubicBezTo>
                  <a:lnTo>
                    <a:pt x="1024" y="352"/>
                  </a:lnTo>
                  <a:lnTo>
                    <a:pt x="905" y="90"/>
                  </a:lnTo>
                  <a:cubicBezTo>
                    <a:pt x="869" y="30"/>
                    <a:pt x="810" y="0"/>
                    <a:pt x="75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g290d4a56bad_2_251"/>
            <p:cNvSpPr/>
            <p:nvPr/>
          </p:nvSpPr>
          <p:spPr>
            <a:xfrm>
              <a:off x="1958179" y="3003744"/>
              <a:ext cx="54895" cy="49263"/>
            </a:xfrm>
            <a:custGeom>
              <a:avLst/>
              <a:gdLst/>
              <a:ahLst/>
              <a:cxnLst/>
              <a:rect l="l" t="t" r="r" b="b"/>
              <a:pathLst>
                <a:path w="1501" h="1347" extrusionOk="0">
                  <a:moveTo>
                    <a:pt x="762" y="561"/>
                  </a:moveTo>
                  <a:lnTo>
                    <a:pt x="762" y="584"/>
                  </a:lnTo>
                  <a:cubicBezTo>
                    <a:pt x="786" y="632"/>
                    <a:pt x="834" y="656"/>
                    <a:pt x="905" y="680"/>
                  </a:cubicBezTo>
                  <a:lnTo>
                    <a:pt x="905" y="703"/>
                  </a:lnTo>
                  <a:cubicBezTo>
                    <a:pt x="858" y="727"/>
                    <a:pt x="834" y="799"/>
                    <a:pt x="858" y="846"/>
                  </a:cubicBezTo>
                  <a:lnTo>
                    <a:pt x="858" y="870"/>
                  </a:lnTo>
                  <a:lnTo>
                    <a:pt x="834" y="846"/>
                  </a:lnTo>
                  <a:cubicBezTo>
                    <a:pt x="810" y="834"/>
                    <a:pt x="780" y="828"/>
                    <a:pt x="750" y="828"/>
                  </a:cubicBezTo>
                  <a:cubicBezTo>
                    <a:pt x="721" y="828"/>
                    <a:pt x="691" y="834"/>
                    <a:pt x="667" y="846"/>
                  </a:cubicBezTo>
                  <a:cubicBezTo>
                    <a:pt x="667" y="799"/>
                    <a:pt x="643" y="727"/>
                    <a:pt x="619" y="703"/>
                  </a:cubicBezTo>
                  <a:lnTo>
                    <a:pt x="596" y="680"/>
                  </a:lnTo>
                  <a:lnTo>
                    <a:pt x="619" y="680"/>
                  </a:lnTo>
                  <a:cubicBezTo>
                    <a:pt x="667" y="656"/>
                    <a:pt x="715" y="632"/>
                    <a:pt x="738" y="584"/>
                  </a:cubicBezTo>
                  <a:lnTo>
                    <a:pt x="762" y="561"/>
                  </a:lnTo>
                  <a:close/>
                  <a:moveTo>
                    <a:pt x="759" y="1"/>
                  </a:moveTo>
                  <a:cubicBezTo>
                    <a:pt x="697" y="1"/>
                    <a:pt x="631" y="37"/>
                    <a:pt x="596" y="108"/>
                  </a:cubicBezTo>
                  <a:lnTo>
                    <a:pt x="477" y="346"/>
                  </a:lnTo>
                  <a:lnTo>
                    <a:pt x="191" y="394"/>
                  </a:lnTo>
                  <a:cubicBezTo>
                    <a:pt x="72" y="418"/>
                    <a:pt x="0" y="584"/>
                    <a:pt x="96" y="680"/>
                  </a:cubicBezTo>
                  <a:lnTo>
                    <a:pt x="310" y="870"/>
                  </a:lnTo>
                  <a:lnTo>
                    <a:pt x="262" y="1156"/>
                  </a:lnTo>
                  <a:cubicBezTo>
                    <a:pt x="244" y="1265"/>
                    <a:pt x="324" y="1347"/>
                    <a:pt x="415" y="1347"/>
                  </a:cubicBezTo>
                  <a:cubicBezTo>
                    <a:pt x="443" y="1347"/>
                    <a:pt x="473" y="1339"/>
                    <a:pt x="500" y="1323"/>
                  </a:cubicBezTo>
                  <a:lnTo>
                    <a:pt x="762" y="1203"/>
                  </a:lnTo>
                  <a:lnTo>
                    <a:pt x="1000" y="1323"/>
                  </a:lnTo>
                  <a:cubicBezTo>
                    <a:pt x="1030" y="1338"/>
                    <a:pt x="1059" y="1344"/>
                    <a:pt x="1086" y="1344"/>
                  </a:cubicBezTo>
                  <a:cubicBezTo>
                    <a:pt x="1187" y="1344"/>
                    <a:pt x="1257" y="1250"/>
                    <a:pt x="1239" y="1156"/>
                  </a:cubicBezTo>
                  <a:lnTo>
                    <a:pt x="1215" y="870"/>
                  </a:lnTo>
                  <a:lnTo>
                    <a:pt x="1405" y="680"/>
                  </a:lnTo>
                  <a:cubicBezTo>
                    <a:pt x="1501" y="584"/>
                    <a:pt x="1453" y="418"/>
                    <a:pt x="1310" y="394"/>
                  </a:cubicBezTo>
                  <a:lnTo>
                    <a:pt x="1024" y="346"/>
                  </a:lnTo>
                  <a:lnTo>
                    <a:pt x="905" y="108"/>
                  </a:lnTo>
                  <a:cubicBezTo>
                    <a:pt x="881" y="37"/>
                    <a:pt x="822" y="1"/>
                    <a:pt x="75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g290d4a56bad_2_251"/>
            <p:cNvSpPr/>
            <p:nvPr/>
          </p:nvSpPr>
          <p:spPr>
            <a:xfrm>
              <a:off x="1904161" y="2925150"/>
              <a:ext cx="65355" cy="59759"/>
            </a:xfrm>
            <a:custGeom>
              <a:avLst/>
              <a:gdLst/>
              <a:ahLst/>
              <a:cxnLst/>
              <a:rect l="l" t="t" r="r" b="b"/>
              <a:pathLst>
                <a:path w="1787" h="1634" extrusionOk="0">
                  <a:moveTo>
                    <a:pt x="906" y="566"/>
                  </a:moveTo>
                  <a:lnTo>
                    <a:pt x="953" y="661"/>
                  </a:lnTo>
                  <a:cubicBezTo>
                    <a:pt x="977" y="709"/>
                    <a:pt x="1025" y="757"/>
                    <a:pt x="1072" y="757"/>
                  </a:cubicBezTo>
                  <a:lnTo>
                    <a:pt x="1215" y="781"/>
                  </a:lnTo>
                  <a:lnTo>
                    <a:pt x="1120" y="876"/>
                  </a:lnTo>
                  <a:cubicBezTo>
                    <a:pt x="1072" y="900"/>
                    <a:pt x="1049" y="971"/>
                    <a:pt x="1072" y="1019"/>
                  </a:cubicBezTo>
                  <a:lnTo>
                    <a:pt x="1096" y="1138"/>
                  </a:lnTo>
                  <a:lnTo>
                    <a:pt x="977" y="1090"/>
                  </a:lnTo>
                  <a:cubicBezTo>
                    <a:pt x="953" y="1066"/>
                    <a:pt x="930" y="1066"/>
                    <a:pt x="906" y="1066"/>
                  </a:cubicBezTo>
                  <a:cubicBezTo>
                    <a:pt x="882" y="1066"/>
                    <a:pt x="834" y="1066"/>
                    <a:pt x="810" y="1090"/>
                  </a:cubicBezTo>
                  <a:lnTo>
                    <a:pt x="715" y="1138"/>
                  </a:lnTo>
                  <a:lnTo>
                    <a:pt x="739" y="1019"/>
                  </a:lnTo>
                  <a:cubicBezTo>
                    <a:pt x="739" y="971"/>
                    <a:pt x="715" y="900"/>
                    <a:pt x="691" y="876"/>
                  </a:cubicBezTo>
                  <a:lnTo>
                    <a:pt x="596" y="781"/>
                  </a:lnTo>
                  <a:lnTo>
                    <a:pt x="715" y="757"/>
                  </a:lnTo>
                  <a:cubicBezTo>
                    <a:pt x="763" y="757"/>
                    <a:pt x="810" y="709"/>
                    <a:pt x="834" y="661"/>
                  </a:cubicBezTo>
                  <a:lnTo>
                    <a:pt x="906" y="566"/>
                  </a:lnTo>
                  <a:close/>
                  <a:moveTo>
                    <a:pt x="903" y="1"/>
                  </a:moveTo>
                  <a:cubicBezTo>
                    <a:pt x="840" y="1"/>
                    <a:pt x="775" y="30"/>
                    <a:pt x="739" y="90"/>
                  </a:cubicBezTo>
                  <a:lnTo>
                    <a:pt x="572" y="447"/>
                  </a:lnTo>
                  <a:lnTo>
                    <a:pt x="191" y="495"/>
                  </a:lnTo>
                  <a:cubicBezTo>
                    <a:pt x="72" y="519"/>
                    <a:pt x="1" y="685"/>
                    <a:pt x="96" y="781"/>
                  </a:cubicBezTo>
                  <a:lnTo>
                    <a:pt x="382" y="1043"/>
                  </a:lnTo>
                  <a:lnTo>
                    <a:pt x="310" y="1424"/>
                  </a:lnTo>
                  <a:cubicBezTo>
                    <a:pt x="291" y="1520"/>
                    <a:pt x="382" y="1633"/>
                    <a:pt x="494" y="1633"/>
                  </a:cubicBezTo>
                  <a:cubicBezTo>
                    <a:pt x="519" y="1633"/>
                    <a:pt x="546" y="1627"/>
                    <a:pt x="572" y="1614"/>
                  </a:cubicBezTo>
                  <a:lnTo>
                    <a:pt x="906" y="1424"/>
                  </a:lnTo>
                  <a:lnTo>
                    <a:pt x="1239" y="1614"/>
                  </a:lnTo>
                  <a:cubicBezTo>
                    <a:pt x="1260" y="1622"/>
                    <a:pt x="1282" y="1626"/>
                    <a:pt x="1304" y="1626"/>
                  </a:cubicBezTo>
                  <a:cubicBezTo>
                    <a:pt x="1404" y="1626"/>
                    <a:pt x="1497" y="1541"/>
                    <a:pt x="1477" y="1424"/>
                  </a:cubicBezTo>
                  <a:lnTo>
                    <a:pt x="1430" y="1043"/>
                  </a:lnTo>
                  <a:lnTo>
                    <a:pt x="1692" y="781"/>
                  </a:lnTo>
                  <a:cubicBezTo>
                    <a:pt x="1787" y="685"/>
                    <a:pt x="1739" y="519"/>
                    <a:pt x="1596" y="495"/>
                  </a:cubicBezTo>
                  <a:lnTo>
                    <a:pt x="1215" y="447"/>
                  </a:lnTo>
                  <a:lnTo>
                    <a:pt x="1049" y="90"/>
                  </a:lnTo>
                  <a:cubicBezTo>
                    <a:pt x="1025" y="30"/>
                    <a:pt x="965" y="1"/>
                    <a:pt x="903"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g290d4a56bad_2_251"/>
            <p:cNvSpPr/>
            <p:nvPr/>
          </p:nvSpPr>
          <p:spPr>
            <a:xfrm>
              <a:off x="2190707" y="2873546"/>
              <a:ext cx="13093" cy="33793"/>
            </a:xfrm>
            <a:custGeom>
              <a:avLst/>
              <a:gdLst/>
              <a:ahLst/>
              <a:cxnLst/>
              <a:rect l="l" t="t" r="r" b="b"/>
              <a:pathLst>
                <a:path w="358" h="924" extrusionOk="0">
                  <a:moveTo>
                    <a:pt x="167" y="1"/>
                  </a:moveTo>
                  <a:cubicBezTo>
                    <a:pt x="96" y="1"/>
                    <a:pt x="1" y="96"/>
                    <a:pt x="1" y="191"/>
                  </a:cubicBezTo>
                  <a:lnTo>
                    <a:pt x="1" y="763"/>
                  </a:lnTo>
                  <a:cubicBezTo>
                    <a:pt x="1" y="870"/>
                    <a:pt x="90" y="923"/>
                    <a:pt x="179" y="923"/>
                  </a:cubicBezTo>
                  <a:cubicBezTo>
                    <a:pt x="269" y="923"/>
                    <a:pt x="358" y="870"/>
                    <a:pt x="358" y="763"/>
                  </a:cubicBezTo>
                  <a:lnTo>
                    <a:pt x="334" y="191"/>
                  </a:lnTo>
                  <a:cubicBezTo>
                    <a:pt x="334" y="96"/>
                    <a:pt x="263" y="1"/>
                    <a:pt x="167"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g290d4a56bad_2_251"/>
            <p:cNvSpPr/>
            <p:nvPr/>
          </p:nvSpPr>
          <p:spPr>
            <a:xfrm>
              <a:off x="2128863" y="2900098"/>
              <a:ext cx="30831" cy="26954"/>
            </a:xfrm>
            <a:custGeom>
              <a:avLst/>
              <a:gdLst/>
              <a:ahLst/>
              <a:cxnLst/>
              <a:rect l="l" t="t" r="r" b="b"/>
              <a:pathLst>
                <a:path w="843" h="737" extrusionOk="0">
                  <a:moveTo>
                    <a:pt x="200" y="1"/>
                  </a:moveTo>
                  <a:cubicBezTo>
                    <a:pt x="156" y="1"/>
                    <a:pt x="108" y="13"/>
                    <a:pt x="72" y="37"/>
                  </a:cubicBezTo>
                  <a:cubicBezTo>
                    <a:pt x="1" y="108"/>
                    <a:pt x="1" y="227"/>
                    <a:pt x="72" y="299"/>
                  </a:cubicBezTo>
                  <a:lnTo>
                    <a:pt x="477" y="680"/>
                  </a:lnTo>
                  <a:cubicBezTo>
                    <a:pt x="517" y="720"/>
                    <a:pt x="561" y="736"/>
                    <a:pt x="603" y="736"/>
                  </a:cubicBezTo>
                  <a:cubicBezTo>
                    <a:pt x="735" y="736"/>
                    <a:pt x="842" y="568"/>
                    <a:pt x="715" y="442"/>
                  </a:cubicBezTo>
                  <a:lnTo>
                    <a:pt x="310" y="37"/>
                  </a:lnTo>
                  <a:cubicBezTo>
                    <a:pt x="287" y="13"/>
                    <a:pt x="245" y="1"/>
                    <a:pt x="200"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g290d4a56bad_2_251"/>
            <p:cNvSpPr/>
            <p:nvPr/>
          </p:nvSpPr>
          <p:spPr>
            <a:xfrm>
              <a:off x="2103628" y="2961503"/>
              <a:ext cx="34854" cy="12252"/>
            </a:xfrm>
            <a:custGeom>
              <a:avLst/>
              <a:gdLst/>
              <a:ahLst/>
              <a:cxnLst/>
              <a:rect l="l" t="t" r="r" b="b"/>
              <a:pathLst>
                <a:path w="953" h="335" extrusionOk="0">
                  <a:moveTo>
                    <a:pt x="215" y="1"/>
                  </a:moveTo>
                  <a:cubicBezTo>
                    <a:pt x="0" y="1"/>
                    <a:pt x="0" y="334"/>
                    <a:pt x="215" y="334"/>
                  </a:cubicBezTo>
                  <a:lnTo>
                    <a:pt x="786" y="334"/>
                  </a:lnTo>
                  <a:cubicBezTo>
                    <a:pt x="881" y="334"/>
                    <a:pt x="953" y="263"/>
                    <a:pt x="953" y="168"/>
                  </a:cubicBezTo>
                  <a:cubicBezTo>
                    <a:pt x="953" y="72"/>
                    <a:pt x="881" y="1"/>
                    <a:pt x="786"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g290d4a56bad_2_251"/>
            <p:cNvSpPr/>
            <p:nvPr/>
          </p:nvSpPr>
          <p:spPr>
            <a:xfrm>
              <a:off x="2128533" y="3007474"/>
              <a:ext cx="30867" cy="27466"/>
            </a:xfrm>
            <a:custGeom>
              <a:avLst/>
              <a:gdLst/>
              <a:ahLst/>
              <a:cxnLst/>
              <a:rect l="l" t="t" r="r" b="b"/>
              <a:pathLst>
                <a:path w="844" h="751" extrusionOk="0">
                  <a:moveTo>
                    <a:pt x="653" y="0"/>
                  </a:moveTo>
                  <a:cubicBezTo>
                    <a:pt x="611" y="0"/>
                    <a:pt x="570" y="18"/>
                    <a:pt x="534" y="54"/>
                  </a:cubicBezTo>
                  <a:lnTo>
                    <a:pt x="129" y="459"/>
                  </a:lnTo>
                  <a:cubicBezTo>
                    <a:pt x="0" y="569"/>
                    <a:pt x="113" y="750"/>
                    <a:pt x="248" y="750"/>
                  </a:cubicBezTo>
                  <a:cubicBezTo>
                    <a:pt x="288" y="750"/>
                    <a:pt x="329" y="735"/>
                    <a:pt x="367" y="697"/>
                  </a:cubicBezTo>
                  <a:lnTo>
                    <a:pt x="772" y="292"/>
                  </a:lnTo>
                  <a:cubicBezTo>
                    <a:pt x="843" y="220"/>
                    <a:pt x="843" y="125"/>
                    <a:pt x="772" y="54"/>
                  </a:cubicBezTo>
                  <a:cubicBezTo>
                    <a:pt x="736" y="18"/>
                    <a:pt x="695" y="0"/>
                    <a:pt x="653"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g290d4a56bad_2_251"/>
            <p:cNvSpPr/>
            <p:nvPr/>
          </p:nvSpPr>
          <p:spPr>
            <a:xfrm>
              <a:off x="2192462" y="3025980"/>
              <a:ext cx="13093" cy="33244"/>
            </a:xfrm>
            <a:custGeom>
              <a:avLst/>
              <a:gdLst/>
              <a:ahLst/>
              <a:cxnLst/>
              <a:rect l="l" t="t" r="r" b="b"/>
              <a:pathLst>
                <a:path w="358" h="909" extrusionOk="0">
                  <a:moveTo>
                    <a:pt x="167" y="0"/>
                  </a:moveTo>
                  <a:cubicBezTo>
                    <a:pt x="96" y="0"/>
                    <a:pt x="0" y="95"/>
                    <a:pt x="0" y="167"/>
                  </a:cubicBezTo>
                  <a:lnTo>
                    <a:pt x="0" y="738"/>
                  </a:lnTo>
                  <a:cubicBezTo>
                    <a:pt x="0" y="848"/>
                    <a:pt x="94" y="908"/>
                    <a:pt x="186" y="908"/>
                  </a:cubicBezTo>
                  <a:cubicBezTo>
                    <a:pt x="273" y="908"/>
                    <a:pt x="358" y="854"/>
                    <a:pt x="358" y="738"/>
                  </a:cubicBezTo>
                  <a:lnTo>
                    <a:pt x="358" y="167"/>
                  </a:lnTo>
                  <a:cubicBezTo>
                    <a:pt x="358" y="72"/>
                    <a:pt x="262" y="0"/>
                    <a:pt x="16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g290d4a56bad_2_251"/>
            <p:cNvSpPr/>
            <p:nvPr/>
          </p:nvSpPr>
          <p:spPr>
            <a:xfrm>
              <a:off x="2236276" y="3006048"/>
              <a:ext cx="32257" cy="27247"/>
            </a:xfrm>
            <a:custGeom>
              <a:avLst/>
              <a:gdLst/>
              <a:ahLst/>
              <a:cxnLst/>
              <a:rect l="l" t="t" r="r" b="b"/>
              <a:pathLst>
                <a:path w="882" h="745" extrusionOk="0">
                  <a:moveTo>
                    <a:pt x="249" y="1"/>
                  </a:moveTo>
                  <a:cubicBezTo>
                    <a:pt x="122" y="1"/>
                    <a:pt x="0" y="171"/>
                    <a:pt x="112" y="283"/>
                  </a:cubicBezTo>
                  <a:lnTo>
                    <a:pt x="517" y="688"/>
                  </a:lnTo>
                  <a:cubicBezTo>
                    <a:pt x="557" y="728"/>
                    <a:pt x="601" y="745"/>
                    <a:pt x="643" y="745"/>
                  </a:cubicBezTo>
                  <a:cubicBezTo>
                    <a:pt x="775" y="745"/>
                    <a:pt x="882" y="577"/>
                    <a:pt x="755" y="450"/>
                  </a:cubicBezTo>
                  <a:lnTo>
                    <a:pt x="350" y="45"/>
                  </a:lnTo>
                  <a:cubicBezTo>
                    <a:pt x="319" y="14"/>
                    <a:pt x="284" y="1"/>
                    <a:pt x="249"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g290d4a56bad_2_251"/>
            <p:cNvSpPr/>
            <p:nvPr/>
          </p:nvSpPr>
          <p:spPr>
            <a:xfrm>
              <a:off x="2256025" y="2959784"/>
              <a:ext cx="36646" cy="12215"/>
            </a:xfrm>
            <a:custGeom>
              <a:avLst/>
              <a:gdLst/>
              <a:ahLst/>
              <a:cxnLst/>
              <a:rect l="l" t="t" r="r" b="b"/>
              <a:pathLst>
                <a:path w="1002" h="334" extrusionOk="0">
                  <a:moveTo>
                    <a:pt x="215" y="0"/>
                  </a:moveTo>
                  <a:cubicBezTo>
                    <a:pt x="1" y="0"/>
                    <a:pt x="1" y="334"/>
                    <a:pt x="215" y="334"/>
                  </a:cubicBezTo>
                  <a:lnTo>
                    <a:pt x="787" y="334"/>
                  </a:lnTo>
                  <a:cubicBezTo>
                    <a:pt x="1001" y="334"/>
                    <a:pt x="1001" y="0"/>
                    <a:pt x="787"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g290d4a56bad_2_251"/>
            <p:cNvSpPr/>
            <p:nvPr/>
          </p:nvSpPr>
          <p:spPr>
            <a:xfrm>
              <a:off x="2236861" y="2898488"/>
              <a:ext cx="30136" cy="27576"/>
            </a:xfrm>
            <a:custGeom>
              <a:avLst/>
              <a:gdLst/>
              <a:ahLst/>
              <a:cxnLst/>
              <a:rect l="l" t="t" r="r" b="b"/>
              <a:pathLst>
                <a:path w="824" h="754" extrusionOk="0">
                  <a:moveTo>
                    <a:pt x="590" y="0"/>
                  </a:moveTo>
                  <a:cubicBezTo>
                    <a:pt x="551" y="0"/>
                    <a:pt x="511" y="17"/>
                    <a:pt x="477" y="57"/>
                  </a:cubicBezTo>
                  <a:lnTo>
                    <a:pt x="72" y="462"/>
                  </a:lnTo>
                  <a:cubicBezTo>
                    <a:pt x="1" y="533"/>
                    <a:pt x="1" y="628"/>
                    <a:pt x="72" y="700"/>
                  </a:cubicBezTo>
                  <a:cubicBezTo>
                    <a:pt x="108" y="736"/>
                    <a:pt x="150" y="753"/>
                    <a:pt x="191" y="753"/>
                  </a:cubicBezTo>
                  <a:cubicBezTo>
                    <a:pt x="233" y="753"/>
                    <a:pt x="275" y="736"/>
                    <a:pt x="310" y="700"/>
                  </a:cubicBezTo>
                  <a:lnTo>
                    <a:pt x="715" y="295"/>
                  </a:lnTo>
                  <a:cubicBezTo>
                    <a:pt x="824" y="168"/>
                    <a:pt x="712" y="0"/>
                    <a:pt x="59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g290d4a56bad_2_251"/>
            <p:cNvSpPr/>
            <p:nvPr/>
          </p:nvSpPr>
          <p:spPr>
            <a:xfrm>
              <a:off x="2255147" y="2703703"/>
              <a:ext cx="37523" cy="37487"/>
            </a:xfrm>
            <a:custGeom>
              <a:avLst/>
              <a:gdLst/>
              <a:ahLst/>
              <a:cxnLst/>
              <a:rect l="l" t="t" r="r" b="b"/>
              <a:pathLst>
                <a:path w="1026" h="1025" extrusionOk="0">
                  <a:moveTo>
                    <a:pt x="525" y="1"/>
                  </a:moveTo>
                  <a:cubicBezTo>
                    <a:pt x="430" y="1"/>
                    <a:pt x="334" y="72"/>
                    <a:pt x="334" y="168"/>
                  </a:cubicBezTo>
                  <a:lnTo>
                    <a:pt x="334" y="358"/>
                  </a:lnTo>
                  <a:lnTo>
                    <a:pt x="168" y="358"/>
                  </a:lnTo>
                  <a:cubicBezTo>
                    <a:pt x="72" y="358"/>
                    <a:pt x="1" y="429"/>
                    <a:pt x="1" y="525"/>
                  </a:cubicBezTo>
                  <a:cubicBezTo>
                    <a:pt x="1" y="620"/>
                    <a:pt x="72" y="691"/>
                    <a:pt x="168" y="691"/>
                  </a:cubicBezTo>
                  <a:lnTo>
                    <a:pt x="334" y="691"/>
                  </a:lnTo>
                  <a:lnTo>
                    <a:pt x="334" y="858"/>
                  </a:lnTo>
                  <a:cubicBezTo>
                    <a:pt x="334" y="953"/>
                    <a:pt x="430" y="1025"/>
                    <a:pt x="525" y="1025"/>
                  </a:cubicBezTo>
                  <a:cubicBezTo>
                    <a:pt x="620" y="1025"/>
                    <a:pt x="692" y="953"/>
                    <a:pt x="692" y="858"/>
                  </a:cubicBezTo>
                  <a:lnTo>
                    <a:pt x="692" y="691"/>
                  </a:lnTo>
                  <a:lnTo>
                    <a:pt x="858" y="691"/>
                  </a:lnTo>
                  <a:cubicBezTo>
                    <a:pt x="954" y="691"/>
                    <a:pt x="1025" y="620"/>
                    <a:pt x="1025" y="525"/>
                  </a:cubicBezTo>
                  <a:cubicBezTo>
                    <a:pt x="1025" y="429"/>
                    <a:pt x="954" y="358"/>
                    <a:pt x="858" y="358"/>
                  </a:cubicBezTo>
                  <a:lnTo>
                    <a:pt x="692" y="358"/>
                  </a:lnTo>
                  <a:lnTo>
                    <a:pt x="692" y="168"/>
                  </a:lnTo>
                  <a:cubicBezTo>
                    <a:pt x="692" y="72"/>
                    <a:pt x="620" y="1"/>
                    <a:pt x="525" y="1"/>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g290d4a56bad_2_251"/>
            <p:cNvSpPr/>
            <p:nvPr/>
          </p:nvSpPr>
          <p:spPr>
            <a:xfrm>
              <a:off x="2193340" y="2772533"/>
              <a:ext cx="37487" cy="37487"/>
            </a:xfrm>
            <a:custGeom>
              <a:avLst/>
              <a:gdLst/>
              <a:ahLst/>
              <a:cxnLst/>
              <a:rect l="l" t="t" r="r" b="b"/>
              <a:pathLst>
                <a:path w="1025" h="1025" extrusionOk="0">
                  <a:moveTo>
                    <a:pt x="500" y="0"/>
                  </a:moveTo>
                  <a:cubicBezTo>
                    <a:pt x="405" y="0"/>
                    <a:pt x="334" y="72"/>
                    <a:pt x="334" y="167"/>
                  </a:cubicBezTo>
                  <a:lnTo>
                    <a:pt x="334" y="357"/>
                  </a:lnTo>
                  <a:lnTo>
                    <a:pt x="167" y="357"/>
                  </a:lnTo>
                  <a:cubicBezTo>
                    <a:pt x="72" y="357"/>
                    <a:pt x="0" y="429"/>
                    <a:pt x="0" y="524"/>
                  </a:cubicBezTo>
                  <a:cubicBezTo>
                    <a:pt x="0" y="619"/>
                    <a:pt x="72" y="691"/>
                    <a:pt x="167" y="691"/>
                  </a:cubicBezTo>
                  <a:lnTo>
                    <a:pt x="334" y="691"/>
                  </a:lnTo>
                  <a:lnTo>
                    <a:pt x="334" y="857"/>
                  </a:lnTo>
                  <a:cubicBezTo>
                    <a:pt x="334" y="953"/>
                    <a:pt x="405" y="1024"/>
                    <a:pt x="500" y="1024"/>
                  </a:cubicBezTo>
                  <a:cubicBezTo>
                    <a:pt x="596" y="1024"/>
                    <a:pt x="691" y="953"/>
                    <a:pt x="691" y="857"/>
                  </a:cubicBezTo>
                  <a:lnTo>
                    <a:pt x="691" y="691"/>
                  </a:lnTo>
                  <a:lnTo>
                    <a:pt x="857" y="691"/>
                  </a:lnTo>
                  <a:cubicBezTo>
                    <a:pt x="953" y="691"/>
                    <a:pt x="1024" y="619"/>
                    <a:pt x="1024" y="524"/>
                  </a:cubicBezTo>
                  <a:cubicBezTo>
                    <a:pt x="1024" y="429"/>
                    <a:pt x="953" y="357"/>
                    <a:pt x="857" y="357"/>
                  </a:cubicBezTo>
                  <a:lnTo>
                    <a:pt x="691" y="357"/>
                  </a:lnTo>
                  <a:lnTo>
                    <a:pt x="691" y="167"/>
                  </a:lnTo>
                  <a:cubicBezTo>
                    <a:pt x="691" y="72"/>
                    <a:pt x="596" y="0"/>
                    <a:pt x="500"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g290d4a56bad_2_251"/>
            <p:cNvSpPr/>
            <p:nvPr/>
          </p:nvSpPr>
          <p:spPr>
            <a:xfrm>
              <a:off x="2026094" y="2959784"/>
              <a:ext cx="19184" cy="18986"/>
            </a:xfrm>
            <a:custGeom>
              <a:avLst/>
              <a:gdLst/>
              <a:ahLst/>
              <a:cxnLst/>
              <a:rect l="l" t="t" r="r" b="b"/>
              <a:pathLst>
                <a:path w="1049" h="1025" extrusionOk="0">
                  <a:moveTo>
                    <a:pt x="525" y="0"/>
                  </a:moveTo>
                  <a:cubicBezTo>
                    <a:pt x="429" y="0"/>
                    <a:pt x="358" y="72"/>
                    <a:pt x="358" y="167"/>
                  </a:cubicBezTo>
                  <a:lnTo>
                    <a:pt x="358" y="334"/>
                  </a:lnTo>
                  <a:lnTo>
                    <a:pt x="167" y="334"/>
                  </a:lnTo>
                  <a:cubicBezTo>
                    <a:pt x="72" y="334"/>
                    <a:pt x="1" y="405"/>
                    <a:pt x="1" y="500"/>
                  </a:cubicBezTo>
                  <a:cubicBezTo>
                    <a:pt x="1" y="596"/>
                    <a:pt x="72" y="667"/>
                    <a:pt x="167" y="667"/>
                  </a:cubicBezTo>
                  <a:lnTo>
                    <a:pt x="358" y="667"/>
                  </a:lnTo>
                  <a:lnTo>
                    <a:pt x="358" y="858"/>
                  </a:lnTo>
                  <a:cubicBezTo>
                    <a:pt x="358" y="953"/>
                    <a:pt x="429" y="1024"/>
                    <a:pt x="525" y="1024"/>
                  </a:cubicBezTo>
                  <a:cubicBezTo>
                    <a:pt x="620" y="1024"/>
                    <a:pt x="691" y="953"/>
                    <a:pt x="691" y="858"/>
                  </a:cubicBezTo>
                  <a:lnTo>
                    <a:pt x="691" y="667"/>
                  </a:lnTo>
                  <a:lnTo>
                    <a:pt x="858" y="667"/>
                  </a:lnTo>
                  <a:cubicBezTo>
                    <a:pt x="953" y="667"/>
                    <a:pt x="1049" y="596"/>
                    <a:pt x="1049" y="500"/>
                  </a:cubicBezTo>
                  <a:cubicBezTo>
                    <a:pt x="1049" y="405"/>
                    <a:pt x="953" y="334"/>
                    <a:pt x="858" y="334"/>
                  </a:cubicBezTo>
                  <a:lnTo>
                    <a:pt x="691" y="334"/>
                  </a:lnTo>
                  <a:lnTo>
                    <a:pt x="691" y="167"/>
                  </a:lnTo>
                  <a:cubicBezTo>
                    <a:pt x="691" y="72"/>
                    <a:pt x="620" y="0"/>
                    <a:pt x="525" y="0"/>
                  </a:cubicBezTo>
                  <a:close/>
                </a:path>
              </a:pathLst>
            </a:custGeom>
            <a:solidFill>
              <a:srgbClr val="FFFFC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85" name="Google Shape;485;g290d4a56bad_2_251"/>
          <p:cNvSpPr txBox="1">
            <a:spLocks noGrp="1"/>
          </p:cNvSpPr>
          <p:nvPr>
            <p:ph type="body" idx="1"/>
          </p:nvPr>
        </p:nvSpPr>
        <p:spPr>
          <a:xfrm>
            <a:off x="677573" y="1359601"/>
            <a:ext cx="10836851" cy="4812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800"/>
              <a:buNone/>
            </a:pPr>
            <a:r>
              <a:rPr lang="en-US" sz="2800" u="sng"/>
              <a:t>Student Publications</a:t>
            </a:r>
            <a:endParaRPr/>
          </a:p>
          <a:p>
            <a:pPr marL="228600" lvl="0" indent="-228600" algn="l" rtl="0">
              <a:lnSpc>
                <a:spcPct val="100000"/>
              </a:lnSpc>
              <a:spcBef>
                <a:spcPts val="0"/>
              </a:spcBef>
              <a:spcAft>
                <a:spcPts val="0"/>
              </a:spcAft>
              <a:buClr>
                <a:schemeClr val="dk1"/>
              </a:buClr>
              <a:buSzPts val="2800"/>
              <a:buNone/>
            </a:pPr>
            <a:r>
              <a:rPr lang="en-US" sz="2400" b="1"/>
              <a:t>Naomi Curran </a:t>
            </a:r>
            <a:r>
              <a:rPr lang="en-US" sz="2400"/>
              <a:t>(Mentor: </a:t>
            </a:r>
            <a:r>
              <a:rPr lang="en-US" sz="2400" b="1"/>
              <a:t>Lori Hilt</a:t>
            </a:r>
            <a:r>
              <a:rPr lang="en-US" sz="2400"/>
              <a:t>) published her senior thesis entitled: Evaluating the moderating effect of gender on adolescents’ internalizing symptoms throughout the first wave of COVID-19 (</a:t>
            </a:r>
            <a:r>
              <a:rPr lang="en-US" sz="2400" i="1"/>
              <a:t>Youth and Society</a:t>
            </a:r>
            <a:r>
              <a:rPr lang="en-US" sz="2400"/>
              <a:t>)</a:t>
            </a:r>
            <a:endParaRPr/>
          </a:p>
          <a:p>
            <a:pPr marL="228600" lvl="0" indent="-228600" algn="l" rtl="0">
              <a:lnSpc>
                <a:spcPct val="100000"/>
              </a:lnSpc>
              <a:spcBef>
                <a:spcPts val="0"/>
              </a:spcBef>
              <a:spcAft>
                <a:spcPts val="0"/>
              </a:spcAft>
              <a:buClr>
                <a:schemeClr val="dk1"/>
              </a:buClr>
              <a:buSzPts val="2800"/>
              <a:buNone/>
            </a:pPr>
            <a:r>
              <a:rPr lang="en-US" sz="2400" b="1"/>
              <a:t>Hope Rutter </a:t>
            </a:r>
            <a:r>
              <a:rPr lang="en-US" sz="2400"/>
              <a:t>(Mentor: </a:t>
            </a:r>
            <a:r>
              <a:rPr lang="en-US" sz="2400" b="1"/>
              <a:t>Kathy Berenson</a:t>
            </a:r>
            <a:r>
              <a:rPr lang="en-US" sz="2400"/>
              <a:t>) won the 2020 CPLAC student poster award, published her project entitled: Self-compassion and women’s experience of social media content portraying body positivity and appearance ideals (</a:t>
            </a:r>
            <a:r>
              <a:rPr lang="en-US" sz="2400" i="1"/>
              <a:t>Psychology of Popular Media</a:t>
            </a:r>
            <a:r>
              <a:rPr lang="en-US" sz="2400"/>
              <a:t>)</a:t>
            </a:r>
            <a:endParaRPr/>
          </a:p>
          <a:p>
            <a:pPr marL="228600" lvl="0" indent="-228600" algn="l" rtl="0">
              <a:lnSpc>
                <a:spcPct val="100000"/>
              </a:lnSpc>
              <a:spcBef>
                <a:spcPts val="0"/>
              </a:spcBef>
              <a:spcAft>
                <a:spcPts val="0"/>
              </a:spcAft>
              <a:buClr>
                <a:schemeClr val="dk1"/>
              </a:buClr>
              <a:buSzPts val="2800"/>
              <a:buNone/>
            </a:pPr>
            <a:r>
              <a:rPr lang="en-US" sz="2400" b="1"/>
              <a:t>Laura Knouse </a:t>
            </a:r>
            <a:r>
              <a:rPr lang="en-US" sz="2400"/>
              <a:t>published a paper with </a:t>
            </a:r>
            <a:r>
              <a:rPr lang="en-US" sz="2400" b="1" i="1"/>
              <a:t>five</a:t>
            </a:r>
            <a:r>
              <a:rPr lang="en-US" sz="2400"/>
              <a:t> undergraduate co-authors entitled: Avoidant automatic thoughts are associated with task avoidance and inattention in the moment (</a:t>
            </a:r>
            <a:r>
              <a:rPr lang="en-US" sz="2400" i="1"/>
              <a:t>Cognitive Therapy and Research</a:t>
            </a:r>
            <a:r>
              <a:rPr lang="en-US" sz="2400"/>
              <a:t>)</a:t>
            </a:r>
            <a:endParaRPr/>
          </a:p>
          <a:p>
            <a:pPr marL="228600" lvl="0" indent="-228600" algn="l" rtl="0">
              <a:lnSpc>
                <a:spcPct val="100000"/>
              </a:lnSpc>
              <a:spcBef>
                <a:spcPts val="0"/>
              </a:spcBef>
              <a:spcAft>
                <a:spcPts val="0"/>
              </a:spcAft>
              <a:buClr>
                <a:schemeClr val="dk1"/>
              </a:buClr>
              <a:buSzPts val="2800"/>
              <a:buNone/>
            </a:pPr>
            <a:endParaRPr sz="2400" i="1"/>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228600" algn="l" rtl="0">
              <a:lnSpc>
                <a:spcPct val="100000"/>
              </a:lnSpc>
              <a:spcBef>
                <a:spcPts val="0"/>
              </a:spcBef>
              <a:spcAft>
                <a:spcPts val="0"/>
              </a:spcAft>
              <a:buClr>
                <a:schemeClr val="dk1"/>
              </a:buClr>
              <a:buSzPts val="2800"/>
              <a:buNone/>
            </a:pPr>
            <a:endParaRPr sz="2400"/>
          </a:p>
          <a:p>
            <a:pPr marL="228600" lvl="0" indent="-50800" algn="l" rtl="0">
              <a:lnSpc>
                <a:spcPct val="100000"/>
              </a:lnSpc>
              <a:spcBef>
                <a:spcPts val="0"/>
              </a:spcBef>
              <a:spcAft>
                <a:spcPts val="0"/>
              </a:spcAft>
              <a:buClr>
                <a:schemeClr val="dk1"/>
              </a:buClr>
              <a:buSzPts val="2800"/>
              <a:buNone/>
            </a:pPr>
            <a:endParaRPr sz="2400"/>
          </a:p>
        </p:txBody>
      </p:sp>
      <p:sp>
        <p:nvSpPr>
          <p:cNvPr id="486" name="Google Shape;486;g290d4a56bad_2_25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 News &amp; Celebrations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10"/>
          <p:cNvSpPr/>
          <p:nvPr/>
        </p:nvSpPr>
        <p:spPr>
          <a:xfrm>
            <a:off x="0" y="0"/>
            <a:ext cx="12138000" cy="676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10"/>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SIG Poster Exposition</a:t>
            </a:r>
            <a:endParaRPr/>
          </a:p>
        </p:txBody>
      </p:sp>
      <p:sp>
        <p:nvSpPr>
          <p:cNvPr id="493" name="Google Shape;493;p10"/>
          <p:cNvSpPr txBox="1"/>
          <p:nvPr/>
        </p:nvSpPr>
        <p:spPr>
          <a:xfrm>
            <a:off x="460225" y="1154400"/>
            <a:ext cx="11193300" cy="57036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1200"/>
              </a:spcBef>
              <a:spcAft>
                <a:spcPts val="0"/>
              </a:spcAft>
              <a:buClr>
                <a:schemeClr val="dk1"/>
              </a:buClr>
              <a:buSzPts val="1100"/>
              <a:buFont typeface="Arial"/>
              <a:buNone/>
            </a:pPr>
            <a:endParaRPr sz="1200" i="1">
              <a:solidFill>
                <a:schemeClr val="dk1"/>
              </a:solidFill>
              <a:highlight>
                <a:srgbClr val="FFFFFF"/>
              </a:highlight>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The Relation of Child ADHD Symptoms and Social Impairments: The Moderating Role of Positive Emotion Dysregulation</a:t>
            </a:r>
            <a:endParaRPr>
              <a:solidFill>
                <a:srgbClr val="212121"/>
              </a:solidFill>
            </a:endParaRPr>
          </a:p>
          <a:p>
            <a:pPr marL="114300" lvl="0" indent="342900" algn="l" rtl="0">
              <a:lnSpc>
                <a:spcPct val="115000"/>
              </a:lnSpc>
              <a:spcBef>
                <a:spcPts val="0"/>
              </a:spcBef>
              <a:spcAft>
                <a:spcPts val="0"/>
              </a:spcAft>
              <a:buClr>
                <a:schemeClr val="dk1"/>
              </a:buClr>
              <a:buSzPts val="1100"/>
              <a:buFont typeface="Arial"/>
              <a:buNone/>
            </a:pPr>
            <a:r>
              <a:rPr lang="en-US">
                <a:solidFill>
                  <a:srgbClr val="212121"/>
                </a:solidFill>
              </a:rPr>
              <a:t>Mel Arthur,* Kimaya A. Reddy,* and Julia D. McQuade, </a:t>
            </a:r>
            <a:r>
              <a:rPr lang="en-US" i="1">
                <a:solidFill>
                  <a:srgbClr val="212121"/>
                </a:solidFill>
              </a:rPr>
              <a:t>Amherst College </a:t>
            </a:r>
            <a:r>
              <a:rPr lang="en-US">
                <a:solidFill>
                  <a:srgbClr val="212121"/>
                </a:solidFill>
              </a:rPr>
              <a:t>(*shared first authorship)</a:t>
            </a:r>
            <a:endParaRPr>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 </a:t>
            </a:r>
            <a:endParaRPr>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How do Ethnic Identity and Microaggressions Predict Moment to Moment Emotion and Self-Concept?</a:t>
            </a:r>
            <a:endParaRPr>
              <a:solidFill>
                <a:srgbClr val="212121"/>
              </a:solidFill>
            </a:endParaRPr>
          </a:p>
          <a:p>
            <a:pPr marL="114300" lvl="0" indent="342900" algn="l" rtl="0">
              <a:lnSpc>
                <a:spcPct val="115000"/>
              </a:lnSpc>
              <a:spcBef>
                <a:spcPts val="0"/>
              </a:spcBef>
              <a:spcAft>
                <a:spcPts val="0"/>
              </a:spcAft>
              <a:buClr>
                <a:schemeClr val="dk1"/>
              </a:buClr>
              <a:buSzPts val="1100"/>
              <a:buFont typeface="Arial"/>
              <a:buNone/>
            </a:pPr>
            <a:r>
              <a:rPr lang="en-US">
                <a:solidFill>
                  <a:schemeClr val="dk1"/>
                </a:solidFill>
              </a:rPr>
              <a:t>Mason Fraser, Mona Mirpour, Juyoung Yun, Saivone Sanchious, Autumn Lucas-Marinelli, and William Ellison, </a:t>
            </a:r>
            <a:r>
              <a:rPr lang="en-US" i="1">
                <a:solidFill>
                  <a:schemeClr val="dk1"/>
                </a:solidFill>
              </a:rPr>
              <a:t>Trinity University</a:t>
            </a:r>
            <a:endParaRPr i="1">
              <a:solidFill>
                <a:schemeClr val="dk1"/>
              </a:solidFill>
            </a:endParaRPr>
          </a:p>
          <a:p>
            <a:pPr marL="114300" lvl="0" indent="0" algn="l" rtl="0">
              <a:lnSpc>
                <a:spcPct val="115000"/>
              </a:lnSpc>
              <a:spcBef>
                <a:spcPts val="0"/>
              </a:spcBef>
              <a:spcAft>
                <a:spcPts val="0"/>
              </a:spcAft>
              <a:buClr>
                <a:schemeClr val="dk1"/>
              </a:buClr>
              <a:buSzPts val="1100"/>
              <a:buFont typeface="Arial"/>
              <a:buNone/>
            </a:pPr>
            <a:r>
              <a:rPr lang="en-US" i="1">
                <a:solidFill>
                  <a:schemeClr val="dk1"/>
                </a:solidFill>
              </a:rPr>
              <a:t> </a:t>
            </a:r>
            <a:endParaRPr i="1">
              <a:solidFill>
                <a:schemeClr val="dk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Ecological Levels of Influence on Coping Following Campus Sexual Assault</a:t>
            </a:r>
            <a:endParaRPr>
              <a:solidFill>
                <a:srgbClr val="212121"/>
              </a:solidFill>
            </a:endParaRPr>
          </a:p>
          <a:p>
            <a:pPr marL="114300" lvl="0" indent="342900" algn="l" rtl="0">
              <a:lnSpc>
                <a:spcPct val="115000"/>
              </a:lnSpc>
              <a:spcBef>
                <a:spcPts val="0"/>
              </a:spcBef>
              <a:spcAft>
                <a:spcPts val="0"/>
              </a:spcAft>
              <a:buClr>
                <a:schemeClr val="dk1"/>
              </a:buClr>
              <a:buSzPts val="1100"/>
              <a:buFont typeface="Arial"/>
              <a:buNone/>
            </a:pPr>
            <a:r>
              <a:rPr lang="en-US">
                <a:solidFill>
                  <a:srgbClr val="212121"/>
                </a:solidFill>
              </a:rPr>
              <a:t>Kayla Martins and Joanna Herres, </a:t>
            </a:r>
            <a:r>
              <a:rPr lang="en-US" i="1">
                <a:solidFill>
                  <a:srgbClr val="212121"/>
                </a:solidFill>
              </a:rPr>
              <a:t>The College of New Jersey</a:t>
            </a:r>
            <a:endParaRPr i="1">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 </a:t>
            </a:r>
            <a:endParaRPr>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The Relationship of Anxiety, Depression, and Suicidal Ideation Screeners to a Psychosis Risk Screener in Mental Health Involved Adolescents and Young Adults</a:t>
            </a:r>
            <a:endParaRPr>
              <a:solidFill>
                <a:srgbClr val="212121"/>
              </a:solidFill>
            </a:endParaRPr>
          </a:p>
          <a:p>
            <a:pPr marL="0" lvl="0" indent="457200" algn="l" rtl="0">
              <a:lnSpc>
                <a:spcPct val="115000"/>
              </a:lnSpc>
              <a:spcBef>
                <a:spcPts val="0"/>
              </a:spcBef>
              <a:spcAft>
                <a:spcPts val="0"/>
              </a:spcAft>
              <a:buClr>
                <a:schemeClr val="dk1"/>
              </a:buClr>
              <a:buSzPts val="1100"/>
              <a:buFont typeface="Arial"/>
              <a:buNone/>
            </a:pPr>
            <a:r>
              <a:rPr lang="en-US">
                <a:solidFill>
                  <a:srgbClr val="212121"/>
                </a:solidFill>
              </a:rPr>
              <a:t>Tara M. Mullen and Ashley M. Shaw, </a:t>
            </a:r>
            <a:r>
              <a:rPr lang="en-US" i="1">
                <a:solidFill>
                  <a:srgbClr val="212121"/>
                </a:solidFill>
              </a:rPr>
              <a:t>Bowdoin College,</a:t>
            </a:r>
            <a:r>
              <a:rPr lang="en-US">
                <a:solidFill>
                  <a:srgbClr val="212121"/>
                </a:solidFill>
              </a:rPr>
              <a:t> Eb Bernier, David M. Weiss, Jonathan T. Fanburg, Deborah Q. Hagler,</a:t>
            </a:r>
            <a:endParaRPr>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  	Kathleen A. Herlihy, and Paul L. Hyman, </a:t>
            </a:r>
            <a:r>
              <a:rPr lang="en-US" i="1">
                <a:solidFill>
                  <a:srgbClr val="212121"/>
                </a:solidFill>
              </a:rPr>
              <a:t>MaineHealth,</a:t>
            </a:r>
            <a:r>
              <a:rPr lang="en-US">
                <a:solidFill>
                  <a:srgbClr val="212121"/>
                </a:solidFill>
              </a:rPr>
              <a:t> Kristen A. Woodberry, </a:t>
            </a:r>
            <a:r>
              <a:rPr lang="en-US" i="1">
                <a:solidFill>
                  <a:srgbClr val="212121"/>
                </a:solidFill>
              </a:rPr>
              <a:t>MaineHealth</a:t>
            </a:r>
            <a:r>
              <a:rPr lang="en-US">
                <a:solidFill>
                  <a:srgbClr val="212121"/>
                </a:solidFill>
              </a:rPr>
              <a:t> </a:t>
            </a:r>
            <a:r>
              <a:rPr lang="en-US" i="1">
                <a:solidFill>
                  <a:srgbClr val="212121"/>
                </a:solidFill>
              </a:rPr>
              <a:t>and Tufts University School of Medicine</a:t>
            </a:r>
            <a:endParaRPr i="1">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 </a:t>
            </a:r>
            <a:endParaRPr>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rgbClr val="212121"/>
                </a:solidFill>
              </a:rPr>
              <a:t>Pathways Linking Self-Compassion, Emotional Clarity, Trauma, and Stress-Related Outcomes in a College Students Sample </a:t>
            </a:r>
            <a:endParaRPr>
              <a:solidFill>
                <a:srgbClr val="212121"/>
              </a:solidFill>
            </a:endParaRPr>
          </a:p>
          <a:p>
            <a:pPr marL="457200" lvl="0" indent="0" algn="l" rtl="0">
              <a:lnSpc>
                <a:spcPct val="115000"/>
              </a:lnSpc>
              <a:spcBef>
                <a:spcPts val="0"/>
              </a:spcBef>
              <a:spcAft>
                <a:spcPts val="0"/>
              </a:spcAft>
              <a:buClr>
                <a:schemeClr val="dk1"/>
              </a:buClr>
              <a:buSzPts val="1100"/>
              <a:buFont typeface="Arial"/>
              <a:buNone/>
            </a:pPr>
            <a:r>
              <a:rPr lang="en-US">
                <a:solidFill>
                  <a:srgbClr val="212121"/>
                </a:solidFill>
              </a:rPr>
              <a:t>Janelle S. Peifer and Yueyi Fan, </a:t>
            </a:r>
            <a:r>
              <a:rPr lang="en-US" i="1">
                <a:solidFill>
                  <a:srgbClr val="212121"/>
                </a:solidFill>
              </a:rPr>
              <a:t>University of Richmond</a:t>
            </a:r>
            <a:r>
              <a:rPr lang="en-US">
                <a:solidFill>
                  <a:srgbClr val="212121"/>
                </a:solidFill>
              </a:rPr>
              <a:t>, Anna Lauer Roy, </a:t>
            </a:r>
            <a:r>
              <a:rPr lang="en-US" i="1">
                <a:solidFill>
                  <a:srgbClr val="212121"/>
                </a:solidFill>
              </a:rPr>
              <a:t>Center for Inclusive Therapy + Wellness</a:t>
            </a:r>
            <a:r>
              <a:rPr lang="en-US">
                <a:solidFill>
                  <a:srgbClr val="212121"/>
                </a:solidFill>
              </a:rPr>
              <a:t>, Jordan Green,   </a:t>
            </a:r>
            <a:r>
              <a:rPr lang="en-US" i="1">
                <a:solidFill>
                  <a:srgbClr val="212121"/>
                </a:solidFill>
              </a:rPr>
              <a:t>University of Michigan</a:t>
            </a:r>
            <a:endParaRPr i="1">
              <a:solidFill>
                <a:srgbClr val="212121"/>
              </a:solidFill>
            </a:endParaRPr>
          </a:p>
          <a:p>
            <a:pPr marL="114300" lvl="0" indent="0" algn="l" rtl="0">
              <a:lnSpc>
                <a:spcPct val="115000"/>
              </a:lnSpc>
              <a:spcBef>
                <a:spcPts val="0"/>
              </a:spcBef>
              <a:spcAft>
                <a:spcPts val="0"/>
              </a:spcAft>
              <a:buClr>
                <a:schemeClr val="dk1"/>
              </a:buClr>
              <a:buSzPts val="1100"/>
              <a:buFont typeface="Arial"/>
              <a:buNone/>
            </a:pPr>
            <a:r>
              <a:rPr lang="en-US">
                <a:solidFill>
                  <a:schemeClr val="dk1"/>
                </a:solidFill>
              </a:rPr>
              <a:t> </a:t>
            </a:r>
            <a:endParaRPr>
              <a:solidFill>
                <a:schemeClr val="dk1"/>
              </a:solidFill>
            </a:endParaRPr>
          </a:p>
          <a:p>
            <a:pPr marL="114300" lvl="0" indent="0" algn="l" rtl="0">
              <a:lnSpc>
                <a:spcPct val="115000"/>
              </a:lnSpc>
              <a:spcBef>
                <a:spcPts val="0"/>
              </a:spcBef>
              <a:spcAft>
                <a:spcPts val="0"/>
              </a:spcAft>
              <a:buClr>
                <a:schemeClr val="dk1"/>
              </a:buClr>
              <a:buSzPts val="1100"/>
              <a:buFont typeface="Arial"/>
              <a:buNone/>
            </a:pPr>
            <a:r>
              <a:rPr lang="en-US">
                <a:solidFill>
                  <a:schemeClr val="dk1"/>
                </a:solidFill>
              </a:rPr>
              <a:t>Baseline Readiness to Change is Not Associated with Symptom Outcomes During Treatment with a Digital Version of the Unified Protocol</a:t>
            </a:r>
            <a:endParaRPr>
              <a:solidFill>
                <a:schemeClr val="dk1"/>
              </a:solidFill>
            </a:endParaRPr>
          </a:p>
          <a:p>
            <a:pPr marL="114300" lvl="0" indent="342900" algn="l" rtl="0">
              <a:lnSpc>
                <a:spcPct val="115000"/>
              </a:lnSpc>
              <a:spcBef>
                <a:spcPts val="0"/>
              </a:spcBef>
              <a:spcAft>
                <a:spcPts val="0"/>
              </a:spcAft>
              <a:buClr>
                <a:schemeClr val="dk1"/>
              </a:buClr>
              <a:buSzPts val="1100"/>
              <a:buFont typeface="Arial"/>
              <a:buNone/>
            </a:pPr>
            <a:r>
              <a:rPr lang="en-US">
                <a:solidFill>
                  <a:schemeClr val="dk1"/>
                </a:solidFill>
              </a:rPr>
              <a:t>Brian E. Zirkel, Daniella Spencer-Laitt, and Audrey J. Hey, </a:t>
            </a:r>
            <a:r>
              <a:rPr lang="en-US" i="1">
                <a:solidFill>
                  <a:schemeClr val="dk1"/>
                </a:solidFill>
              </a:rPr>
              <a:t>Boston University</a:t>
            </a:r>
            <a:endParaRPr i="1">
              <a:solidFill>
                <a:schemeClr val="dk1"/>
              </a:solidFill>
            </a:endParaRPr>
          </a:p>
          <a:p>
            <a:pPr marL="457200" marR="114300" lvl="0" indent="0" algn="l" rtl="0">
              <a:lnSpc>
                <a:spcPct val="100000"/>
              </a:lnSpc>
              <a:spcBef>
                <a:spcPts val="0"/>
              </a:spcBef>
              <a:spcAft>
                <a:spcPts val="0"/>
              </a:spcAft>
              <a:buClr>
                <a:srgbClr val="000000"/>
              </a:buClr>
              <a:buSzPts val="1100"/>
              <a:buFont typeface="Arial"/>
              <a:buNone/>
            </a:pPr>
            <a:endParaRPr>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g192e89e3da8_0_54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6000"/>
              <a:buNone/>
            </a:pPr>
            <a:r>
              <a:rPr lang="en-US" sz="8000"/>
              <a:t>SIG Business</a:t>
            </a:r>
            <a:endParaRPr sz="8000"/>
          </a:p>
        </p:txBody>
      </p:sp>
      <p:pic>
        <p:nvPicPr>
          <p:cNvPr id="499" name="Google Shape;499;g192e89e3da8_0_548"/>
          <p:cNvPicPr preferRelativeResize="0"/>
          <p:nvPr/>
        </p:nvPicPr>
        <p:blipFill rotWithShape="1">
          <a:blip r:embed="rId3">
            <a:alphaModFix/>
          </a:blip>
          <a:srcRect l="34257" t="15692" r="36920" b="37407"/>
          <a:stretch/>
        </p:blipFill>
        <p:spPr>
          <a:xfrm>
            <a:off x="8604250" y="2048800"/>
            <a:ext cx="2743199" cy="2540682"/>
          </a:xfrm>
          <a:prstGeom prst="rect">
            <a:avLst/>
          </a:prstGeom>
          <a:noFill/>
          <a:ln>
            <a:noFill/>
          </a:ln>
        </p:spPr>
      </p:pic>
      <p:sp>
        <p:nvSpPr>
          <p:cNvPr id="500" name="Google Shape;500;g192e89e3da8_0_548"/>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5"/>
          <p:cNvSpPr/>
          <p:nvPr/>
        </p:nvSpPr>
        <p:spPr>
          <a:xfrm>
            <a:off x="14850" y="869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5"/>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Membership Update</a:t>
            </a:r>
            <a:endParaRPr/>
          </a:p>
        </p:txBody>
      </p:sp>
      <p:sp>
        <p:nvSpPr>
          <p:cNvPr id="507" name="Google Shape;507;p5"/>
          <p:cNvSpPr txBox="1">
            <a:spLocks noGrp="1"/>
          </p:cNvSpPr>
          <p:nvPr>
            <p:ph type="body" idx="1"/>
          </p:nvPr>
        </p:nvSpPr>
        <p:spPr>
          <a:xfrm>
            <a:off x="838200" y="1621100"/>
            <a:ext cx="5072400" cy="4812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r>
              <a:rPr lang="en-US"/>
              <a:t>42 Members*</a:t>
            </a:r>
            <a:endParaRPr/>
          </a:p>
          <a:p>
            <a:pPr marL="457200" lvl="0" indent="-47625" algn="l" rtl="0">
              <a:lnSpc>
                <a:spcPct val="90000"/>
              </a:lnSpc>
              <a:spcBef>
                <a:spcPts val="1000"/>
              </a:spcBef>
              <a:spcAft>
                <a:spcPts val="0"/>
              </a:spcAft>
              <a:buClr>
                <a:schemeClr val="dk1"/>
              </a:buClr>
              <a:buSzPts val="2800"/>
              <a:buNone/>
            </a:pPr>
            <a:r>
              <a:rPr lang="en-US" sz="2400"/>
              <a:t>73.9% Faculty</a:t>
            </a:r>
            <a:endParaRPr sz="2400"/>
          </a:p>
          <a:p>
            <a:pPr marL="457200" lvl="0" indent="-47625" algn="l" rtl="0">
              <a:lnSpc>
                <a:spcPct val="90000"/>
              </a:lnSpc>
              <a:spcBef>
                <a:spcPts val="0"/>
              </a:spcBef>
              <a:spcAft>
                <a:spcPts val="0"/>
              </a:spcAft>
              <a:buClr>
                <a:schemeClr val="dk1"/>
              </a:buClr>
              <a:buSzPts val="2800"/>
              <a:buNone/>
            </a:pPr>
            <a:r>
              <a:rPr lang="en-US" sz="2400"/>
              <a:t>9.5% Undergraduate Student</a:t>
            </a:r>
            <a:endParaRPr sz="2400"/>
          </a:p>
          <a:p>
            <a:pPr marL="457200" lvl="0" indent="-47625" algn="l" rtl="0">
              <a:lnSpc>
                <a:spcPct val="90000"/>
              </a:lnSpc>
              <a:spcBef>
                <a:spcPts val="0"/>
              </a:spcBef>
              <a:spcAft>
                <a:spcPts val="0"/>
              </a:spcAft>
              <a:buClr>
                <a:schemeClr val="dk1"/>
              </a:buClr>
              <a:buSzPts val="2800"/>
              <a:buNone/>
            </a:pPr>
            <a:r>
              <a:rPr lang="en-US" sz="2400"/>
              <a:t>11.9% Graduate Student</a:t>
            </a:r>
            <a:endParaRPr sz="2400"/>
          </a:p>
          <a:p>
            <a:pPr marL="457200" lvl="0" indent="-47625" algn="l" rtl="0">
              <a:lnSpc>
                <a:spcPct val="90000"/>
              </a:lnSpc>
              <a:spcBef>
                <a:spcPts val="0"/>
              </a:spcBef>
              <a:spcAft>
                <a:spcPts val="0"/>
              </a:spcAft>
              <a:buClr>
                <a:schemeClr val="dk1"/>
              </a:buClr>
              <a:buSzPts val="2800"/>
              <a:buNone/>
            </a:pPr>
            <a:r>
              <a:rPr lang="en-US" sz="2400"/>
              <a:t>4.7% Postdoc</a:t>
            </a:r>
            <a:endParaRPr sz="1200"/>
          </a:p>
          <a:p>
            <a:pPr marL="0" lvl="0" indent="0" algn="l" rtl="0">
              <a:lnSpc>
                <a:spcPct val="90000"/>
              </a:lnSpc>
              <a:spcBef>
                <a:spcPts val="1800"/>
              </a:spcBef>
              <a:spcAft>
                <a:spcPts val="1000"/>
              </a:spcAft>
              <a:buClr>
                <a:schemeClr val="dk1"/>
              </a:buClr>
              <a:buSzPts val="2800"/>
              <a:buNone/>
            </a:pPr>
            <a:r>
              <a:rPr lang="en-US" sz="2400"/>
              <a:t>*</a:t>
            </a:r>
            <a:r>
              <a:rPr lang="en-US" sz="2400" i="1"/>
              <a:t>Removed 28 former members from Google Group who had not paid dues, perhaps for multiple years</a:t>
            </a:r>
            <a:endParaRPr sz="2400" i="1"/>
          </a:p>
        </p:txBody>
      </p:sp>
      <p:pic>
        <p:nvPicPr>
          <p:cNvPr id="508" name="Google Shape;508;p5"/>
          <p:cNvPicPr preferRelativeResize="0"/>
          <p:nvPr/>
        </p:nvPicPr>
        <p:blipFill>
          <a:blip r:embed="rId3">
            <a:alphaModFix/>
          </a:blip>
          <a:stretch>
            <a:fillRect/>
          </a:stretch>
        </p:blipFill>
        <p:spPr>
          <a:xfrm>
            <a:off x="6748800" y="1135725"/>
            <a:ext cx="4853150" cy="4589225"/>
          </a:xfrm>
          <a:prstGeom prst="rect">
            <a:avLst/>
          </a:prstGeom>
          <a:noFill/>
          <a:ln>
            <a:noFill/>
          </a:ln>
        </p:spPr>
      </p:pic>
      <p:pic>
        <p:nvPicPr>
          <p:cNvPr id="509" name="Google Shape;509;p5"/>
          <p:cNvPicPr preferRelativeResize="0"/>
          <p:nvPr/>
        </p:nvPicPr>
        <p:blipFill>
          <a:blip r:embed="rId4">
            <a:alphaModFix/>
          </a:blip>
          <a:stretch>
            <a:fillRect/>
          </a:stretch>
        </p:blipFill>
        <p:spPr>
          <a:xfrm>
            <a:off x="4117395" y="5922525"/>
            <a:ext cx="7730175" cy="723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g285c632b877_0_9"/>
          <p:cNvSpPr/>
          <p:nvPr/>
        </p:nvSpPr>
        <p:spPr>
          <a:xfrm>
            <a:off x="14850" y="869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g285c632b877_0_9"/>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Membership Update</a:t>
            </a:r>
            <a:endParaRPr/>
          </a:p>
        </p:txBody>
      </p:sp>
      <p:sp>
        <p:nvSpPr>
          <p:cNvPr id="516" name="Google Shape;516;g285c632b877_0_9"/>
          <p:cNvSpPr txBox="1">
            <a:spLocks noGrp="1"/>
          </p:cNvSpPr>
          <p:nvPr>
            <p:ph type="body" idx="1"/>
          </p:nvPr>
        </p:nvSpPr>
        <p:spPr>
          <a:xfrm>
            <a:off x="838200" y="1621100"/>
            <a:ext cx="6006300" cy="4812600"/>
          </a:xfrm>
          <a:prstGeom prst="rect">
            <a:avLst/>
          </a:prstGeom>
          <a:noFill/>
          <a:ln>
            <a:noFill/>
          </a:ln>
        </p:spPr>
        <p:txBody>
          <a:bodyPr spcFirstLastPara="1" wrap="square" lIns="91425" tIns="45700" rIns="91425" bIns="45700" anchor="t" anchorCtr="0">
            <a:normAutofit lnSpcReduction="20000"/>
          </a:bodyPr>
          <a:lstStyle/>
          <a:p>
            <a:pPr marL="228600" lvl="0" indent="-228600" algn="l" rtl="0">
              <a:lnSpc>
                <a:spcPct val="90000"/>
              </a:lnSpc>
              <a:spcBef>
                <a:spcPts val="0"/>
              </a:spcBef>
              <a:spcAft>
                <a:spcPts val="0"/>
              </a:spcAft>
              <a:buClr>
                <a:schemeClr val="dk1"/>
              </a:buClr>
              <a:buSzPts val="2800"/>
              <a:buNone/>
            </a:pPr>
            <a:r>
              <a:rPr lang="en-US"/>
              <a:t>42 Members </a:t>
            </a:r>
            <a:endParaRPr/>
          </a:p>
          <a:p>
            <a:pPr marL="457200" lvl="0" indent="-47625" algn="l" rtl="0">
              <a:lnSpc>
                <a:spcPct val="90000"/>
              </a:lnSpc>
              <a:spcBef>
                <a:spcPts val="1000"/>
              </a:spcBef>
              <a:spcAft>
                <a:spcPts val="0"/>
              </a:spcAft>
              <a:buClr>
                <a:schemeClr val="dk1"/>
              </a:buClr>
              <a:buSzPts val="2800"/>
              <a:buNone/>
            </a:pPr>
            <a:r>
              <a:rPr lang="en-US" sz="2400"/>
              <a:t>73.9% Faculty</a:t>
            </a:r>
            <a:endParaRPr sz="2400"/>
          </a:p>
          <a:p>
            <a:pPr marL="457200" lvl="0" indent="-47625" algn="l" rtl="0">
              <a:lnSpc>
                <a:spcPct val="90000"/>
              </a:lnSpc>
              <a:spcBef>
                <a:spcPts val="0"/>
              </a:spcBef>
              <a:spcAft>
                <a:spcPts val="0"/>
              </a:spcAft>
              <a:buClr>
                <a:schemeClr val="dk1"/>
              </a:buClr>
              <a:buSzPts val="2800"/>
              <a:buNone/>
            </a:pPr>
            <a:r>
              <a:rPr lang="en-US" sz="2400"/>
              <a:t>9.5% Undergraduate Student</a:t>
            </a:r>
            <a:endParaRPr sz="2400"/>
          </a:p>
          <a:p>
            <a:pPr marL="457200" lvl="0" indent="-47625" algn="l" rtl="0">
              <a:lnSpc>
                <a:spcPct val="90000"/>
              </a:lnSpc>
              <a:spcBef>
                <a:spcPts val="0"/>
              </a:spcBef>
              <a:spcAft>
                <a:spcPts val="0"/>
              </a:spcAft>
              <a:buClr>
                <a:schemeClr val="dk1"/>
              </a:buClr>
              <a:buSzPts val="2800"/>
              <a:buNone/>
            </a:pPr>
            <a:r>
              <a:rPr lang="en-US" sz="2400"/>
              <a:t>11.9% Graduate Student</a:t>
            </a:r>
            <a:endParaRPr sz="2400"/>
          </a:p>
          <a:p>
            <a:pPr marL="457200" lvl="0" indent="-47625" algn="l" rtl="0">
              <a:lnSpc>
                <a:spcPct val="90000"/>
              </a:lnSpc>
              <a:spcBef>
                <a:spcPts val="0"/>
              </a:spcBef>
              <a:spcAft>
                <a:spcPts val="0"/>
              </a:spcAft>
              <a:buClr>
                <a:schemeClr val="dk1"/>
              </a:buClr>
              <a:buSzPts val="2800"/>
              <a:buNone/>
            </a:pPr>
            <a:r>
              <a:rPr lang="en-US" sz="2400"/>
              <a:t>4.7% Postdoc</a:t>
            </a:r>
            <a:endParaRPr sz="1200"/>
          </a:p>
          <a:p>
            <a:pPr marL="0" lvl="0" indent="0" algn="l" rtl="0">
              <a:lnSpc>
                <a:spcPct val="90000"/>
              </a:lnSpc>
              <a:spcBef>
                <a:spcPts val="1800"/>
              </a:spcBef>
              <a:spcAft>
                <a:spcPts val="0"/>
              </a:spcAft>
              <a:buClr>
                <a:schemeClr val="dk1"/>
              </a:buClr>
              <a:buSzPts val="2800"/>
              <a:buNone/>
            </a:pPr>
            <a:r>
              <a:rPr lang="en-US"/>
              <a:t>Current balance: $1,329</a:t>
            </a:r>
            <a:endParaRPr/>
          </a:p>
          <a:p>
            <a:pPr marL="0" lvl="0" indent="0" algn="l" rtl="0">
              <a:lnSpc>
                <a:spcPct val="90000"/>
              </a:lnSpc>
              <a:spcBef>
                <a:spcPts val="1800"/>
              </a:spcBef>
              <a:spcAft>
                <a:spcPts val="0"/>
              </a:spcAft>
              <a:buClr>
                <a:schemeClr val="dk1"/>
              </a:buClr>
              <a:buSzPts val="2800"/>
              <a:buNone/>
            </a:pPr>
            <a:r>
              <a:rPr lang="en-US" sz="2175"/>
              <a:t>Includes recent “gift” of $166 from ABCT </a:t>
            </a:r>
            <a:endParaRPr sz="2175"/>
          </a:p>
          <a:p>
            <a:pPr marL="0" lvl="0" indent="0" algn="l" rtl="0">
              <a:lnSpc>
                <a:spcPct val="90000"/>
              </a:lnSpc>
              <a:spcBef>
                <a:spcPts val="1800"/>
              </a:spcBef>
              <a:spcAft>
                <a:spcPts val="0"/>
              </a:spcAft>
              <a:buClr>
                <a:schemeClr val="dk1"/>
              </a:buClr>
              <a:buSzPts val="2800"/>
              <a:buNone/>
            </a:pPr>
            <a:r>
              <a:rPr lang="en-US" i="1"/>
              <a:t>Increasing student award from $100 to $150 due to high balance</a:t>
            </a:r>
            <a:endParaRPr i="1"/>
          </a:p>
          <a:p>
            <a:pPr marL="228600" lvl="0" indent="0" algn="l" rtl="0">
              <a:lnSpc>
                <a:spcPct val="90000"/>
              </a:lnSpc>
              <a:spcBef>
                <a:spcPts val="1800"/>
              </a:spcBef>
              <a:spcAft>
                <a:spcPts val="1000"/>
              </a:spcAft>
              <a:buClr>
                <a:schemeClr val="dk1"/>
              </a:buClr>
              <a:buSzPts val="2800"/>
              <a:buNone/>
            </a:pPr>
            <a:endParaRPr sz="2400"/>
          </a:p>
        </p:txBody>
      </p:sp>
      <p:pic>
        <p:nvPicPr>
          <p:cNvPr id="517" name="Google Shape;517;g285c632b877_0_9"/>
          <p:cNvPicPr preferRelativeResize="0"/>
          <p:nvPr/>
        </p:nvPicPr>
        <p:blipFill>
          <a:blip r:embed="rId3">
            <a:alphaModFix/>
          </a:blip>
          <a:stretch>
            <a:fillRect/>
          </a:stretch>
        </p:blipFill>
        <p:spPr>
          <a:xfrm>
            <a:off x="6748800" y="1135725"/>
            <a:ext cx="4853150" cy="4589225"/>
          </a:xfrm>
          <a:prstGeom prst="rect">
            <a:avLst/>
          </a:prstGeom>
          <a:noFill/>
          <a:ln>
            <a:noFill/>
          </a:ln>
        </p:spPr>
      </p:pic>
      <p:pic>
        <p:nvPicPr>
          <p:cNvPr id="518" name="Google Shape;518;g285c632b877_0_9"/>
          <p:cNvPicPr preferRelativeResize="0"/>
          <p:nvPr/>
        </p:nvPicPr>
        <p:blipFill>
          <a:blip r:embed="rId4">
            <a:alphaModFix/>
          </a:blip>
          <a:stretch>
            <a:fillRect/>
          </a:stretch>
        </p:blipFill>
        <p:spPr>
          <a:xfrm>
            <a:off x="4117395" y="5922525"/>
            <a:ext cx="7730175" cy="723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g192e89e3da8_0_41"/>
          <p:cNvSpPr/>
          <p:nvPr/>
        </p:nvSpPr>
        <p:spPr>
          <a:xfrm>
            <a:off x="0" y="7620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g192e89e3da8_0_41"/>
          <p:cNvSpPr txBox="1">
            <a:spLocks noGrp="1"/>
          </p:cNvSpPr>
          <p:nvPr>
            <p:ph type="body" idx="1"/>
          </p:nvPr>
        </p:nvSpPr>
        <p:spPr>
          <a:xfrm>
            <a:off x="368925" y="1364325"/>
            <a:ext cx="11745600" cy="5493600"/>
          </a:xfrm>
          <a:prstGeom prst="rect">
            <a:avLst/>
          </a:prstGeom>
          <a:noFill/>
          <a:ln>
            <a:noFill/>
          </a:ln>
        </p:spPr>
        <p:txBody>
          <a:bodyPr spcFirstLastPara="1" wrap="square" lIns="91425" tIns="45700" rIns="91425" bIns="45700" anchor="t" anchorCtr="0">
            <a:normAutofit/>
          </a:bodyPr>
          <a:lstStyle/>
          <a:p>
            <a:pPr marL="914400" lvl="1" indent="-298450" algn="l" rtl="0">
              <a:lnSpc>
                <a:spcPct val="90000"/>
              </a:lnSpc>
              <a:spcBef>
                <a:spcPts val="1000"/>
              </a:spcBef>
              <a:spcAft>
                <a:spcPts val="0"/>
              </a:spcAft>
              <a:buClr>
                <a:srgbClr val="202124"/>
              </a:buClr>
              <a:buSzPts val="1100"/>
              <a:buFont typeface="Arial"/>
              <a:buChar char="•"/>
            </a:pPr>
            <a:endParaRPr sz="1100">
              <a:solidFill>
                <a:srgbClr val="202124"/>
              </a:solidFill>
              <a:highlight>
                <a:srgbClr val="FFFFFF"/>
              </a:highlight>
              <a:latin typeface="Arial"/>
              <a:ea typeface="Arial"/>
              <a:cs typeface="Arial"/>
              <a:sym typeface="Arial"/>
            </a:endParaRPr>
          </a:p>
          <a:p>
            <a:pPr marL="457200" lvl="0" indent="-406400" algn="l" rtl="0">
              <a:lnSpc>
                <a:spcPct val="90000"/>
              </a:lnSpc>
              <a:spcBef>
                <a:spcPts val="0"/>
              </a:spcBef>
              <a:spcAft>
                <a:spcPts val="0"/>
              </a:spcAft>
              <a:buSzPts val="2800"/>
              <a:buChar char="•"/>
            </a:pPr>
            <a:r>
              <a:rPr lang="en-US" sz="2800" b="1"/>
              <a:t>Vice Chair</a:t>
            </a:r>
            <a:r>
              <a:rPr lang="en-US" sz="2800"/>
              <a:t> </a:t>
            </a:r>
            <a:endParaRPr sz="2800"/>
          </a:p>
          <a:p>
            <a:pPr marL="914400" lvl="1" indent="-406400" algn="l" rtl="0">
              <a:lnSpc>
                <a:spcPct val="90000"/>
              </a:lnSpc>
              <a:spcBef>
                <a:spcPts val="0"/>
              </a:spcBef>
              <a:spcAft>
                <a:spcPts val="0"/>
              </a:spcAft>
              <a:buSzPts val="2800"/>
              <a:buChar char="•"/>
            </a:pPr>
            <a:r>
              <a:rPr lang="en-US" sz="2800"/>
              <a:t>Coordinates review for SIG Poster Exposition</a:t>
            </a:r>
            <a:endParaRPr sz="2800"/>
          </a:p>
          <a:p>
            <a:pPr marL="914400" lvl="1" indent="-406400" algn="l" rtl="0">
              <a:lnSpc>
                <a:spcPct val="90000"/>
              </a:lnSpc>
              <a:spcBef>
                <a:spcPts val="0"/>
              </a:spcBef>
              <a:spcAft>
                <a:spcPts val="0"/>
              </a:spcAft>
              <a:buSzPts val="2800"/>
              <a:buChar char="•"/>
            </a:pPr>
            <a:r>
              <a:rPr lang="en-US" sz="2800"/>
              <a:t>Plans a social event for the annual meeting </a:t>
            </a:r>
            <a:endParaRPr sz="2800"/>
          </a:p>
          <a:p>
            <a:pPr marL="914400" lvl="1" indent="-406400" algn="l" rtl="0">
              <a:lnSpc>
                <a:spcPct val="90000"/>
              </a:lnSpc>
              <a:spcBef>
                <a:spcPts val="0"/>
              </a:spcBef>
              <a:spcAft>
                <a:spcPts val="0"/>
              </a:spcAft>
              <a:buSzPts val="2800"/>
              <a:buChar char="•"/>
            </a:pPr>
            <a:r>
              <a:rPr lang="en-US" sz="2800"/>
              <a:t>Fulfills the role of the Chair if they are unable </a:t>
            </a:r>
            <a:endParaRPr sz="2800"/>
          </a:p>
          <a:p>
            <a:pPr marL="457200" lvl="0" indent="-406400" algn="l" rtl="0">
              <a:lnSpc>
                <a:spcPct val="90000"/>
              </a:lnSpc>
              <a:spcBef>
                <a:spcPts val="0"/>
              </a:spcBef>
              <a:spcAft>
                <a:spcPts val="0"/>
              </a:spcAft>
              <a:buSzPts val="2800"/>
              <a:buChar char="•"/>
            </a:pPr>
            <a:r>
              <a:rPr lang="en-US" sz="2800" b="1"/>
              <a:t>Secretary</a:t>
            </a:r>
            <a:endParaRPr sz="2800"/>
          </a:p>
          <a:p>
            <a:pPr marL="914400" lvl="1" indent="-406400" algn="l" rtl="0">
              <a:lnSpc>
                <a:spcPct val="90000"/>
              </a:lnSpc>
              <a:spcBef>
                <a:spcPts val="0"/>
              </a:spcBef>
              <a:spcAft>
                <a:spcPts val="0"/>
              </a:spcAft>
              <a:buSzPts val="2800"/>
              <a:buChar char="•"/>
            </a:pPr>
            <a:r>
              <a:rPr lang="en-US" sz="2800"/>
              <a:t>Responsible for official “recordings” (e.g., meeting minutes)</a:t>
            </a:r>
            <a:endParaRPr sz="2800"/>
          </a:p>
          <a:p>
            <a:pPr marL="914400" lvl="1" indent="-406400" algn="l" rtl="0">
              <a:lnSpc>
                <a:spcPct val="90000"/>
              </a:lnSpc>
              <a:spcBef>
                <a:spcPts val="0"/>
              </a:spcBef>
              <a:spcAft>
                <a:spcPts val="0"/>
              </a:spcAft>
              <a:buSzPts val="2800"/>
              <a:buChar char="•"/>
            </a:pPr>
            <a:r>
              <a:rPr lang="en-US" sz="2800"/>
              <a:t>Manages the website (e.g., updates info as needed)</a:t>
            </a:r>
            <a:endParaRPr sz="2800"/>
          </a:p>
          <a:p>
            <a:pPr marL="457200" lvl="0" indent="-406400" algn="l" rtl="0">
              <a:lnSpc>
                <a:spcPct val="90000"/>
              </a:lnSpc>
              <a:spcBef>
                <a:spcPts val="0"/>
              </a:spcBef>
              <a:spcAft>
                <a:spcPts val="0"/>
              </a:spcAft>
              <a:buSzPts val="2800"/>
              <a:buChar char="•"/>
            </a:pPr>
            <a:r>
              <a:rPr lang="en-US" sz="2800" b="1"/>
              <a:t>Student Representative</a:t>
            </a:r>
            <a:endParaRPr sz="1100">
              <a:solidFill>
                <a:srgbClr val="202124"/>
              </a:solidFill>
              <a:highlight>
                <a:srgbClr val="FFFFFF"/>
              </a:highlight>
              <a:latin typeface="Arial"/>
              <a:ea typeface="Arial"/>
              <a:cs typeface="Arial"/>
              <a:sym typeface="Arial"/>
            </a:endParaRPr>
          </a:p>
          <a:p>
            <a:pPr marL="914400" marR="0" lvl="1" indent="-406400" algn="l" rtl="0">
              <a:lnSpc>
                <a:spcPct val="90000"/>
              </a:lnSpc>
              <a:spcBef>
                <a:spcPts val="0"/>
              </a:spcBef>
              <a:spcAft>
                <a:spcPts val="0"/>
              </a:spcAft>
              <a:buSzPts val="2800"/>
              <a:buChar char="•"/>
            </a:pPr>
            <a:r>
              <a:rPr lang="en-US" sz="2800"/>
              <a:t>Advocates for, represents, and communicates the interests and needs of the student members </a:t>
            </a:r>
            <a:endParaRPr sz="2800"/>
          </a:p>
          <a:p>
            <a:pPr marL="914400" marR="0" lvl="1" indent="-406400" algn="l" rtl="0">
              <a:lnSpc>
                <a:spcPct val="90000"/>
              </a:lnSpc>
              <a:spcBef>
                <a:spcPts val="0"/>
              </a:spcBef>
              <a:spcAft>
                <a:spcPts val="0"/>
              </a:spcAft>
              <a:buSzPts val="2800"/>
              <a:buChar char="•"/>
            </a:pPr>
            <a:r>
              <a:rPr lang="en-US" sz="2800"/>
              <a:t>Assists the other officers in official tasks as needed </a:t>
            </a:r>
            <a:br>
              <a:rPr lang="en-US" sz="2800"/>
            </a:br>
            <a:r>
              <a:rPr lang="en-US" sz="2800"/>
              <a:t>(e.g., helping to recruit more student members)</a:t>
            </a:r>
            <a:endParaRPr sz="2800"/>
          </a:p>
        </p:txBody>
      </p:sp>
      <p:sp>
        <p:nvSpPr>
          <p:cNvPr id="525" name="Google Shape;525;g192e89e3da8_0_4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Elections for 2-Year Terms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9"/>
          <p:cNvSpPr/>
          <p:nvPr/>
        </p:nvSpPr>
        <p:spPr>
          <a:xfrm>
            <a:off x="14850" y="86925"/>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9"/>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Topics for Discussion</a:t>
            </a:r>
            <a:endParaRPr/>
          </a:p>
        </p:txBody>
      </p:sp>
      <p:sp>
        <p:nvSpPr>
          <p:cNvPr id="532" name="Google Shape;532;p9"/>
          <p:cNvSpPr txBox="1">
            <a:spLocks noGrp="1"/>
          </p:cNvSpPr>
          <p:nvPr>
            <p:ph type="body" idx="1"/>
          </p:nvPr>
        </p:nvSpPr>
        <p:spPr>
          <a:xfrm>
            <a:off x="333700" y="1364325"/>
            <a:ext cx="7042200" cy="5493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SzPts val="4400"/>
              <a:buNone/>
            </a:pPr>
            <a:endParaRPr sz="2500">
              <a:solidFill>
                <a:srgbClr val="2E3094"/>
              </a:solidFill>
              <a:latin typeface="Lexend ExtraBold"/>
              <a:ea typeface="Lexend ExtraBold"/>
              <a:cs typeface="Lexend ExtraBold"/>
              <a:sym typeface="Lexend ExtraBold"/>
            </a:endParaRPr>
          </a:p>
          <a:p>
            <a:pPr marL="0" marR="0" lvl="0" indent="0" algn="l" rtl="0">
              <a:lnSpc>
                <a:spcPct val="90000"/>
              </a:lnSpc>
              <a:spcBef>
                <a:spcPts val="0"/>
              </a:spcBef>
              <a:spcAft>
                <a:spcPts val="0"/>
              </a:spcAft>
              <a:buSzPts val="4400"/>
              <a:buNone/>
            </a:pPr>
            <a:r>
              <a:rPr lang="en-US" sz="2500">
                <a:solidFill>
                  <a:srgbClr val="2E3094"/>
                </a:solidFill>
                <a:latin typeface="Lexend ExtraBold"/>
                <a:ea typeface="Lexend ExtraBold"/>
                <a:cs typeface="Lexend ExtraBold"/>
                <a:sym typeface="Lexend ExtraBold"/>
              </a:rPr>
              <a:t>Mentorship Program</a:t>
            </a:r>
            <a:endParaRPr/>
          </a:p>
          <a:p>
            <a:pPr marL="0" marR="0" lvl="0" indent="0" algn="l" rtl="0">
              <a:lnSpc>
                <a:spcPct val="90000"/>
              </a:lnSpc>
              <a:spcBef>
                <a:spcPts val="0"/>
              </a:spcBef>
              <a:spcAft>
                <a:spcPts val="0"/>
              </a:spcAft>
              <a:buSzPts val="4400"/>
              <a:buNone/>
            </a:pPr>
            <a:r>
              <a:rPr lang="en-US" sz="2400"/>
              <a:t>Open for discussion- can be re-started in 2024</a:t>
            </a:r>
            <a:endParaRPr sz="2500"/>
          </a:p>
          <a:p>
            <a:pPr marL="0" lvl="0" indent="0" algn="l" rtl="0">
              <a:lnSpc>
                <a:spcPct val="100000"/>
              </a:lnSpc>
              <a:spcBef>
                <a:spcPts val="0"/>
              </a:spcBef>
              <a:spcAft>
                <a:spcPts val="0"/>
              </a:spcAft>
              <a:buSzPts val="1800"/>
              <a:buNone/>
            </a:pPr>
            <a:endParaRPr sz="2500"/>
          </a:p>
          <a:p>
            <a:pPr marL="0" lvl="0" indent="0" algn="l" rtl="0">
              <a:spcBef>
                <a:spcPts val="0"/>
              </a:spcBef>
              <a:spcAft>
                <a:spcPts val="0"/>
              </a:spcAft>
              <a:buSzPts val="4400"/>
              <a:buNone/>
            </a:pPr>
            <a:endParaRPr sz="2500">
              <a:solidFill>
                <a:srgbClr val="2E3094"/>
              </a:solidFill>
              <a:latin typeface="Lexend ExtraBold"/>
              <a:ea typeface="Lexend ExtraBold"/>
              <a:cs typeface="Lexend ExtraBold"/>
              <a:sym typeface="Lexend ExtraBold"/>
            </a:endParaRPr>
          </a:p>
          <a:p>
            <a:pPr marL="0" lvl="0" indent="0" algn="l" rtl="0">
              <a:spcBef>
                <a:spcPts val="0"/>
              </a:spcBef>
              <a:spcAft>
                <a:spcPts val="0"/>
              </a:spcAft>
              <a:buSzPts val="4400"/>
              <a:buNone/>
            </a:pPr>
            <a:r>
              <a:rPr lang="en-US" sz="2500">
                <a:solidFill>
                  <a:srgbClr val="2E3094"/>
                </a:solidFill>
                <a:latin typeface="Lexend ExtraBold"/>
                <a:ea typeface="Lexend ExtraBold"/>
                <a:cs typeface="Lexend ExtraBold"/>
                <a:sym typeface="Lexend ExtraBold"/>
              </a:rPr>
              <a:t>SIG Sponsored Symposium Proposal </a:t>
            </a:r>
            <a:endParaRPr sz="900"/>
          </a:p>
          <a:p>
            <a:pPr marL="0" lvl="0" indent="0" algn="l" rtl="0">
              <a:lnSpc>
                <a:spcPct val="100000"/>
              </a:lnSpc>
              <a:spcBef>
                <a:spcPts val="0"/>
              </a:spcBef>
              <a:spcAft>
                <a:spcPts val="0"/>
              </a:spcAft>
              <a:buSzPts val="1800"/>
              <a:buNone/>
            </a:pPr>
            <a:r>
              <a:rPr lang="en-US" sz="2500"/>
              <a:t>60-minute moderated panel of 3 presentations </a:t>
            </a:r>
            <a:br>
              <a:rPr lang="en-US" sz="2500"/>
            </a:br>
            <a:endParaRPr sz="2500"/>
          </a:p>
          <a:p>
            <a:pPr marL="0" lvl="0" indent="0" algn="l" rtl="0">
              <a:spcBef>
                <a:spcPts val="0"/>
              </a:spcBef>
              <a:spcAft>
                <a:spcPts val="0"/>
              </a:spcAft>
              <a:buClr>
                <a:schemeClr val="dk1"/>
              </a:buClr>
              <a:buSzPts val="2000"/>
              <a:buFont typeface="Arial"/>
              <a:buNone/>
            </a:pPr>
            <a:r>
              <a:rPr lang="en-US" sz="2500"/>
              <a:t>1st author/presenter must be an undergraduate or presenting research conducted as an undergraduate student</a:t>
            </a:r>
            <a:endParaRPr sz="2500"/>
          </a:p>
          <a:p>
            <a:pPr marL="0" lvl="0" indent="0" algn="l" rtl="0">
              <a:lnSpc>
                <a:spcPct val="100000"/>
              </a:lnSpc>
              <a:spcBef>
                <a:spcPts val="1800"/>
              </a:spcBef>
              <a:spcAft>
                <a:spcPts val="0"/>
              </a:spcAft>
              <a:buSzPts val="1800"/>
              <a:buNone/>
            </a:pPr>
            <a:r>
              <a:rPr lang="en-US" sz="2500"/>
              <a:t>Integrated into poster submission &amp; review process (with an earlier deadline)</a:t>
            </a:r>
            <a:endParaRPr sz="2500"/>
          </a:p>
          <a:p>
            <a:pPr marL="0" lvl="0" indent="0" algn="l" rtl="0">
              <a:spcBef>
                <a:spcPts val="0"/>
              </a:spcBef>
              <a:spcAft>
                <a:spcPts val="1800"/>
              </a:spcAft>
              <a:buSzPts val="2000"/>
              <a:buNone/>
            </a:pPr>
            <a:endParaRPr sz="2500"/>
          </a:p>
        </p:txBody>
      </p:sp>
      <p:pic>
        <p:nvPicPr>
          <p:cNvPr id="533" name="Google Shape;533;p9"/>
          <p:cNvPicPr preferRelativeResize="0"/>
          <p:nvPr/>
        </p:nvPicPr>
        <p:blipFill rotWithShape="1">
          <a:blip r:embed="rId3">
            <a:alphaModFix/>
          </a:blip>
          <a:srcRect l="19830" r="16094" b="822"/>
          <a:stretch/>
        </p:blipFill>
        <p:spPr>
          <a:xfrm>
            <a:off x="7562275" y="1364325"/>
            <a:ext cx="4051927" cy="4700225"/>
          </a:xfrm>
          <a:prstGeom prst="rect">
            <a:avLst/>
          </a:prstGeom>
          <a:noFill/>
          <a:ln w="9525" cap="flat" cmpd="sng">
            <a:solidFill>
              <a:schemeClr val="dk1"/>
            </a:solidFill>
            <a:prstDash val="solid"/>
            <a:round/>
            <a:headEnd type="none" w="sm" len="sm"/>
            <a:tailEnd type="none" w="sm" len="sm"/>
          </a:ln>
        </p:spPr>
      </p:pic>
      <p:sp>
        <p:nvSpPr>
          <p:cNvPr id="534" name="Google Shape;534;p9"/>
          <p:cNvSpPr txBox="1"/>
          <p:nvPr/>
        </p:nvSpPr>
        <p:spPr>
          <a:xfrm>
            <a:off x="7515088" y="5499450"/>
            <a:ext cx="4146300" cy="1185300"/>
          </a:xfrm>
          <a:prstGeom prst="rect">
            <a:avLst/>
          </a:prstGeom>
          <a:noFill/>
          <a:ln>
            <a:noFill/>
          </a:ln>
        </p:spPr>
        <p:txBody>
          <a:bodyPr spcFirstLastPara="1" wrap="square" lIns="91425" tIns="91425" rIns="91425" bIns="91425" anchor="b" anchorCtr="0">
            <a:noAutofit/>
          </a:bodyPr>
          <a:lstStyle/>
          <a:p>
            <a:pPr marL="0" marR="0" lvl="0" indent="0" algn="ctr" rtl="0">
              <a:lnSpc>
                <a:spcPct val="90000"/>
              </a:lnSpc>
              <a:spcBef>
                <a:spcPts val="0"/>
              </a:spcBef>
              <a:spcAft>
                <a:spcPts val="1800"/>
              </a:spcAft>
              <a:buClr>
                <a:srgbClr val="000000"/>
              </a:buClr>
              <a:buSzPts val="1600"/>
              <a:buFont typeface="Arial"/>
              <a:buNone/>
            </a:pPr>
            <a:r>
              <a:rPr lang="en-US" sz="1600" b="0" i="0" u="none" strike="noStrike" cap="none">
                <a:solidFill>
                  <a:schemeClr val="dk1"/>
                </a:solidFill>
                <a:latin typeface="Lexend"/>
                <a:ea typeface="Lexend"/>
                <a:cs typeface="Lexend"/>
                <a:sym typeface="Lexend"/>
              </a:rPr>
              <a:t>2016 Student Poster Award Winners Monica Abdul-Chani &amp; Gabriella Ponzini</a:t>
            </a:r>
            <a:endParaRPr sz="1600" b="0" i="0" u="none" strike="noStrike" cap="none">
              <a:solidFill>
                <a:srgbClr val="000000"/>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g192e89e3da8_0_556"/>
          <p:cNvSpPr/>
          <p:nvPr/>
        </p:nvSpPr>
        <p:spPr>
          <a:xfrm>
            <a:off x="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0" name="Google Shape;540;g192e89e3da8_0_556"/>
          <p:cNvPicPr preferRelativeResize="0"/>
          <p:nvPr/>
        </p:nvPicPr>
        <p:blipFill rotWithShape="1">
          <a:blip r:embed="rId3">
            <a:alphaModFix/>
          </a:blip>
          <a:srcRect l="34257" t="15692" r="36920" b="37407"/>
          <a:stretch/>
        </p:blipFill>
        <p:spPr>
          <a:xfrm>
            <a:off x="8604250" y="2048800"/>
            <a:ext cx="2743199" cy="2540682"/>
          </a:xfrm>
          <a:prstGeom prst="rect">
            <a:avLst/>
          </a:prstGeom>
          <a:noFill/>
          <a:ln>
            <a:noFill/>
          </a:ln>
        </p:spPr>
      </p:pic>
      <p:sp>
        <p:nvSpPr>
          <p:cNvPr id="541" name="Google Shape;541;g192e89e3da8_0_556"/>
          <p:cNvSpPr txBox="1">
            <a:spLocks noGrp="1"/>
          </p:cNvSpPr>
          <p:nvPr>
            <p:ph type="title"/>
          </p:nvPr>
        </p:nvSpPr>
        <p:spPr>
          <a:xfrm>
            <a:off x="831850" y="1709756"/>
            <a:ext cx="10515600" cy="4210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6000"/>
              <a:buNone/>
            </a:pPr>
            <a:r>
              <a:rPr lang="en-US" sz="8000"/>
              <a:t>Student Poster Award</a:t>
            </a:r>
            <a:endParaRPr sz="8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11"/>
          <p:cNvSpPr/>
          <p:nvPr/>
        </p:nvSpPr>
        <p:spPr>
          <a:xfrm>
            <a:off x="54025" y="0"/>
            <a:ext cx="12005700" cy="6858000"/>
          </a:xfrm>
          <a:prstGeom prst="rect">
            <a:avLst/>
          </a:prstGeom>
          <a:noFill/>
          <a:ln w="1143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11"/>
          <p:cNvSpPr/>
          <p:nvPr/>
        </p:nvSpPr>
        <p:spPr>
          <a:xfrm>
            <a:off x="1485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8" name="Google Shape;548;p11"/>
          <p:cNvPicPr preferRelativeResize="0"/>
          <p:nvPr/>
        </p:nvPicPr>
        <p:blipFill rotWithShape="1">
          <a:blip r:embed="rId3">
            <a:alphaModFix/>
          </a:blip>
          <a:srcRect l="1455" r="1532"/>
          <a:stretch/>
        </p:blipFill>
        <p:spPr>
          <a:xfrm>
            <a:off x="177650" y="1364325"/>
            <a:ext cx="11828050" cy="3903125"/>
          </a:xfrm>
          <a:prstGeom prst="rect">
            <a:avLst/>
          </a:prstGeom>
          <a:noFill/>
          <a:ln>
            <a:noFill/>
          </a:ln>
        </p:spPr>
      </p:pic>
      <p:sp>
        <p:nvSpPr>
          <p:cNvPr id="549" name="Google Shape;549;p11"/>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Student Poster Award</a:t>
            </a:r>
            <a:endParaRPr/>
          </a:p>
        </p:txBody>
      </p:sp>
      <p:sp>
        <p:nvSpPr>
          <p:cNvPr id="550" name="Google Shape;550;p11"/>
          <p:cNvSpPr txBox="1">
            <a:spLocks noGrp="1"/>
          </p:cNvSpPr>
          <p:nvPr>
            <p:ph type="body" idx="1"/>
          </p:nvPr>
        </p:nvSpPr>
        <p:spPr>
          <a:xfrm>
            <a:off x="282325" y="1661613"/>
            <a:ext cx="11549100" cy="4812600"/>
          </a:xfrm>
          <a:prstGeom prst="rect">
            <a:avLst/>
          </a:prstGeom>
          <a:noFill/>
          <a:ln>
            <a:noFill/>
          </a:ln>
        </p:spPr>
        <p:txBody>
          <a:bodyPr spcFirstLastPara="1" wrap="square" lIns="91425" tIns="45700" rIns="91425" bIns="45700" anchor="b" anchorCtr="0">
            <a:normAutofit lnSpcReduction="10000"/>
          </a:bodyPr>
          <a:lstStyle/>
          <a:p>
            <a:pPr marL="114300" marR="114300" lvl="0" indent="0" algn="ctr" rtl="0">
              <a:lnSpc>
                <a:spcPct val="100000"/>
              </a:lnSpc>
              <a:spcBef>
                <a:spcPts val="200"/>
              </a:spcBef>
              <a:spcAft>
                <a:spcPts val="0"/>
              </a:spcAft>
              <a:buClr>
                <a:schemeClr val="dk1"/>
              </a:buClr>
              <a:buSzPts val="1100"/>
              <a:buNone/>
            </a:pPr>
            <a:r>
              <a:rPr lang="en-US" sz="4300">
                <a:solidFill>
                  <a:srgbClr val="2E3094"/>
                </a:solidFill>
                <a:latin typeface="Lexend ExtraBold"/>
                <a:ea typeface="Lexend ExtraBold"/>
                <a:cs typeface="Lexend ExtraBold"/>
                <a:sym typeface="Lexend ExtraBold"/>
              </a:rPr>
              <a:t>Mel Arthur &amp; Kimaya A. Reddy</a:t>
            </a:r>
            <a:endParaRPr sz="900">
              <a:solidFill>
                <a:srgbClr val="2E3094"/>
              </a:solidFill>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r>
              <a:rPr lang="en-US" sz="1500">
                <a:latin typeface="Lexend Medium"/>
                <a:ea typeface="Lexend Medium"/>
                <a:cs typeface="Lexend Medium"/>
                <a:sym typeface="Lexend Medium"/>
              </a:rPr>
              <a:t>(shared first authorship)</a:t>
            </a:r>
            <a:endParaRPr sz="15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r>
              <a:rPr lang="en-US" sz="2600">
                <a:latin typeface="Lexend Medium"/>
                <a:ea typeface="Lexend Medium"/>
                <a:cs typeface="Lexend Medium"/>
                <a:sym typeface="Lexend Medium"/>
              </a:rPr>
              <a:t>Mentor: Julia D. McQuade, Ph.D. </a:t>
            </a:r>
            <a:endParaRPr sz="26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r>
              <a:rPr lang="en-US" sz="2000">
                <a:latin typeface="Lexend Medium"/>
                <a:ea typeface="Lexend Medium"/>
                <a:cs typeface="Lexend Medium"/>
                <a:sym typeface="Lexend Medium"/>
              </a:rPr>
              <a:t>Amherst College</a:t>
            </a:r>
            <a:endParaRPr sz="34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None/>
            </a:pPr>
            <a:endParaRPr sz="7200">
              <a:latin typeface="Lexend Medium"/>
              <a:ea typeface="Lexend Medium"/>
              <a:cs typeface="Lexend Medium"/>
              <a:sym typeface="Lexend Medium"/>
            </a:endParaRPr>
          </a:p>
          <a:p>
            <a:pPr marL="114300" marR="114300" lvl="0" indent="0" algn="ctr" rtl="0">
              <a:lnSpc>
                <a:spcPct val="100000"/>
              </a:lnSpc>
              <a:spcBef>
                <a:spcPts val="200"/>
              </a:spcBef>
              <a:spcAft>
                <a:spcPts val="0"/>
              </a:spcAft>
              <a:buClr>
                <a:schemeClr val="dk1"/>
              </a:buClr>
              <a:buSzPts val="1100"/>
              <a:buFont typeface="Arial"/>
              <a:buNone/>
            </a:pPr>
            <a:endParaRPr sz="3200" b="1"/>
          </a:p>
          <a:p>
            <a:pPr marL="114300" marR="114300" lvl="0" indent="0" algn="ctr" rtl="0">
              <a:lnSpc>
                <a:spcPct val="100000"/>
              </a:lnSpc>
              <a:spcBef>
                <a:spcPts val="200"/>
              </a:spcBef>
              <a:spcAft>
                <a:spcPts val="0"/>
              </a:spcAft>
              <a:buClr>
                <a:schemeClr val="dk1"/>
              </a:buClr>
              <a:buSzPts val="1100"/>
              <a:buFont typeface="Arial"/>
              <a:buNone/>
            </a:pPr>
            <a:r>
              <a:rPr lang="en-US" sz="3200" b="1"/>
              <a:t>The Relation of Child ADHD Symptoms and Social Impairments: The Moderating Role of </a:t>
            </a:r>
            <a:endParaRPr sz="3200" b="1"/>
          </a:p>
          <a:p>
            <a:pPr marL="114300" marR="114300" lvl="0" indent="0" algn="ctr" rtl="0">
              <a:lnSpc>
                <a:spcPct val="100000"/>
              </a:lnSpc>
              <a:spcBef>
                <a:spcPts val="200"/>
              </a:spcBef>
              <a:spcAft>
                <a:spcPts val="0"/>
              </a:spcAft>
              <a:buClr>
                <a:schemeClr val="dk1"/>
              </a:buClr>
              <a:buSzPts val="1100"/>
              <a:buFont typeface="Arial"/>
              <a:buNone/>
            </a:pPr>
            <a:r>
              <a:rPr lang="en-US" sz="3200" b="1">
                <a:uFill>
                  <a:noFill/>
                </a:uFill>
                <a:hlinkClick r:id="rId4"/>
              </a:rPr>
              <a:t>Positive Emotion Dysregulation</a:t>
            </a:r>
            <a:r>
              <a:rPr lang="en-US" sz="3200" b="1">
                <a:uFill>
                  <a:noFill/>
                </a:uFill>
                <a:hlinkClick r:id="rId4"/>
              </a:rPr>
              <a:t> </a:t>
            </a:r>
            <a:endParaRPr sz="3200"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g297fceff375_0_0"/>
          <p:cNvSpPr/>
          <p:nvPr/>
        </p:nvSpPr>
        <p:spPr>
          <a:xfrm>
            <a:off x="14850" y="0"/>
            <a:ext cx="12162300" cy="6858000"/>
          </a:xfrm>
          <a:prstGeom prst="rect">
            <a:avLst/>
          </a:prstGeom>
          <a:noFill/>
          <a:ln w="228600" cap="flat" cmpd="sng">
            <a:solidFill>
              <a:srgbClr val="2E30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g297fceff375_0_0"/>
          <p:cNvSpPr txBox="1">
            <a:spLocks noGrp="1"/>
          </p:cNvSpPr>
          <p:nvPr>
            <p:ph type="title"/>
          </p:nvPr>
        </p:nvSpPr>
        <p:spPr>
          <a:xfrm>
            <a:off x="677575" y="218625"/>
            <a:ext cx="10758600" cy="11457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1000"/>
              </a:spcBef>
              <a:spcAft>
                <a:spcPts val="0"/>
              </a:spcAft>
              <a:buSzPct val="37500"/>
              <a:buNone/>
            </a:pPr>
            <a:endParaRPr/>
          </a:p>
          <a:p>
            <a:pPr marL="0" lvl="0" indent="0" algn="l" rtl="0">
              <a:spcBef>
                <a:spcPts val="1000"/>
              </a:spcBef>
              <a:spcAft>
                <a:spcPts val="0"/>
              </a:spcAft>
              <a:buClr>
                <a:schemeClr val="dk1"/>
              </a:buClr>
              <a:buSzPct val="31640"/>
              <a:buFont typeface="Arial"/>
              <a:buNone/>
            </a:pPr>
            <a:r>
              <a:rPr lang="en-US" sz="5688"/>
              <a:t>Thank you for coming!!!  </a:t>
            </a:r>
            <a:endParaRPr sz="4088" b="1">
              <a:solidFill>
                <a:schemeClr val="dk1"/>
              </a:solidFill>
              <a:latin typeface="Lexend"/>
              <a:ea typeface="Lexend"/>
              <a:cs typeface="Lexend"/>
              <a:sym typeface="Lexend"/>
            </a:endParaRPr>
          </a:p>
          <a:p>
            <a:pPr marL="0" lvl="0" indent="0" algn="l" rtl="0">
              <a:lnSpc>
                <a:spcPct val="90000"/>
              </a:lnSpc>
              <a:spcBef>
                <a:spcPts val="0"/>
              </a:spcBef>
              <a:spcAft>
                <a:spcPts val="0"/>
              </a:spcAft>
              <a:buSzPct val="37500"/>
              <a:buNone/>
            </a:pPr>
            <a:endParaRPr/>
          </a:p>
        </p:txBody>
      </p:sp>
      <p:sp>
        <p:nvSpPr>
          <p:cNvPr id="557" name="Google Shape;557;g297fceff375_0_0"/>
          <p:cNvSpPr txBox="1">
            <a:spLocks noGrp="1"/>
          </p:cNvSpPr>
          <p:nvPr>
            <p:ph type="body" idx="1"/>
          </p:nvPr>
        </p:nvSpPr>
        <p:spPr>
          <a:xfrm>
            <a:off x="-623962" y="1478550"/>
            <a:ext cx="8264700" cy="1639500"/>
          </a:xfrm>
          <a:prstGeom prst="rect">
            <a:avLst/>
          </a:prstGeom>
          <a:noFill/>
          <a:ln>
            <a:noFill/>
          </a:ln>
        </p:spPr>
        <p:txBody>
          <a:bodyPr spcFirstLastPara="1" wrap="square" lIns="91425" tIns="45700" rIns="91425" bIns="45700" anchor="t" anchorCtr="0">
            <a:noAutofit/>
          </a:bodyPr>
          <a:lstStyle/>
          <a:p>
            <a:pPr marL="457200" lvl="0" indent="0" algn="ctr" rtl="0">
              <a:lnSpc>
                <a:spcPct val="90000"/>
              </a:lnSpc>
              <a:spcBef>
                <a:spcPts val="1000"/>
              </a:spcBef>
              <a:spcAft>
                <a:spcPts val="0"/>
              </a:spcAft>
              <a:buSzPts val="1800"/>
              <a:buNone/>
            </a:pPr>
            <a:r>
              <a:rPr lang="en-US" sz="3800">
                <a:solidFill>
                  <a:srgbClr val="2E3094"/>
                </a:solidFill>
                <a:latin typeface="Lexend ExtraBold"/>
                <a:ea typeface="Lexend ExtraBold"/>
                <a:cs typeface="Lexend ExtraBold"/>
                <a:sym typeface="Lexend ExtraBold"/>
              </a:rPr>
              <a:t>Reminder: SIG Happy Hour</a:t>
            </a:r>
            <a:endParaRPr sz="3800">
              <a:solidFill>
                <a:srgbClr val="2E3094"/>
              </a:solidFill>
              <a:latin typeface="Lexend ExtraBold"/>
              <a:ea typeface="Lexend ExtraBold"/>
              <a:cs typeface="Lexend ExtraBold"/>
              <a:sym typeface="Lexend ExtraBold"/>
            </a:endParaRPr>
          </a:p>
          <a:p>
            <a:pPr marL="457200" lvl="0" indent="0" algn="ctr" rtl="0">
              <a:lnSpc>
                <a:spcPct val="90000"/>
              </a:lnSpc>
              <a:spcBef>
                <a:spcPts val="1000"/>
              </a:spcBef>
              <a:spcAft>
                <a:spcPts val="0"/>
              </a:spcAft>
              <a:buSzPts val="1800"/>
              <a:buNone/>
            </a:pPr>
            <a:r>
              <a:rPr lang="en-US" sz="3200"/>
              <a:t>NOW 5:00-6:15 PM Daniel’s Broiler Room on 2nd floor </a:t>
            </a:r>
            <a:endParaRPr sz="3200"/>
          </a:p>
        </p:txBody>
      </p:sp>
      <p:pic>
        <p:nvPicPr>
          <p:cNvPr id="558" name="Google Shape;558;g297fceff375_0_0"/>
          <p:cNvPicPr preferRelativeResize="0"/>
          <p:nvPr/>
        </p:nvPicPr>
        <p:blipFill>
          <a:blip r:embed="rId3">
            <a:alphaModFix/>
          </a:blip>
          <a:stretch>
            <a:fillRect/>
          </a:stretch>
        </p:blipFill>
        <p:spPr>
          <a:xfrm>
            <a:off x="1345438" y="3156100"/>
            <a:ext cx="4935476" cy="3394475"/>
          </a:xfrm>
          <a:prstGeom prst="rect">
            <a:avLst/>
          </a:prstGeom>
          <a:noFill/>
          <a:ln>
            <a:noFill/>
          </a:ln>
        </p:spPr>
      </p:pic>
      <p:pic>
        <p:nvPicPr>
          <p:cNvPr id="559" name="Google Shape;559;g297fceff375_0_0"/>
          <p:cNvPicPr preferRelativeResize="0"/>
          <p:nvPr/>
        </p:nvPicPr>
        <p:blipFill>
          <a:blip r:embed="rId4">
            <a:alphaModFix/>
          </a:blip>
          <a:stretch>
            <a:fillRect/>
          </a:stretch>
        </p:blipFill>
        <p:spPr>
          <a:xfrm>
            <a:off x="8309650" y="3269338"/>
            <a:ext cx="3100325" cy="3052628"/>
          </a:xfrm>
          <a:prstGeom prst="rect">
            <a:avLst/>
          </a:prstGeom>
          <a:noFill/>
          <a:ln>
            <a:noFill/>
          </a:ln>
        </p:spPr>
      </p:pic>
      <p:sp>
        <p:nvSpPr>
          <p:cNvPr id="560" name="Google Shape;560;g297fceff375_0_0"/>
          <p:cNvSpPr txBox="1">
            <a:spLocks noGrp="1"/>
          </p:cNvSpPr>
          <p:nvPr>
            <p:ph type="body" idx="1"/>
          </p:nvPr>
        </p:nvSpPr>
        <p:spPr>
          <a:xfrm>
            <a:off x="7275975" y="2050125"/>
            <a:ext cx="4790700" cy="1639500"/>
          </a:xfrm>
          <a:prstGeom prst="rect">
            <a:avLst/>
          </a:prstGeom>
          <a:noFill/>
          <a:ln>
            <a:noFill/>
          </a:ln>
        </p:spPr>
        <p:txBody>
          <a:bodyPr spcFirstLastPara="1" wrap="square" lIns="91425" tIns="45700" rIns="91425" bIns="45700" anchor="t" anchorCtr="0">
            <a:noAutofit/>
          </a:bodyPr>
          <a:lstStyle/>
          <a:p>
            <a:pPr marL="457200" lvl="0" indent="0" algn="ctr" rtl="0">
              <a:lnSpc>
                <a:spcPct val="90000"/>
              </a:lnSpc>
              <a:spcBef>
                <a:spcPts val="1000"/>
              </a:spcBef>
              <a:spcAft>
                <a:spcPts val="0"/>
              </a:spcAft>
              <a:buSzPts val="1800"/>
              <a:buNone/>
            </a:pPr>
            <a:r>
              <a:rPr lang="en-US" sz="3500"/>
              <a:t>Also, </a:t>
            </a:r>
            <a:r>
              <a:rPr lang="en-US" sz="3500" b="1"/>
              <a:t>renew Membership</a:t>
            </a:r>
            <a:r>
              <a:rPr lang="en-US" sz="3500"/>
              <a:t>:</a:t>
            </a:r>
            <a:endParaRPr sz="3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1755</Words>
  <Application>Microsoft Office PowerPoint</Application>
  <PresentationFormat>Widescreen</PresentationFormat>
  <Paragraphs>218</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Lexend</vt:lpstr>
      <vt:lpstr>Arial</vt:lpstr>
      <vt:lpstr>Calibri</vt:lpstr>
      <vt:lpstr>Lato</vt:lpstr>
      <vt:lpstr>Lexend ExtraBold</vt:lpstr>
      <vt:lpstr>Lexend Medium</vt:lpstr>
      <vt:lpstr>Office Theme</vt:lpstr>
      <vt:lpstr>ANNUAL BUSINESS MEETING NOVEMBER 17, 2023</vt:lpstr>
      <vt:lpstr>Agenda </vt:lpstr>
      <vt:lpstr>Welcome (Back)! </vt:lpstr>
      <vt:lpstr>Announcements</vt:lpstr>
      <vt:lpstr>Membership Renewal</vt:lpstr>
      <vt:lpstr>Clinical Practice Statement</vt:lpstr>
      <vt:lpstr>Member News &amp; Celebrations</vt:lpstr>
      <vt:lpstr>Member News &amp; Celebrations</vt:lpstr>
      <vt:lpstr>Member News &amp; Celebrations</vt:lpstr>
      <vt:lpstr>Member News &amp; Celebrations</vt:lpstr>
      <vt:lpstr>Member News, cont: Publications</vt:lpstr>
      <vt:lpstr>Member News, cont: Publications</vt:lpstr>
      <vt:lpstr>Member News &amp; Celebrations</vt:lpstr>
      <vt:lpstr>SIG Poster Exposition</vt:lpstr>
      <vt:lpstr>SIG Business</vt:lpstr>
      <vt:lpstr>Membership Update</vt:lpstr>
      <vt:lpstr>Membership Update</vt:lpstr>
      <vt:lpstr>Elections for 2-Year Terms</vt:lpstr>
      <vt:lpstr>Topics for Discussion</vt:lpstr>
      <vt:lpstr>Student Poster Award</vt:lpstr>
      <vt:lpstr>Student Poster Award</vt:lpstr>
      <vt:lpstr> Thank you for coming!!!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BUSINESS MEETING NOVEMBER 17, 2023</dc:title>
  <dc:creator>Laura</dc:creator>
  <cp:lastModifiedBy>Amanda Halliburton</cp:lastModifiedBy>
  <cp:revision>1</cp:revision>
  <dcterms:created xsi:type="dcterms:W3CDTF">2022-11-01T20:07:06Z</dcterms:created>
  <dcterms:modified xsi:type="dcterms:W3CDTF">2023-11-30T18:38:24Z</dcterms:modified>
</cp:coreProperties>
</file>