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Lexend" panose="020B0604020202020204" charset="0"/>
      <p:regular r:id="rId33"/>
      <p:bold r:id="rId34"/>
    </p:embeddedFont>
    <p:embeddedFont>
      <p:font typeface="Lato" panose="020B0604020202020204" charset="0"/>
      <p:regular r:id="rId35"/>
      <p:bold r:id="rId36"/>
      <p:italic r:id="rId37"/>
      <p:boldItalic r:id="rId38"/>
    </p:embeddedFont>
    <p:embeddedFont>
      <p:font typeface="Lexend ExtraBold" panose="020B0604020202020204" charset="0"/>
      <p:bold r:id="rId39"/>
    </p:embeddedFont>
    <p:embeddedFont>
      <p:font typeface="Lexend Medium" panose="020B0604020202020204"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9AA0A6"/>
          </p15:clr>
        </p15:guide>
        <p15:guide id="2" pos="3840">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j7TMlnWZImQZ1FRMox0VmUS6x3C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92e89e3da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92e89e3da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92e89e3da8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92e89e3da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92e89e3da8_0_6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92e89e3da8_0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92e89e3da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92e89e3da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92e89e3da8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192e89e3da8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92e89e3da8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g192e89e3da8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92e89e3da8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g192e89e3da8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90e537d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190e537d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92e89e3da8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192e89e3da8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92e89e3da8_0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92e89e3da8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192e89e3da8_0_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192e89e3da8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92e89e3da8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192e89e3da8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92e89e3da8_0_5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192e89e3da8_0_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2" name="Google Shape;64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192e89e3da8_0_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192e89e3da8_0_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6" name="Google Shape;65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192e89e3da8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4" name="Google Shape;664;g192e89e3da8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192e89e3da8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2" name="Google Shape;672;g192e89e3da8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192e89e3da8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192e89e3da8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192e89e3da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192e89e3da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4" name="Google Shape;69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92e89e3da8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192e89e3da8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1" name="Google Shape;71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10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364326"/>
            <a:ext cx="10515600" cy="4812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10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10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E3094"/>
              </a:buClr>
              <a:buSzPts val="4800"/>
              <a:buFont typeface="Lexend ExtraBold"/>
              <a:buNone/>
              <a:defRPr sz="4800" i="0" u="none" strike="noStrike" cap="none">
                <a:solidFill>
                  <a:srgbClr val="2E3094"/>
                </a:solidFill>
                <a:latin typeface="Lexend ExtraBold"/>
                <a:ea typeface="Lexend ExtraBold"/>
                <a:cs typeface="Lexend ExtraBold"/>
                <a:sym typeface="Lexend Extra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364326"/>
            <a:ext cx="10515600" cy="4812600"/>
          </a:xfrm>
          <a:prstGeom prst="rect">
            <a:avLst/>
          </a:prstGeom>
          <a:noFill/>
          <a:ln>
            <a:noFill/>
          </a:ln>
        </p:spPr>
        <p:txBody>
          <a:bodyPr spcFirstLastPara="1" wrap="square" lIns="228600" tIns="45700" rIns="91425" bIns="45700" anchor="t" anchorCtr="0">
            <a:noAutofit/>
          </a:bodyPr>
          <a:lstStyle>
            <a:lvl1pPr marL="457200" marR="0" lvl="0" indent="-457200" algn="l" rtl="0">
              <a:lnSpc>
                <a:spcPct val="90000"/>
              </a:lnSpc>
              <a:spcBef>
                <a:spcPts val="1000"/>
              </a:spcBef>
              <a:spcAft>
                <a:spcPts val="0"/>
              </a:spcAft>
              <a:buClr>
                <a:schemeClr val="dk1"/>
              </a:buClr>
              <a:buSzPts val="3600"/>
              <a:buFont typeface="Lexend"/>
              <a:buChar char="•"/>
              <a:defRPr sz="3600" i="0" u="none" strike="noStrike" cap="none">
                <a:solidFill>
                  <a:schemeClr val="dk1"/>
                </a:solidFill>
                <a:latin typeface="Lexend"/>
                <a:ea typeface="Lexend"/>
                <a:cs typeface="Lexend"/>
                <a:sym typeface="Lexend"/>
              </a:defRPr>
            </a:lvl1pPr>
            <a:lvl2pPr marL="914400" marR="0" lvl="1" indent="-431800" algn="l" rtl="0">
              <a:lnSpc>
                <a:spcPct val="90000"/>
              </a:lnSpc>
              <a:spcBef>
                <a:spcPts val="1000"/>
              </a:spcBef>
              <a:spcAft>
                <a:spcPts val="0"/>
              </a:spcAft>
              <a:buClr>
                <a:schemeClr val="dk1"/>
              </a:buClr>
              <a:buSzPts val="3200"/>
              <a:buFont typeface="Lexend"/>
              <a:buChar char="•"/>
              <a:defRPr sz="3200" i="0" u="none" strike="noStrike" cap="none">
                <a:solidFill>
                  <a:schemeClr val="dk1"/>
                </a:solidFill>
                <a:latin typeface="Lexend"/>
                <a:ea typeface="Lexend"/>
                <a:cs typeface="Lexend"/>
                <a:sym typeface="Lexend"/>
              </a:defRPr>
            </a:lvl2pPr>
            <a:lvl3pPr marL="1371600" marR="0" lvl="2" indent="-355600" algn="l" rtl="0">
              <a:lnSpc>
                <a:spcPct val="90000"/>
              </a:lnSpc>
              <a:spcBef>
                <a:spcPts val="500"/>
              </a:spcBef>
              <a:spcAft>
                <a:spcPts val="0"/>
              </a:spcAft>
              <a:buClr>
                <a:schemeClr val="dk1"/>
              </a:buClr>
              <a:buSzPts val="2000"/>
              <a:buFont typeface="Lexend"/>
              <a:buChar char="•"/>
              <a:defRPr sz="2000" i="0" u="none" strike="noStrike" cap="none">
                <a:solidFill>
                  <a:schemeClr val="dk1"/>
                </a:solidFill>
                <a:latin typeface="Lexend"/>
                <a:ea typeface="Lexend"/>
                <a:cs typeface="Lexend"/>
                <a:sym typeface="Lexend"/>
              </a:defRPr>
            </a:lvl3pPr>
            <a:lvl4pPr marL="1828800" marR="0" lvl="3"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4pPr>
            <a:lvl5pPr marL="2286000" marR="0" lvl="4"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5pPr>
            <a:lvl6pPr marL="2743200" marR="0" lvl="5"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6pPr>
            <a:lvl7pPr marL="3200400" marR="0" lvl="6"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7pPr>
            <a:lvl8pPr marL="3657600" marR="0" lvl="7"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8pPr>
            <a:lvl9pPr marL="4114800" marR="0" lvl="8" indent="-342900" algn="l" rtl="0">
              <a:lnSpc>
                <a:spcPct val="90000"/>
              </a:lnSpc>
              <a:spcBef>
                <a:spcPts val="500"/>
              </a:spcBef>
              <a:spcAft>
                <a:spcPts val="0"/>
              </a:spcAft>
              <a:buClr>
                <a:schemeClr val="dk1"/>
              </a:buClr>
              <a:buSzPts val="1800"/>
              <a:buFont typeface="Lexend"/>
              <a:buChar char="•"/>
              <a:defRPr sz="1800" i="0" u="none" strike="noStrike" cap="none">
                <a:solidFill>
                  <a:schemeClr val="dk1"/>
                </a:solidFill>
                <a:latin typeface="Lexend"/>
                <a:ea typeface="Lexend"/>
                <a:cs typeface="Lexend"/>
                <a:sym typeface="Lexend"/>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1"/>
          <p:cNvPicPr preferRelativeResize="0"/>
          <p:nvPr/>
        </p:nvPicPr>
        <p:blipFill rotWithShape="1">
          <a:blip r:embed="rId3">
            <a:alphaModFix/>
          </a:blip>
          <a:srcRect/>
          <a:stretch/>
        </p:blipFill>
        <p:spPr>
          <a:xfrm>
            <a:off x="2468880" y="365760"/>
            <a:ext cx="7498011" cy="4271018"/>
          </a:xfrm>
          <a:prstGeom prst="rect">
            <a:avLst/>
          </a:prstGeom>
          <a:noFill/>
          <a:ln>
            <a:noFill/>
          </a:ln>
        </p:spPr>
      </p:pic>
      <p:sp>
        <p:nvSpPr>
          <p:cNvPr id="86" name="Google Shape;86;p1"/>
          <p:cNvSpPr txBox="1">
            <a:spLocks noGrp="1"/>
          </p:cNvSpPr>
          <p:nvPr>
            <p:ph type="ctrTitle"/>
          </p:nvPr>
        </p:nvSpPr>
        <p:spPr>
          <a:xfrm>
            <a:off x="0" y="4114800"/>
            <a:ext cx="12192000" cy="113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3000" b="1">
                <a:solidFill>
                  <a:srgbClr val="2E3094"/>
                </a:solidFill>
                <a:latin typeface="Lexend"/>
                <a:ea typeface="Lexend"/>
                <a:cs typeface="Lexend"/>
                <a:sym typeface="Lexend"/>
              </a:rPr>
              <a:t>ANNUAL BUSINESS MEETING</a:t>
            </a:r>
            <a:endParaRPr sz="3000" b="1">
              <a:solidFill>
                <a:srgbClr val="2E3094"/>
              </a:solidFill>
              <a:latin typeface="Lexend"/>
              <a:ea typeface="Lexend"/>
              <a:cs typeface="Lexend"/>
              <a:sym typeface="Lexend"/>
            </a:endParaRPr>
          </a:p>
          <a:p>
            <a:pPr marL="0" lvl="0" indent="0" algn="ctr" rtl="0">
              <a:lnSpc>
                <a:spcPct val="90000"/>
              </a:lnSpc>
              <a:spcBef>
                <a:spcPts val="1000"/>
              </a:spcBef>
              <a:spcAft>
                <a:spcPts val="0"/>
              </a:spcAft>
              <a:buClr>
                <a:schemeClr val="dk1"/>
              </a:buClr>
              <a:buSzPts val="6000"/>
              <a:buFont typeface="Calibri"/>
              <a:buNone/>
            </a:pPr>
            <a:r>
              <a:rPr lang="en-US" sz="2800">
                <a:solidFill>
                  <a:srgbClr val="888888"/>
                </a:solidFill>
                <a:latin typeface="Lexend"/>
                <a:ea typeface="Lexend"/>
                <a:cs typeface="Lexend"/>
                <a:sym typeface="Lexend"/>
              </a:rPr>
              <a:t>NOVEMBER 19, 2022</a:t>
            </a:r>
            <a:endParaRPr sz="2800">
              <a:solidFill>
                <a:srgbClr val="88888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Agenda </a:t>
            </a:r>
            <a:endParaRPr/>
          </a:p>
        </p:txBody>
      </p:sp>
      <p:sp>
        <p:nvSpPr>
          <p:cNvPr id="93" name="Google Shape;93;p2"/>
          <p:cNvSpPr txBox="1">
            <a:spLocks noGrp="1"/>
          </p:cNvSpPr>
          <p:nvPr>
            <p:ph type="body" idx="1"/>
          </p:nvPr>
        </p:nvSpPr>
        <p:spPr>
          <a:xfrm>
            <a:off x="677575" y="1364325"/>
            <a:ext cx="10976100" cy="54936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0"/>
              </a:spcBef>
              <a:spcAft>
                <a:spcPts val="0"/>
              </a:spcAft>
              <a:buSzPts val="3000"/>
              <a:buAutoNum type="arabicPeriod"/>
            </a:pPr>
            <a:r>
              <a:rPr lang="en-US" sz="3000"/>
              <a:t>Welcome! </a:t>
            </a:r>
            <a:endParaRPr sz="3000"/>
          </a:p>
          <a:p>
            <a:pPr marL="457200" lvl="0" indent="-419100" algn="l" rtl="0">
              <a:lnSpc>
                <a:spcPct val="100000"/>
              </a:lnSpc>
              <a:spcBef>
                <a:spcPts val="1000"/>
              </a:spcBef>
              <a:spcAft>
                <a:spcPts val="0"/>
              </a:spcAft>
              <a:buSzPts val="3000"/>
              <a:buAutoNum type="arabicPeriod"/>
            </a:pPr>
            <a:r>
              <a:rPr lang="en-US" sz="3000"/>
              <a:t>Announcements</a:t>
            </a:r>
            <a:endParaRPr sz="3000"/>
          </a:p>
          <a:p>
            <a:pPr marL="457200" lvl="0" indent="-419100" algn="l" rtl="0">
              <a:lnSpc>
                <a:spcPct val="100000"/>
              </a:lnSpc>
              <a:spcBef>
                <a:spcPts val="1000"/>
              </a:spcBef>
              <a:spcAft>
                <a:spcPts val="0"/>
              </a:spcAft>
              <a:buSzPts val="3000"/>
              <a:buAutoNum type="arabicPeriod"/>
            </a:pPr>
            <a:r>
              <a:rPr lang="en-US" sz="3000"/>
              <a:t>Member News &amp; Celebrations</a:t>
            </a:r>
            <a:endParaRPr sz="3000"/>
          </a:p>
          <a:p>
            <a:pPr marL="457200" lvl="0" indent="-419100" algn="l" rtl="0">
              <a:lnSpc>
                <a:spcPct val="100000"/>
              </a:lnSpc>
              <a:spcBef>
                <a:spcPts val="1000"/>
              </a:spcBef>
              <a:spcAft>
                <a:spcPts val="0"/>
              </a:spcAft>
              <a:buSzPts val="3000"/>
              <a:buAutoNum type="arabicPeriod"/>
            </a:pPr>
            <a:r>
              <a:rPr lang="en-US" sz="3000"/>
              <a:t>SIG Business</a:t>
            </a:r>
            <a:endParaRPr sz="3000"/>
          </a:p>
          <a:p>
            <a:pPr marL="914400" lvl="0" indent="0" algn="l" rtl="0">
              <a:lnSpc>
                <a:spcPct val="115000"/>
              </a:lnSpc>
              <a:spcBef>
                <a:spcPts val="0"/>
              </a:spcBef>
              <a:spcAft>
                <a:spcPts val="0"/>
              </a:spcAft>
              <a:buNone/>
            </a:pPr>
            <a:r>
              <a:rPr lang="en-US" sz="2400"/>
              <a:t>Membership Update</a:t>
            </a:r>
            <a:endParaRPr sz="2400"/>
          </a:p>
          <a:p>
            <a:pPr marL="914400" lvl="0" indent="0" algn="l" rtl="0">
              <a:lnSpc>
                <a:spcPct val="115000"/>
              </a:lnSpc>
              <a:spcBef>
                <a:spcPts val="0"/>
              </a:spcBef>
              <a:spcAft>
                <a:spcPts val="0"/>
              </a:spcAft>
              <a:buNone/>
            </a:pPr>
            <a:r>
              <a:rPr lang="en-US" sz="2400"/>
              <a:t>Elections </a:t>
            </a:r>
            <a:endParaRPr sz="2400"/>
          </a:p>
          <a:p>
            <a:pPr marL="914400" lvl="0" indent="0" algn="l" rtl="0">
              <a:lnSpc>
                <a:spcPct val="100000"/>
              </a:lnSpc>
              <a:spcBef>
                <a:spcPts val="0"/>
              </a:spcBef>
              <a:spcAft>
                <a:spcPts val="0"/>
              </a:spcAft>
              <a:buNone/>
            </a:pPr>
            <a:r>
              <a:rPr lang="en-US" sz="2400"/>
              <a:t>Proposal &amp; Discussion: </a:t>
            </a:r>
            <a:endParaRPr sz="2400"/>
          </a:p>
          <a:p>
            <a:pPr marL="1143000" lvl="0" indent="0" algn="l" rtl="0">
              <a:lnSpc>
                <a:spcPct val="100000"/>
              </a:lnSpc>
              <a:spcBef>
                <a:spcPts val="0"/>
              </a:spcBef>
              <a:spcAft>
                <a:spcPts val="0"/>
              </a:spcAft>
              <a:buNone/>
            </a:pPr>
            <a:r>
              <a:rPr lang="en-US" sz="2400"/>
              <a:t>SIG-Sponsored Undergraduate Research Symposium</a:t>
            </a:r>
            <a:endParaRPr sz="2400"/>
          </a:p>
          <a:p>
            <a:pPr marL="457200" lvl="0" indent="-419100" algn="l" rtl="0">
              <a:lnSpc>
                <a:spcPct val="100000"/>
              </a:lnSpc>
              <a:spcBef>
                <a:spcPts val="1000"/>
              </a:spcBef>
              <a:spcAft>
                <a:spcPts val="0"/>
              </a:spcAft>
              <a:buSzPts val="3000"/>
              <a:buAutoNum type="arabicPeriod"/>
            </a:pPr>
            <a:r>
              <a:rPr lang="en-US" sz="3000"/>
              <a:t>Student Poster Award Presentation</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92e89e3da8_0_7"/>
          <p:cNvSpPr txBox="1">
            <a:spLocks noGrp="1"/>
          </p:cNvSpPr>
          <p:nvPr>
            <p:ph type="title"/>
          </p:nvPr>
        </p:nvSpPr>
        <p:spPr>
          <a:xfrm>
            <a:off x="839788" y="15787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Welcome (Back)! </a:t>
            </a:r>
            <a:endParaRPr/>
          </a:p>
        </p:txBody>
      </p:sp>
      <p:sp>
        <p:nvSpPr>
          <p:cNvPr id="99" name="Google Shape;99;g192e89e3da8_0_7"/>
          <p:cNvSpPr txBox="1">
            <a:spLocks noGrp="1"/>
          </p:cNvSpPr>
          <p:nvPr>
            <p:ph type="body" idx="1"/>
          </p:nvPr>
        </p:nvSpPr>
        <p:spPr>
          <a:xfrm>
            <a:off x="525988" y="1138413"/>
            <a:ext cx="5157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1000"/>
              </a:spcAft>
              <a:buNone/>
            </a:pPr>
            <a:r>
              <a:rPr lang="en-US" sz="3000">
                <a:solidFill>
                  <a:srgbClr val="2E3094"/>
                </a:solidFill>
              </a:rPr>
              <a:t>CPLAC Board 2022</a:t>
            </a:r>
            <a:endParaRPr sz="3000">
              <a:solidFill>
                <a:srgbClr val="2E3094"/>
              </a:solidFill>
            </a:endParaRPr>
          </a:p>
        </p:txBody>
      </p:sp>
      <p:sp>
        <p:nvSpPr>
          <p:cNvPr id="100" name="Google Shape;100;g192e89e3da8_0_7"/>
          <p:cNvSpPr txBox="1">
            <a:spLocks noGrp="1"/>
          </p:cNvSpPr>
          <p:nvPr>
            <p:ph type="body" idx="2"/>
          </p:nvPr>
        </p:nvSpPr>
        <p:spPr>
          <a:xfrm>
            <a:off x="526000" y="2067350"/>
            <a:ext cx="5471700" cy="41061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b="1"/>
              <a:t>Chair: Laura Sockol</a:t>
            </a:r>
            <a:endParaRPr sz="2000" b="1"/>
          </a:p>
          <a:p>
            <a:pPr marL="0" lvl="0" indent="0" algn="l" rtl="0">
              <a:lnSpc>
                <a:spcPct val="100000"/>
              </a:lnSpc>
              <a:spcBef>
                <a:spcPts val="0"/>
              </a:spcBef>
              <a:spcAft>
                <a:spcPts val="0"/>
              </a:spcAft>
              <a:buNone/>
            </a:pPr>
            <a:r>
              <a:rPr lang="en-US" sz="1600"/>
              <a:t>Davidson College</a:t>
            </a:r>
            <a:endParaRPr sz="1600"/>
          </a:p>
          <a:p>
            <a:pPr marL="0" lvl="0" indent="0" algn="l" rtl="0">
              <a:lnSpc>
                <a:spcPct val="100000"/>
              </a:lnSpc>
              <a:spcBef>
                <a:spcPts val="1000"/>
              </a:spcBef>
              <a:spcAft>
                <a:spcPts val="0"/>
              </a:spcAft>
              <a:buNone/>
            </a:pPr>
            <a:r>
              <a:rPr lang="en-US" sz="2000" b="1"/>
              <a:t>Vice Chair: Kathy Berenson</a:t>
            </a:r>
            <a:endParaRPr sz="2000" b="1"/>
          </a:p>
          <a:p>
            <a:pPr marL="0" lvl="0" indent="0" algn="l" rtl="0">
              <a:lnSpc>
                <a:spcPct val="100000"/>
              </a:lnSpc>
              <a:spcBef>
                <a:spcPts val="0"/>
              </a:spcBef>
              <a:spcAft>
                <a:spcPts val="0"/>
              </a:spcAft>
              <a:buNone/>
            </a:pPr>
            <a:r>
              <a:rPr lang="en-US" sz="1600"/>
              <a:t>Gettysburg College</a:t>
            </a:r>
            <a:endParaRPr sz="1600"/>
          </a:p>
          <a:p>
            <a:pPr marL="0" lvl="0" indent="0" algn="l" rtl="0">
              <a:lnSpc>
                <a:spcPct val="100000"/>
              </a:lnSpc>
              <a:spcBef>
                <a:spcPts val="1000"/>
              </a:spcBef>
              <a:spcAft>
                <a:spcPts val="0"/>
              </a:spcAft>
              <a:buNone/>
            </a:pPr>
            <a:r>
              <a:rPr lang="en-US" sz="2000" b="1"/>
              <a:t>Secretary: Amanda Halliburton</a:t>
            </a:r>
            <a:endParaRPr sz="2000" b="1"/>
          </a:p>
          <a:p>
            <a:pPr marL="0" lvl="0" indent="0" algn="l" rtl="0">
              <a:lnSpc>
                <a:spcPct val="100000"/>
              </a:lnSpc>
              <a:spcBef>
                <a:spcPts val="0"/>
              </a:spcBef>
              <a:spcAft>
                <a:spcPts val="0"/>
              </a:spcAft>
              <a:buNone/>
            </a:pPr>
            <a:r>
              <a:rPr lang="en-US" sz="1600"/>
              <a:t>University of North Georgia</a:t>
            </a:r>
            <a:endParaRPr sz="1600"/>
          </a:p>
          <a:p>
            <a:pPr marL="0" lvl="0" indent="0" algn="l" rtl="0">
              <a:lnSpc>
                <a:spcPct val="100000"/>
              </a:lnSpc>
              <a:spcBef>
                <a:spcPts val="1000"/>
              </a:spcBef>
              <a:spcAft>
                <a:spcPts val="0"/>
              </a:spcAft>
              <a:buNone/>
            </a:pPr>
            <a:r>
              <a:rPr lang="en-US" sz="2000" b="1"/>
              <a:t>CPLAC Treasurer: Jumi Hayaki</a:t>
            </a:r>
            <a:endParaRPr sz="2000" b="1"/>
          </a:p>
          <a:p>
            <a:pPr marL="0" lvl="0" indent="0" algn="l" rtl="0">
              <a:lnSpc>
                <a:spcPct val="100000"/>
              </a:lnSpc>
              <a:spcBef>
                <a:spcPts val="0"/>
              </a:spcBef>
              <a:spcAft>
                <a:spcPts val="0"/>
              </a:spcAft>
              <a:buNone/>
            </a:pPr>
            <a:r>
              <a:rPr lang="en-US" sz="1600"/>
              <a:t>College of the Holy Cross</a:t>
            </a:r>
            <a:endParaRPr sz="1600"/>
          </a:p>
          <a:p>
            <a:pPr marL="0" lvl="0" indent="0" algn="l" rtl="0">
              <a:lnSpc>
                <a:spcPct val="100000"/>
              </a:lnSpc>
              <a:spcBef>
                <a:spcPts val="1000"/>
              </a:spcBef>
              <a:spcAft>
                <a:spcPts val="0"/>
              </a:spcAft>
              <a:buNone/>
            </a:pPr>
            <a:r>
              <a:rPr lang="en-US" sz="2000" b="1"/>
              <a:t>Student Representative: Ilana Gratch</a:t>
            </a:r>
            <a:endParaRPr sz="2000" b="1"/>
          </a:p>
          <a:p>
            <a:pPr marL="0" lvl="0" indent="0" algn="l" rtl="0">
              <a:lnSpc>
                <a:spcPct val="100000"/>
              </a:lnSpc>
              <a:spcBef>
                <a:spcPts val="0"/>
              </a:spcBef>
              <a:spcAft>
                <a:spcPts val="0"/>
              </a:spcAft>
              <a:buNone/>
            </a:pPr>
            <a:r>
              <a:rPr lang="en-US" sz="1600"/>
              <a:t>Teachers College, Columbia University</a:t>
            </a:r>
            <a:endParaRPr sz="1600"/>
          </a:p>
        </p:txBody>
      </p:sp>
      <p:sp>
        <p:nvSpPr>
          <p:cNvPr id="101" name="Google Shape;101;g192e89e3da8_0_7"/>
          <p:cNvSpPr txBox="1">
            <a:spLocks noGrp="1"/>
          </p:cNvSpPr>
          <p:nvPr>
            <p:ph type="body" idx="3"/>
          </p:nvPr>
        </p:nvSpPr>
        <p:spPr>
          <a:xfrm>
            <a:off x="6172200" y="1138413"/>
            <a:ext cx="51831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1000"/>
              </a:spcAft>
              <a:buNone/>
            </a:pPr>
            <a:r>
              <a:rPr lang="en-US" sz="3000">
                <a:solidFill>
                  <a:srgbClr val="2E3094"/>
                </a:solidFill>
              </a:rPr>
              <a:t>CPLAC Mission</a:t>
            </a:r>
            <a:endParaRPr sz="3000">
              <a:solidFill>
                <a:srgbClr val="2E3094"/>
              </a:solidFill>
            </a:endParaRPr>
          </a:p>
        </p:txBody>
      </p:sp>
      <p:sp>
        <p:nvSpPr>
          <p:cNvPr id="102" name="Google Shape;102;g192e89e3da8_0_7"/>
          <p:cNvSpPr txBox="1">
            <a:spLocks noGrp="1"/>
          </p:cNvSpPr>
          <p:nvPr>
            <p:ph type="body" idx="4"/>
          </p:nvPr>
        </p:nvSpPr>
        <p:spPr>
          <a:xfrm>
            <a:off x="6172200" y="2067350"/>
            <a:ext cx="5471700" cy="3684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350">
                <a:solidFill>
                  <a:srgbClr val="444444"/>
                </a:solidFill>
                <a:highlight>
                  <a:srgbClr val="FFFFFF"/>
                </a:highlight>
              </a:rPr>
              <a:t>This Special Interest Group of the Association of Behavioral and Cognitive Therapies is devoted to developing community and sharing resources for clinical psychology faculty, students, and alumni of liberal arts colleges. This group is composed of clinical scientists who are committed to promoting evidence in their teaching, research and clinical practices.</a:t>
            </a:r>
            <a:endParaRPr sz="1350">
              <a:solidFill>
                <a:srgbClr val="444444"/>
              </a:solidFill>
              <a:highlight>
                <a:srgbClr val="FFFFFF"/>
              </a:highlight>
            </a:endParaRPr>
          </a:p>
          <a:p>
            <a:pPr marL="0" lvl="0" indent="0" algn="l" rtl="0">
              <a:lnSpc>
                <a:spcPct val="100000"/>
              </a:lnSpc>
              <a:spcBef>
                <a:spcPts val="0"/>
              </a:spcBef>
              <a:spcAft>
                <a:spcPts val="0"/>
              </a:spcAft>
              <a:buNone/>
            </a:pPr>
            <a:endParaRPr sz="1350">
              <a:solidFill>
                <a:srgbClr val="444444"/>
              </a:solidFill>
              <a:highlight>
                <a:srgbClr val="FFFFFF"/>
              </a:highlight>
            </a:endParaRPr>
          </a:p>
          <a:p>
            <a:pPr marL="0" lvl="0" indent="0" algn="l" rtl="0">
              <a:lnSpc>
                <a:spcPct val="100000"/>
              </a:lnSpc>
              <a:spcBef>
                <a:spcPts val="0"/>
              </a:spcBef>
              <a:spcAft>
                <a:spcPts val="0"/>
              </a:spcAft>
              <a:buClr>
                <a:schemeClr val="dk1"/>
              </a:buClr>
              <a:buSzPts val="1100"/>
              <a:buFont typeface="Arial"/>
              <a:buNone/>
            </a:pPr>
            <a:r>
              <a:rPr lang="en-US" sz="1350">
                <a:solidFill>
                  <a:srgbClr val="444444"/>
                </a:solidFill>
                <a:highlight>
                  <a:srgbClr val="FFFFFF"/>
                </a:highlight>
              </a:rPr>
              <a:t>The goals of this group are to:</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a forum for members to communicate about issues related to conducting research in clinical psychology at liberal arts colleges.</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Foster collaborations among researchers at liberal arts colleges.</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Facilitate communication and sharing of resources related to teaching clinical psychology (and related topics) at the undergraduate level.</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support and professional networking opportunities for members, including clinical psychology graduate students interested in faculty jobs at liberal arts colleges as well as student alumni applying to graduate school and faculty positions.</a:t>
            </a:r>
            <a:endParaRPr/>
          </a:p>
        </p:txBody>
      </p:sp>
      <p:sp>
        <p:nvSpPr>
          <p:cNvPr id="103" name="Google Shape;103;g192e89e3da8_0_7"/>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192e89e3da8_0_3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g192e89e3da8_0_31"/>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Announcements</a:t>
            </a:r>
            <a:endParaRPr/>
          </a:p>
        </p:txBody>
      </p:sp>
      <p:sp>
        <p:nvSpPr>
          <p:cNvPr id="110" name="Google Shape;110;g192e89e3da8_0_31"/>
          <p:cNvSpPr txBox="1">
            <a:spLocks noGrp="1"/>
          </p:cNvSpPr>
          <p:nvPr>
            <p:ph type="body" idx="1"/>
          </p:nvPr>
        </p:nvSpPr>
        <p:spPr>
          <a:xfrm>
            <a:off x="677575" y="1364325"/>
            <a:ext cx="10995600" cy="481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b="1"/>
              <a:t>SIG Happy Hour/Social Event</a:t>
            </a:r>
            <a:endParaRPr sz="3200" b="1"/>
          </a:p>
          <a:p>
            <a:pPr marL="457200" lvl="0" indent="0" algn="l" rtl="0">
              <a:spcBef>
                <a:spcPts val="1000"/>
              </a:spcBef>
              <a:spcAft>
                <a:spcPts val="0"/>
              </a:spcAft>
              <a:buNone/>
            </a:pPr>
            <a:r>
              <a:rPr lang="en-US" sz="2800"/>
              <a:t>TODAY 6-7 PM The Long Room</a:t>
            </a:r>
            <a:endParaRPr sz="2800"/>
          </a:p>
          <a:p>
            <a:pPr marL="457200" lvl="0" indent="0" algn="l" rtl="0">
              <a:spcBef>
                <a:spcPts val="1000"/>
              </a:spcBef>
              <a:spcAft>
                <a:spcPts val="0"/>
              </a:spcAft>
              <a:buNone/>
            </a:pPr>
            <a:r>
              <a:rPr lang="en-US" sz="2800"/>
              <a:t>120 West 44th St. </a:t>
            </a:r>
            <a:endParaRPr sz="2800"/>
          </a:p>
          <a:p>
            <a:pPr marL="457200" lvl="0" indent="0" algn="l" rtl="0">
              <a:spcBef>
                <a:spcPts val="1000"/>
              </a:spcBef>
              <a:spcAft>
                <a:spcPts val="0"/>
              </a:spcAft>
              <a:buNone/>
            </a:pPr>
            <a:r>
              <a:rPr lang="en-US" sz="2800"/>
              <a:t>(Between 6th &amp; 7th) </a:t>
            </a:r>
            <a:endParaRPr sz="2800"/>
          </a:p>
          <a:p>
            <a:pPr marL="0" lvl="0" indent="457200" algn="l" rtl="0">
              <a:spcBef>
                <a:spcPts val="2400"/>
              </a:spcBef>
              <a:spcAft>
                <a:spcPts val="0"/>
              </a:spcAft>
              <a:buNone/>
            </a:pPr>
            <a:endParaRPr sz="2800"/>
          </a:p>
          <a:p>
            <a:pPr marL="457200" lvl="0" indent="0" algn="l" rtl="0">
              <a:spcBef>
                <a:spcPts val="2400"/>
              </a:spcBef>
              <a:spcAft>
                <a:spcPts val="1000"/>
              </a:spcAft>
              <a:buNone/>
            </a:pPr>
            <a:endParaRPr sz="2800"/>
          </a:p>
        </p:txBody>
      </p:sp>
      <p:pic>
        <p:nvPicPr>
          <p:cNvPr id="111" name="Google Shape;111;g192e89e3da8_0_31"/>
          <p:cNvPicPr preferRelativeResize="0"/>
          <p:nvPr/>
        </p:nvPicPr>
        <p:blipFill>
          <a:blip r:embed="rId3">
            <a:alphaModFix/>
          </a:blip>
          <a:stretch>
            <a:fillRect/>
          </a:stretch>
        </p:blipFill>
        <p:spPr>
          <a:xfrm>
            <a:off x="7184151" y="833825"/>
            <a:ext cx="4387200" cy="5190300"/>
          </a:xfrm>
          <a:prstGeom prst="roundRect">
            <a:avLst>
              <a:gd name="adj" fmla="val 16667"/>
            </a:avLst>
          </a:prstGeom>
          <a:noFill/>
          <a:ln w="38100" cap="flat" cmpd="sng">
            <a:solidFill>
              <a:schemeClr val="dk1"/>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92e89e3da8_0_642"/>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g192e89e3da8_0_642"/>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Announcements</a:t>
            </a:r>
            <a:endParaRPr/>
          </a:p>
        </p:txBody>
      </p:sp>
      <p:sp>
        <p:nvSpPr>
          <p:cNvPr id="118" name="Google Shape;118;g192e89e3da8_0_642"/>
          <p:cNvSpPr txBox="1">
            <a:spLocks noGrp="1"/>
          </p:cNvSpPr>
          <p:nvPr>
            <p:ph type="body" idx="1"/>
          </p:nvPr>
        </p:nvSpPr>
        <p:spPr>
          <a:xfrm>
            <a:off x="677575" y="1364325"/>
            <a:ext cx="10995600" cy="481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b="1"/>
              <a:t>SIG Happy Hour/Social Event</a:t>
            </a:r>
            <a:endParaRPr sz="3200" b="1"/>
          </a:p>
          <a:p>
            <a:pPr marL="457200" lvl="0" indent="0" algn="l" rtl="0">
              <a:spcBef>
                <a:spcPts val="1000"/>
              </a:spcBef>
              <a:spcAft>
                <a:spcPts val="0"/>
              </a:spcAft>
              <a:buNone/>
            </a:pPr>
            <a:r>
              <a:rPr lang="en-US" sz="2800"/>
              <a:t>TODAY 6-7 PM The Long Room</a:t>
            </a:r>
            <a:endParaRPr sz="2800"/>
          </a:p>
          <a:p>
            <a:pPr marL="457200" lvl="0" indent="0" algn="l" rtl="0">
              <a:spcBef>
                <a:spcPts val="1000"/>
              </a:spcBef>
              <a:spcAft>
                <a:spcPts val="0"/>
              </a:spcAft>
              <a:buNone/>
            </a:pPr>
            <a:r>
              <a:rPr lang="en-US" sz="2800"/>
              <a:t>120 West 44th St. </a:t>
            </a:r>
            <a:endParaRPr sz="2800"/>
          </a:p>
          <a:p>
            <a:pPr marL="457200" lvl="0" indent="0" algn="l" rtl="0">
              <a:spcBef>
                <a:spcPts val="1000"/>
              </a:spcBef>
              <a:spcAft>
                <a:spcPts val="0"/>
              </a:spcAft>
              <a:buNone/>
            </a:pPr>
            <a:r>
              <a:rPr lang="en-US" sz="2800"/>
              <a:t>(Between 6th &amp; 7th) </a:t>
            </a:r>
            <a:endParaRPr sz="2800"/>
          </a:p>
          <a:p>
            <a:pPr marL="0" lvl="0" indent="0" algn="l" rtl="0">
              <a:spcBef>
                <a:spcPts val="2400"/>
              </a:spcBef>
              <a:spcAft>
                <a:spcPts val="0"/>
              </a:spcAft>
              <a:buClr>
                <a:schemeClr val="dk1"/>
              </a:buClr>
              <a:buSzPts val="1100"/>
              <a:buFont typeface="Arial"/>
              <a:buNone/>
            </a:pPr>
            <a:r>
              <a:rPr lang="en-US" sz="3200" b="1"/>
              <a:t>CPLAC @ ABCT </a:t>
            </a:r>
            <a:endParaRPr sz="3200" b="1"/>
          </a:p>
          <a:p>
            <a:pPr marL="0" lvl="0" indent="457200" algn="l" rtl="0">
              <a:spcBef>
                <a:spcPts val="1000"/>
              </a:spcBef>
              <a:spcAft>
                <a:spcPts val="0"/>
              </a:spcAft>
              <a:buClr>
                <a:schemeClr val="dk1"/>
              </a:buClr>
              <a:buSzPts val="1100"/>
              <a:buFont typeface="Arial"/>
              <a:buNone/>
            </a:pPr>
            <a:r>
              <a:rPr lang="en-US" sz="2800"/>
              <a:t>https://bit.ly/CPLAC2022</a:t>
            </a:r>
            <a:endParaRPr sz="2800"/>
          </a:p>
          <a:p>
            <a:pPr marL="457200" lvl="0" indent="0" algn="l" rtl="0">
              <a:spcBef>
                <a:spcPts val="2400"/>
              </a:spcBef>
              <a:spcAft>
                <a:spcPts val="0"/>
              </a:spcAft>
              <a:buClr>
                <a:schemeClr val="dk1"/>
              </a:buClr>
              <a:buSzPts val="1100"/>
              <a:buFont typeface="Arial"/>
              <a:buNone/>
            </a:pPr>
            <a:endParaRPr sz="2800"/>
          </a:p>
          <a:p>
            <a:pPr marL="0" lvl="0" indent="0" algn="l" rtl="0">
              <a:spcBef>
                <a:spcPts val="1000"/>
              </a:spcBef>
              <a:spcAft>
                <a:spcPts val="0"/>
              </a:spcAft>
              <a:buNone/>
            </a:pPr>
            <a:endParaRPr sz="2800"/>
          </a:p>
          <a:p>
            <a:pPr marL="0" lvl="0" indent="457200" algn="l" rtl="0">
              <a:spcBef>
                <a:spcPts val="2400"/>
              </a:spcBef>
              <a:spcAft>
                <a:spcPts val="0"/>
              </a:spcAft>
              <a:buNone/>
            </a:pPr>
            <a:endParaRPr sz="2800"/>
          </a:p>
          <a:p>
            <a:pPr marL="457200" lvl="0" indent="0" algn="l" rtl="0">
              <a:spcBef>
                <a:spcPts val="2400"/>
              </a:spcBef>
              <a:spcAft>
                <a:spcPts val="1000"/>
              </a:spcAft>
              <a:buNone/>
            </a:pPr>
            <a:endParaRPr sz="2800"/>
          </a:p>
        </p:txBody>
      </p:sp>
      <p:pic>
        <p:nvPicPr>
          <p:cNvPr id="119" name="Google Shape;119;g192e89e3da8_0_642"/>
          <p:cNvPicPr preferRelativeResize="0"/>
          <p:nvPr/>
        </p:nvPicPr>
        <p:blipFill>
          <a:blip r:embed="rId3">
            <a:alphaModFix/>
          </a:blip>
          <a:stretch>
            <a:fillRect/>
          </a:stretch>
        </p:blipFill>
        <p:spPr>
          <a:xfrm>
            <a:off x="7184151" y="833825"/>
            <a:ext cx="4387200" cy="5190300"/>
          </a:xfrm>
          <a:prstGeom prst="roundRect">
            <a:avLst>
              <a:gd name="adj" fmla="val 16667"/>
            </a:avLst>
          </a:prstGeom>
          <a:noFill/>
          <a:ln w="38100" cap="flat" cmpd="sng">
            <a:solidFill>
              <a:schemeClr val="dk1"/>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192e89e3da8_0_175"/>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Membership Renewal</a:t>
            </a:r>
            <a:endParaRPr/>
          </a:p>
        </p:txBody>
      </p:sp>
      <p:grpSp>
        <p:nvGrpSpPr>
          <p:cNvPr id="125" name="Google Shape;125;g192e89e3da8_0_175"/>
          <p:cNvGrpSpPr/>
          <p:nvPr/>
        </p:nvGrpSpPr>
        <p:grpSpPr>
          <a:xfrm>
            <a:off x="6038975" y="2450175"/>
            <a:ext cx="6153026" cy="4083650"/>
            <a:chOff x="6038975" y="2450175"/>
            <a:chExt cx="6153026" cy="4083650"/>
          </a:xfrm>
        </p:grpSpPr>
        <p:pic>
          <p:nvPicPr>
            <p:cNvPr id="126" name="Google Shape;126;g192e89e3da8_0_175"/>
            <p:cNvPicPr preferRelativeResize="0"/>
            <p:nvPr/>
          </p:nvPicPr>
          <p:blipFill>
            <a:blip r:embed="rId3">
              <a:alphaModFix/>
            </a:blip>
            <a:stretch>
              <a:fillRect/>
            </a:stretch>
          </p:blipFill>
          <p:spPr>
            <a:xfrm>
              <a:off x="6038975" y="2450175"/>
              <a:ext cx="6153026" cy="4083650"/>
            </a:xfrm>
            <a:prstGeom prst="rect">
              <a:avLst/>
            </a:prstGeom>
            <a:noFill/>
            <a:ln>
              <a:noFill/>
            </a:ln>
          </p:spPr>
        </p:pic>
        <p:pic>
          <p:nvPicPr>
            <p:cNvPr id="127" name="Google Shape;127;g192e89e3da8_0_175"/>
            <p:cNvPicPr preferRelativeResize="0"/>
            <p:nvPr/>
          </p:nvPicPr>
          <p:blipFill>
            <a:blip r:embed="rId4">
              <a:alphaModFix/>
            </a:blip>
            <a:stretch>
              <a:fillRect/>
            </a:stretch>
          </p:blipFill>
          <p:spPr>
            <a:xfrm>
              <a:off x="7920963" y="3297475"/>
              <a:ext cx="2389050" cy="2389050"/>
            </a:xfrm>
            <a:prstGeom prst="rect">
              <a:avLst/>
            </a:prstGeom>
            <a:noFill/>
            <a:ln>
              <a:noFill/>
            </a:ln>
          </p:spPr>
        </p:pic>
      </p:grpSp>
      <p:sp>
        <p:nvSpPr>
          <p:cNvPr id="128" name="Google Shape;128;g192e89e3da8_0_175"/>
          <p:cNvSpPr txBox="1">
            <a:spLocks noGrp="1"/>
          </p:cNvSpPr>
          <p:nvPr>
            <p:ph type="body" idx="1"/>
          </p:nvPr>
        </p:nvSpPr>
        <p:spPr>
          <a:xfrm>
            <a:off x="677575" y="1364325"/>
            <a:ext cx="7443600" cy="481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800" b="1"/>
              <a:t>Complete 2022-2023 Membership Form</a:t>
            </a:r>
            <a:endParaRPr sz="2800" b="1"/>
          </a:p>
          <a:p>
            <a:pPr marL="228600" lvl="0" indent="0" algn="l" rtl="0">
              <a:spcBef>
                <a:spcPts val="1000"/>
              </a:spcBef>
              <a:spcAft>
                <a:spcPts val="0"/>
              </a:spcAft>
              <a:buClr>
                <a:schemeClr val="dk1"/>
              </a:buClr>
              <a:buSzPts val="1100"/>
              <a:buFont typeface="Arial"/>
              <a:buNone/>
            </a:pPr>
            <a:r>
              <a:rPr lang="en-US" sz="2800"/>
              <a:t>https://bit.ly/CPLACMembership</a:t>
            </a:r>
            <a:endParaRPr sz="2800"/>
          </a:p>
          <a:p>
            <a:pPr marL="0" lvl="0" indent="0" algn="l" rtl="0">
              <a:spcBef>
                <a:spcPts val="1800"/>
              </a:spcBef>
              <a:spcAft>
                <a:spcPts val="0"/>
              </a:spcAft>
              <a:buNone/>
            </a:pPr>
            <a:endParaRPr sz="2800" b="1"/>
          </a:p>
          <a:p>
            <a:pPr marL="0" lvl="0" indent="0" algn="l" rtl="0">
              <a:spcBef>
                <a:spcPts val="1800"/>
              </a:spcBef>
              <a:spcAft>
                <a:spcPts val="0"/>
              </a:spcAft>
              <a:buNone/>
            </a:pPr>
            <a:r>
              <a:rPr lang="en-US" sz="2800" b="1"/>
              <a:t>$10 Faculty/$5 Students</a:t>
            </a:r>
            <a:endParaRPr sz="2800" b="1"/>
          </a:p>
          <a:p>
            <a:pPr marL="0" lvl="0" indent="0" algn="l" rtl="0">
              <a:spcBef>
                <a:spcPts val="1800"/>
              </a:spcBef>
              <a:spcAft>
                <a:spcPts val="0"/>
              </a:spcAft>
              <a:buNone/>
            </a:pPr>
            <a:r>
              <a:rPr lang="en-US" sz="2800"/>
              <a:t>Venmo: @JHayaki</a:t>
            </a:r>
            <a:endParaRPr sz="2800"/>
          </a:p>
          <a:p>
            <a:pPr marL="0" lvl="0" indent="0" algn="l" rtl="0">
              <a:spcBef>
                <a:spcPts val="1800"/>
              </a:spcBef>
              <a:spcAft>
                <a:spcPts val="0"/>
              </a:spcAft>
              <a:buNone/>
            </a:pPr>
            <a:r>
              <a:rPr lang="en-US" sz="2800"/>
              <a:t>PayPal: JumiHayaki@hotmail.com </a:t>
            </a:r>
            <a:endParaRPr sz="2800"/>
          </a:p>
          <a:p>
            <a:pPr marL="0" lvl="0" indent="0" algn="l" rtl="0">
              <a:spcBef>
                <a:spcPts val="1800"/>
              </a:spcBef>
              <a:spcAft>
                <a:spcPts val="1800"/>
              </a:spcAft>
              <a:buNone/>
            </a:pPr>
            <a:r>
              <a:rPr lang="en-US" sz="2800"/>
              <a:t>Cash </a:t>
            </a:r>
            <a:endParaRPr sz="2800"/>
          </a:p>
        </p:txBody>
      </p:sp>
      <p:sp>
        <p:nvSpPr>
          <p:cNvPr id="129" name="Google Shape;129;g192e89e3da8_0_175"/>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34" name="Google Shape;134;p6"/>
          <p:cNvGrpSpPr/>
          <p:nvPr/>
        </p:nvGrpSpPr>
        <p:grpSpPr>
          <a:xfrm>
            <a:off x="3313671" y="685794"/>
            <a:ext cx="5486416" cy="5486394"/>
            <a:chOff x="1878926" y="2649064"/>
            <a:chExt cx="431007" cy="426582"/>
          </a:xfrm>
        </p:grpSpPr>
        <p:sp>
          <p:nvSpPr>
            <p:cNvPr id="135" name="Google Shape;135;p6"/>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6"/>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6"/>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6"/>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6"/>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6"/>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6"/>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6"/>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6"/>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6"/>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6"/>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6"/>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6"/>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6"/>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6"/>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6"/>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6"/>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6"/>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6"/>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6"/>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6"/>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6"/>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6"/>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6"/>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 name="Google Shape;178;p6"/>
          <p:cNvSpPr txBox="1">
            <a:spLocks noGrp="1"/>
          </p:cNvSpPr>
          <p:nvPr>
            <p:ph type="body" idx="1"/>
          </p:nvPr>
        </p:nvSpPr>
        <p:spPr>
          <a:xfrm>
            <a:off x="677575" y="1359601"/>
            <a:ext cx="10515600"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800" b="1"/>
              <a:t>Joanna Herres</a:t>
            </a:r>
            <a:r>
              <a:rPr lang="en-US" sz="2800"/>
              <a:t>, The College of New Jersey </a:t>
            </a:r>
            <a:endParaRPr sz="2800"/>
          </a:p>
          <a:p>
            <a:pPr marL="457200" lvl="0" indent="-47625" algn="l" rtl="0">
              <a:lnSpc>
                <a:spcPct val="100000"/>
              </a:lnSpc>
              <a:spcBef>
                <a:spcPts val="0"/>
              </a:spcBef>
              <a:spcAft>
                <a:spcPts val="0"/>
              </a:spcAft>
              <a:buClr>
                <a:schemeClr val="dk1"/>
              </a:buClr>
              <a:buSzPts val="2800"/>
              <a:buNone/>
            </a:pPr>
            <a:r>
              <a:rPr lang="en-US" sz="2400"/>
              <a:t>Tenure &amp; Promotion to Associate Professor </a:t>
            </a:r>
            <a:endParaRPr sz="2400"/>
          </a:p>
          <a:p>
            <a:pPr marL="457200" lvl="0" indent="-47625" algn="l" rtl="0">
              <a:lnSpc>
                <a:spcPct val="100000"/>
              </a:lnSpc>
              <a:spcBef>
                <a:spcPts val="0"/>
              </a:spcBef>
              <a:spcAft>
                <a:spcPts val="0"/>
              </a:spcAft>
              <a:buClr>
                <a:schemeClr val="dk1"/>
              </a:buClr>
              <a:buSzPts val="2800"/>
              <a:buNone/>
            </a:pPr>
            <a:r>
              <a:rPr lang="en-US" sz="2400"/>
              <a:t>License to practice in PA</a:t>
            </a:r>
            <a:endParaRPr sz="2400"/>
          </a:p>
          <a:p>
            <a:pPr marL="228600" lvl="0" indent="-50800" algn="l" rtl="0">
              <a:lnSpc>
                <a:spcPct val="100000"/>
              </a:lnSpc>
              <a:spcBef>
                <a:spcPts val="0"/>
              </a:spcBef>
              <a:spcAft>
                <a:spcPts val="0"/>
              </a:spcAft>
              <a:buClr>
                <a:schemeClr val="dk1"/>
              </a:buClr>
              <a:buSzPts val="2800"/>
              <a:buNone/>
            </a:pPr>
            <a:endParaRPr sz="1200"/>
          </a:p>
          <a:p>
            <a:pPr marL="457200" lvl="0" indent="-47625"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179" name="Google Shape;179;p6"/>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180" name="Google Shape;180;p6"/>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grpSp>
        <p:nvGrpSpPr>
          <p:cNvPr id="185" name="Google Shape;185;g192e89e3da8_0_188"/>
          <p:cNvGrpSpPr/>
          <p:nvPr/>
        </p:nvGrpSpPr>
        <p:grpSpPr>
          <a:xfrm>
            <a:off x="3313671" y="685794"/>
            <a:ext cx="5486416" cy="5486394"/>
            <a:chOff x="1878926" y="2649064"/>
            <a:chExt cx="431007" cy="426582"/>
          </a:xfrm>
        </p:grpSpPr>
        <p:sp>
          <p:nvSpPr>
            <p:cNvPr id="186" name="Google Shape;186;g192e89e3da8_0_188"/>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g192e89e3da8_0_188"/>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g192e89e3da8_0_188"/>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g192e89e3da8_0_188"/>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g192e89e3da8_0_188"/>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g192e89e3da8_0_188"/>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g192e89e3da8_0_188"/>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g192e89e3da8_0_188"/>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g192e89e3da8_0_188"/>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g192e89e3da8_0_188"/>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g192e89e3da8_0_188"/>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g192e89e3da8_0_188"/>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g192e89e3da8_0_188"/>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g192e89e3da8_0_188"/>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g192e89e3da8_0_188"/>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g192e89e3da8_0_188"/>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g192e89e3da8_0_188"/>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g192e89e3da8_0_188"/>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g192e89e3da8_0_188"/>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g192e89e3da8_0_188"/>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g192e89e3da8_0_188"/>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g192e89e3da8_0_188"/>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g192e89e3da8_0_188"/>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g192e89e3da8_0_188"/>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g192e89e3da8_0_188"/>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g192e89e3da8_0_188"/>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g192e89e3da8_0_188"/>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g192e89e3da8_0_188"/>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g192e89e3da8_0_188"/>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g192e89e3da8_0_188"/>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g192e89e3da8_0_188"/>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g192e89e3da8_0_188"/>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g192e89e3da8_0_188"/>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g192e89e3da8_0_188"/>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g192e89e3da8_0_188"/>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g192e89e3da8_0_188"/>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g192e89e3da8_0_188"/>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g192e89e3da8_0_188"/>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g192e89e3da8_0_188"/>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g192e89e3da8_0_188"/>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g192e89e3da8_0_188"/>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g192e89e3da8_0_188"/>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g192e89e3da8_0_188"/>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 name="Google Shape;229;g192e89e3da8_0_188"/>
          <p:cNvSpPr txBox="1">
            <a:spLocks noGrp="1"/>
          </p:cNvSpPr>
          <p:nvPr>
            <p:ph type="body" idx="1"/>
          </p:nvPr>
        </p:nvSpPr>
        <p:spPr>
          <a:xfrm>
            <a:off x="677575" y="1359601"/>
            <a:ext cx="10515600"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800" b="1"/>
              <a:t>Joanna Herres</a:t>
            </a:r>
            <a:r>
              <a:rPr lang="en-US" sz="2800"/>
              <a:t>, The College of New Jersey </a:t>
            </a:r>
            <a:endParaRPr sz="2800"/>
          </a:p>
          <a:p>
            <a:pPr marL="457200" lvl="0" indent="-47625" algn="l" rtl="0">
              <a:lnSpc>
                <a:spcPct val="100000"/>
              </a:lnSpc>
              <a:spcBef>
                <a:spcPts val="0"/>
              </a:spcBef>
              <a:spcAft>
                <a:spcPts val="0"/>
              </a:spcAft>
              <a:buClr>
                <a:schemeClr val="dk1"/>
              </a:buClr>
              <a:buSzPts val="2800"/>
              <a:buNone/>
            </a:pPr>
            <a:r>
              <a:rPr lang="en-US" sz="2400"/>
              <a:t>Tenure &amp; Promotion to Associate Professor </a:t>
            </a:r>
            <a:endParaRPr sz="2400"/>
          </a:p>
          <a:p>
            <a:pPr marL="457200" lvl="0" indent="-47625" algn="l" rtl="0">
              <a:lnSpc>
                <a:spcPct val="100000"/>
              </a:lnSpc>
              <a:spcBef>
                <a:spcPts val="0"/>
              </a:spcBef>
              <a:spcAft>
                <a:spcPts val="0"/>
              </a:spcAft>
              <a:buClr>
                <a:schemeClr val="dk1"/>
              </a:buClr>
              <a:buSzPts val="2800"/>
              <a:buNone/>
            </a:pPr>
            <a:r>
              <a:rPr lang="en-US" sz="2400"/>
              <a:t>License to practice in PA</a:t>
            </a:r>
            <a:endParaRPr sz="2400"/>
          </a:p>
          <a:p>
            <a:pPr marL="228600" lvl="0" indent="-50800" algn="l" rtl="0">
              <a:lnSpc>
                <a:spcPct val="100000"/>
              </a:lnSpc>
              <a:spcBef>
                <a:spcPts val="0"/>
              </a:spcBef>
              <a:spcAft>
                <a:spcPts val="0"/>
              </a:spcAft>
              <a:buClr>
                <a:schemeClr val="dk1"/>
              </a:buClr>
              <a:buSzPts val="2800"/>
              <a:buNone/>
            </a:pPr>
            <a:endParaRPr sz="1200"/>
          </a:p>
          <a:p>
            <a:pPr marL="228600" lvl="0" indent="-228600" algn="l" rtl="0">
              <a:lnSpc>
                <a:spcPct val="100000"/>
              </a:lnSpc>
              <a:spcBef>
                <a:spcPts val="0"/>
              </a:spcBef>
              <a:spcAft>
                <a:spcPts val="0"/>
              </a:spcAft>
              <a:buClr>
                <a:schemeClr val="dk1"/>
              </a:buClr>
              <a:buSzPts val="2800"/>
              <a:buNone/>
            </a:pPr>
            <a:r>
              <a:rPr lang="en-US" sz="2800" b="1"/>
              <a:t>Lori Hilt</a:t>
            </a:r>
            <a:r>
              <a:rPr lang="en-US" sz="2800"/>
              <a:t>, Lawrence University</a:t>
            </a:r>
            <a:endParaRPr sz="2800"/>
          </a:p>
          <a:p>
            <a:pPr marL="457200" lvl="0" indent="-47625" algn="l" rtl="0">
              <a:lnSpc>
                <a:spcPct val="100000"/>
              </a:lnSpc>
              <a:spcBef>
                <a:spcPts val="0"/>
              </a:spcBef>
              <a:spcAft>
                <a:spcPts val="0"/>
              </a:spcAft>
              <a:buClr>
                <a:schemeClr val="dk1"/>
              </a:buClr>
              <a:buSzPts val="2800"/>
              <a:buNone/>
            </a:pPr>
            <a:r>
              <a:rPr lang="en-US" sz="2400"/>
              <a:t>Promotion to Full Professor</a:t>
            </a:r>
            <a:endParaRPr sz="2400"/>
          </a:p>
          <a:p>
            <a:pPr marL="457200" lvl="0" indent="-47625" algn="l" rtl="0">
              <a:lnSpc>
                <a:spcPct val="100000"/>
              </a:lnSpc>
              <a:spcBef>
                <a:spcPts val="0"/>
              </a:spcBef>
              <a:spcAft>
                <a:spcPts val="0"/>
              </a:spcAft>
              <a:buClr>
                <a:schemeClr val="dk1"/>
              </a:buClr>
              <a:buSzPts val="2800"/>
              <a:buNone/>
            </a:pPr>
            <a:r>
              <a:rPr lang="en-US" sz="2400"/>
              <a:t>Department Chair </a:t>
            </a:r>
            <a:endParaRPr sz="2400"/>
          </a:p>
          <a:p>
            <a:pPr marL="228600" lvl="0" indent="-50800" algn="l" rtl="0">
              <a:lnSpc>
                <a:spcPct val="100000"/>
              </a:lnSpc>
              <a:spcBef>
                <a:spcPts val="0"/>
              </a:spcBef>
              <a:spcAft>
                <a:spcPts val="0"/>
              </a:spcAft>
              <a:buClr>
                <a:schemeClr val="dk1"/>
              </a:buClr>
              <a:buSzPts val="2800"/>
              <a:buNone/>
            </a:pPr>
            <a:endParaRPr sz="1200"/>
          </a:p>
          <a:p>
            <a:pPr marL="457200" lvl="0" indent="-47625"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230" name="Google Shape;230;g192e89e3da8_0_188"/>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231" name="Google Shape;231;g192e89e3da8_0_188"/>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6" name="Google Shape;236;g192e89e3da8_0_237"/>
          <p:cNvGrpSpPr/>
          <p:nvPr/>
        </p:nvGrpSpPr>
        <p:grpSpPr>
          <a:xfrm>
            <a:off x="3313671" y="685794"/>
            <a:ext cx="5486416" cy="5486394"/>
            <a:chOff x="1878926" y="2649064"/>
            <a:chExt cx="431007" cy="426582"/>
          </a:xfrm>
        </p:grpSpPr>
        <p:sp>
          <p:nvSpPr>
            <p:cNvPr id="237" name="Google Shape;237;g192e89e3da8_0_237"/>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g192e89e3da8_0_237"/>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g192e89e3da8_0_237"/>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g192e89e3da8_0_237"/>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g192e89e3da8_0_237"/>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g192e89e3da8_0_237"/>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g192e89e3da8_0_237"/>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g192e89e3da8_0_237"/>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192e89e3da8_0_237"/>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g192e89e3da8_0_237"/>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g192e89e3da8_0_237"/>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g192e89e3da8_0_237"/>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g192e89e3da8_0_237"/>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g192e89e3da8_0_237"/>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g192e89e3da8_0_237"/>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g192e89e3da8_0_237"/>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g192e89e3da8_0_237"/>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g192e89e3da8_0_237"/>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g192e89e3da8_0_237"/>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g192e89e3da8_0_237"/>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g192e89e3da8_0_237"/>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g192e89e3da8_0_237"/>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g192e89e3da8_0_237"/>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g192e89e3da8_0_237"/>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g192e89e3da8_0_237"/>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g192e89e3da8_0_237"/>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g192e89e3da8_0_237"/>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g192e89e3da8_0_237"/>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g192e89e3da8_0_237"/>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g192e89e3da8_0_237"/>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g192e89e3da8_0_237"/>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g192e89e3da8_0_237"/>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g192e89e3da8_0_237"/>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g192e89e3da8_0_237"/>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g192e89e3da8_0_237"/>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g192e89e3da8_0_237"/>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g192e89e3da8_0_237"/>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g192e89e3da8_0_237"/>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g192e89e3da8_0_237"/>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g192e89e3da8_0_237"/>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g192e89e3da8_0_237"/>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g192e89e3da8_0_237"/>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g192e89e3da8_0_237"/>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 name="Google Shape;280;g192e89e3da8_0_237"/>
          <p:cNvSpPr txBox="1">
            <a:spLocks noGrp="1"/>
          </p:cNvSpPr>
          <p:nvPr>
            <p:ph type="body" idx="1"/>
          </p:nvPr>
        </p:nvSpPr>
        <p:spPr>
          <a:xfrm>
            <a:off x="677575" y="1359601"/>
            <a:ext cx="10515600"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800" b="1"/>
              <a:t>Joanna Herres</a:t>
            </a:r>
            <a:r>
              <a:rPr lang="en-US" sz="2800"/>
              <a:t>, The College of New Jersey </a:t>
            </a:r>
            <a:endParaRPr sz="2800"/>
          </a:p>
          <a:p>
            <a:pPr marL="457200" lvl="0" indent="-47625" algn="l" rtl="0">
              <a:lnSpc>
                <a:spcPct val="100000"/>
              </a:lnSpc>
              <a:spcBef>
                <a:spcPts val="0"/>
              </a:spcBef>
              <a:spcAft>
                <a:spcPts val="0"/>
              </a:spcAft>
              <a:buClr>
                <a:schemeClr val="dk1"/>
              </a:buClr>
              <a:buSzPts val="2800"/>
              <a:buNone/>
            </a:pPr>
            <a:r>
              <a:rPr lang="en-US" sz="2400"/>
              <a:t>Tenure &amp; Promotion to Associate Professor </a:t>
            </a:r>
            <a:endParaRPr sz="2400"/>
          </a:p>
          <a:p>
            <a:pPr marL="457200" lvl="0" indent="-47625" algn="l" rtl="0">
              <a:lnSpc>
                <a:spcPct val="100000"/>
              </a:lnSpc>
              <a:spcBef>
                <a:spcPts val="0"/>
              </a:spcBef>
              <a:spcAft>
                <a:spcPts val="0"/>
              </a:spcAft>
              <a:buClr>
                <a:schemeClr val="dk1"/>
              </a:buClr>
              <a:buSzPts val="2800"/>
              <a:buNone/>
            </a:pPr>
            <a:r>
              <a:rPr lang="en-US" sz="2400"/>
              <a:t>License to practice in PA</a:t>
            </a:r>
            <a:endParaRPr sz="2400"/>
          </a:p>
          <a:p>
            <a:pPr marL="228600" lvl="0" indent="-50800" algn="l" rtl="0">
              <a:lnSpc>
                <a:spcPct val="100000"/>
              </a:lnSpc>
              <a:spcBef>
                <a:spcPts val="0"/>
              </a:spcBef>
              <a:spcAft>
                <a:spcPts val="0"/>
              </a:spcAft>
              <a:buClr>
                <a:schemeClr val="dk1"/>
              </a:buClr>
              <a:buSzPts val="2800"/>
              <a:buNone/>
            </a:pPr>
            <a:endParaRPr sz="1200"/>
          </a:p>
          <a:p>
            <a:pPr marL="228600" lvl="0" indent="-228600" algn="l" rtl="0">
              <a:lnSpc>
                <a:spcPct val="100000"/>
              </a:lnSpc>
              <a:spcBef>
                <a:spcPts val="0"/>
              </a:spcBef>
              <a:spcAft>
                <a:spcPts val="0"/>
              </a:spcAft>
              <a:buClr>
                <a:schemeClr val="dk1"/>
              </a:buClr>
              <a:buSzPts val="2800"/>
              <a:buNone/>
            </a:pPr>
            <a:r>
              <a:rPr lang="en-US" sz="2800" b="1"/>
              <a:t>Lori Hilt</a:t>
            </a:r>
            <a:r>
              <a:rPr lang="en-US" sz="2800"/>
              <a:t>, Lawrence University</a:t>
            </a:r>
            <a:endParaRPr sz="2800"/>
          </a:p>
          <a:p>
            <a:pPr marL="457200" lvl="0" indent="-47625" algn="l" rtl="0">
              <a:lnSpc>
                <a:spcPct val="100000"/>
              </a:lnSpc>
              <a:spcBef>
                <a:spcPts val="0"/>
              </a:spcBef>
              <a:spcAft>
                <a:spcPts val="0"/>
              </a:spcAft>
              <a:buClr>
                <a:schemeClr val="dk1"/>
              </a:buClr>
              <a:buSzPts val="2800"/>
              <a:buNone/>
            </a:pPr>
            <a:r>
              <a:rPr lang="en-US" sz="2400"/>
              <a:t>Promotion to Full Professor</a:t>
            </a:r>
            <a:endParaRPr sz="2400"/>
          </a:p>
          <a:p>
            <a:pPr marL="457200" lvl="0" indent="-47625" algn="l" rtl="0">
              <a:lnSpc>
                <a:spcPct val="100000"/>
              </a:lnSpc>
              <a:spcBef>
                <a:spcPts val="0"/>
              </a:spcBef>
              <a:spcAft>
                <a:spcPts val="0"/>
              </a:spcAft>
              <a:buClr>
                <a:schemeClr val="dk1"/>
              </a:buClr>
              <a:buSzPts val="2800"/>
              <a:buNone/>
            </a:pPr>
            <a:r>
              <a:rPr lang="en-US" sz="2400"/>
              <a:t>Department Chair </a:t>
            </a:r>
            <a:endParaRPr sz="2400"/>
          </a:p>
          <a:p>
            <a:pPr marL="228600" lvl="0" indent="-50800" algn="l" rtl="0">
              <a:lnSpc>
                <a:spcPct val="100000"/>
              </a:lnSpc>
              <a:spcBef>
                <a:spcPts val="0"/>
              </a:spcBef>
              <a:spcAft>
                <a:spcPts val="0"/>
              </a:spcAft>
              <a:buClr>
                <a:schemeClr val="dk1"/>
              </a:buClr>
              <a:buSzPts val="2800"/>
              <a:buNone/>
            </a:pPr>
            <a:endParaRPr sz="1200"/>
          </a:p>
          <a:p>
            <a:pPr marL="228600" lvl="0" indent="-228600" algn="l" rtl="0">
              <a:lnSpc>
                <a:spcPct val="100000"/>
              </a:lnSpc>
              <a:spcBef>
                <a:spcPts val="0"/>
              </a:spcBef>
              <a:spcAft>
                <a:spcPts val="0"/>
              </a:spcAft>
              <a:buClr>
                <a:schemeClr val="dk1"/>
              </a:buClr>
              <a:buSzPts val="2800"/>
              <a:buNone/>
            </a:pPr>
            <a:r>
              <a:rPr lang="en-US" sz="2800" b="1"/>
              <a:t>Taryn Myers</a:t>
            </a:r>
            <a:r>
              <a:rPr lang="en-US" sz="2800"/>
              <a:t>, Virginia Wesleyan University</a:t>
            </a:r>
            <a:endParaRPr sz="2800"/>
          </a:p>
          <a:p>
            <a:pPr marL="457200" lvl="0" indent="-47625" algn="l" rtl="0">
              <a:lnSpc>
                <a:spcPct val="100000"/>
              </a:lnSpc>
              <a:spcBef>
                <a:spcPts val="0"/>
              </a:spcBef>
              <a:spcAft>
                <a:spcPts val="0"/>
              </a:spcAft>
              <a:buClr>
                <a:schemeClr val="dk1"/>
              </a:buClr>
              <a:buSzPts val="2800"/>
              <a:buNone/>
            </a:pPr>
            <a:r>
              <a:rPr lang="en-US" sz="2400"/>
              <a:t>Promotion to Full Professor</a:t>
            </a:r>
            <a:endParaRPr sz="2400"/>
          </a:p>
          <a:p>
            <a:pPr marL="228600" lvl="0" indent="-50800" algn="l" rtl="0">
              <a:lnSpc>
                <a:spcPct val="100000"/>
              </a:lnSpc>
              <a:spcBef>
                <a:spcPts val="0"/>
              </a:spcBef>
              <a:spcAft>
                <a:spcPts val="0"/>
              </a:spcAft>
              <a:buClr>
                <a:schemeClr val="dk1"/>
              </a:buClr>
              <a:buSzPts val="2800"/>
              <a:buNone/>
            </a:pPr>
            <a:r>
              <a:rPr lang="en-US" sz="1200"/>
              <a:t> </a:t>
            </a:r>
            <a:endParaRPr sz="1200"/>
          </a:p>
          <a:p>
            <a:pPr marL="457200" lvl="0" indent="-47625"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281" name="Google Shape;281;g192e89e3da8_0_237"/>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282" name="Google Shape;282;g192e89e3da8_0_237"/>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287" name="Google Shape;287;g192e89e3da8_0_286"/>
          <p:cNvGrpSpPr/>
          <p:nvPr/>
        </p:nvGrpSpPr>
        <p:grpSpPr>
          <a:xfrm>
            <a:off x="3313671" y="685794"/>
            <a:ext cx="5486416" cy="5486394"/>
            <a:chOff x="1878926" y="2649064"/>
            <a:chExt cx="431007" cy="426582"/>
          </a:xfrm>
        </p:grpSpPr>
        <p:sp>
          <p:nvSpPr>
            <p:cNvPr id="288" name="Google Shape;288;g192e89e3da8_0_286"/>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g192e89e3da8_0_286"/>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g192e89e3da8_0_286"/>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g192e89e3da8_0_286"/>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g192e89e3da8_0_286"/>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g192e89e3da8_0_286"/>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g192e89e3da8_0_286"/>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g192e89e3da8_0_286"/>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g192e89e3da8_0_286"/>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g192e89e3da8_0_286"/>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g192e89e3da8_0_286"/>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g192e89e3da8_0_286"/>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g192e89e3da8_0_286"/>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g192e89e3da8_0_286"/>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g192e89e3da8_0_286"/>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g192e89e3da8_0_286"/>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g192e89e3da8_0_286"/>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g192e89e3da8_0_286"/>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g192e89e3da8_0_286"/>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g192e89e3da8_0_286"/>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g192e89e3da8_0_286"/>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g192e89e3da8_0_286"/>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g192e89e3da8_0_286"/>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g192e89e3da8_0_286"/>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g192e89e3da8_0_286"/>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g192e89e3da8_0_286"/>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g192e89e3da8_0_286"/>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g192e89e3da8_0_286"/>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g192e89e3da8_0_286"/>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g192e89e3da8_0_286"/>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g192e89e3da8_0_286"/>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g192e89e3da8_0_286"/>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g192e89e3da8_0_286"/>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g192e89e3da8_0_286"/>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g192e89e3da8_0_286"/>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g192e89e3da8_0_286"/>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g192e89e3da8_0_286"/>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g192e89e3da8_0_286"/>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g192e89e3da8_0_286"/>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g192e89e3da8_0_286"/>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g192e89e3da8_0_286"/>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g192e89e3da8_0_286"/>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g192e89e3da8_0_286"/>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g192e89e3da8_0_286"/>
          <p:cNvSpPr txBox="1">
            <a:spLocks noGrp="1"/>
          </p:cNvSpPr>
          <p:nvPr>
            <p:ph type="body" idx="1"/>
          </p:nvPr>
        </p:nvSpPr>
        <p:spPr>
          <a:xfrm>
            <a:off x="677575" y="1359601"/>
            <a:ext cx="10515600"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800" b="1"/>
              <a:t>Joanna Herres</a:t>
            </a:r>
            <a:r>
              <a:rPr lang="en-US" sz="2800"/>
              <a:t>, The College of New Jersey </a:t>
            </a:r>
            <a:endParaRPr sz="2800"/>
          </a:p>
          <a:p>
            <a:pPr marL="457200" lvl="0" indent="-47625" algn="l" rtl="0">
              <a:lnSpc>
                <a:spcPct val="100000"/>
              </a:lnSpc>
              <a:spcBef>
                <a:spcPts val="0"/>
              </a:spcBef>
              <a:spcAft>
                <a:spcPts val="0"/>
              </a:spcAft>
              <a:buClr>
                <a:schemeClr val="dk1"/>
              </a:buClr>
              <a:buSzPts val="2800"/>
              <a:buNone/>
            </a:pPr>
            <a:r>
              <a:rPr lang="en-US" sz="2400"/>
              <a:t>Tenure &amp; Promotion to Associate Professor </a:t>
            </a:r>
            <a:endParaRPr sz="2400"/>
          </a:p>
          <a:p>
            <a:pPr marL="457200" lvl="0" indent="-47625" algn="l" rtl="0">
              <a:lnSpc>
                <a:spcPct val="100000"/>
              </a:lnSpc>
              <a:spcBef>
                <a:spcPts val="0"/>
              </a:spcBef>
              <a:spcAft>
                <a:spcPts val="0"/>
              </a:spcAft>
              <a:buClr>
                <a:schemeClr val="dk1"/>
              </a:buClr>
              <a:buSzPts val="2800"/>
              <a:buNone/>
            </a:pPr>
            <a:r>
              <a:rPr lang="en-US" sz="2400"/>
              <a:t>License to practice in PA</a:t>
            </a:r>
            <a:endParaRPr sz="2400"/>
          </a:p>
          <a:p>
            <a:pPr marL="228600" lvl="0" indent="-50800" algn="l" rtl="0">
              <a:lnSpc>
                <a:spcPct val="100000"/>
              </a:lnSpc>
              <a:spcBef>
                <a:spcPts val="0"/>
              </a:spcBef>
              <a:spcAft>
                <a:spcPts val="0"/>
              </a:spcAft>
              <a:buClr>
                <a:schemeClr val="dk1"/>
              </a:buClr>
              <a:buSzPts val="2800"/>
              <a:buNone/>
            </a:pPr>
            <a:endParaRPr sz="1200"/>
          </a:p>
          <a:p>
            <a:pPr marL="228600" lvl="0" indent="-228600" algn="l" rtl="0">
              <a:lnSpc>
                <a:spcPct val="100000"/>
              </a:lnSpc>
              <a:spcBef>
                <a:spcPts val="0"/>
              </a:spcBef>
              <a:spcAft>
                <a:spcPts val="0"/>
              </a:spcAft>
              <a:buClr>
                <a:schemeClr val="dk1"/>
              </a:buClr>
              <a:buSzPts val="2800"/>
              <a:buNone/>
            </a:pPr>
            <a:r>
              <a:rPr lang="en-US" sz="2800" b="1"/>
              <a:t>Lori Hilt</a:t>
            </a:r>
            <a:r>
              <a:rPr lang="en-US" sz="2800"/>
              <a:t>, Lawrence University</a:t>
            </a:r>
            <a:endParaRPr sz="2800"/>
          </a:p>
          <a:p>
            <a:pPr marL="457200" lvl="0" indent="-47625" algn="l" rtl="0">
              <a:lnSpc>
                <a:spcPct val="100000"/>
              </a:lnSpc>
              <a:spcBef>
                <a:spcPts val="0"/>
              </a:spcBef>
              <a:spcAft>
                <a:spcPts val="0"/>
              </a:spcAft>
              <a:buClr>
                <a:schemeClr val="dk1"/>
              </a:buClr>
              <a:buSzPts val="2800"/>
              <a:buNone/>
            </a:pPr>
            <a:r>
              <a:rPr lang="en-US" sz="2400"/>
              <a:t>Promotion to Full Professor</a:t>
            </a:r>
            <a:endParaRPr sz="2400"/>
          </a:p>
          <a:p>
            <a:pPr marL="457200" lvl="0" indent="-47625" algn="l" rtl="0">
              <a:lnSpc>
                <a:spcPct val="100000"/>
              </a:lnSpc>
              <a:spcBef>
                <a:spcPts val="0"/>
              </a:spcBef>
              <a:spcAft>
                <a:spcPts val="0"/>
              </a:spcAft>
              <a:buClr>
                <a:schemeClr val="dk1"/>
              </a:buClr>
              <a:buSzPts val="2800"/>
              <a:buNone/>
            </a:pPr>
            <a:r>
              <a:rPr lang="en-US" sz="2400"/>
              <a:t>Department Chair </a:t>
            </a:r>
            <a:endParaRPr sz="2400"/>
          </a:p>
          <a:p>
            <a:pPr marL="228600" lvl="0" indent="-50800" algn="l" rtl="0">
              <a:lnSpc>
                <a:spcPct val="100000"/>
              </a:lnSpc>
              <a:spcBef>
                <a:spcPts val="0"/>
              </a:spcBef>
              <a:spcAft>
                <a:spcPts val="0"/>
              </a:spcAft>
              <a:buClr>
                <a:schemeClr val="dk1"/>
              </a:buClr>
              <a:buSzPts val="2800"/>
              <a:buNone/>
            </a:pPr>
            <a:endParaRPr sz="1200"/>
          </a:p>
          <a:p>
            <a:pPr marL="228600" lvl="0" indent="-228600" algn="l" rtl="0">
              <a:lnSpc>
                <a:spcPct val="100000"/>
              </a:lnSpc>
              <a:spcBef>
                <a:spcPts val="0"/>
              </a:spcBef>
              <a:spcAft>
                <a:spcPts val="0"/>
              </a:spcAft>
              <a:buClr>
                <a:schemeClr val="dk1"/>
              </a:buClr>
              <a:buSzPts val="2800"/>
              <a:buNone/>
            </a:pPr>
            <a:r>
              <a:rPr lang="en-US" sz="2800" b="1"/>
              <a:t>Taryn Myers</a:t>
            </a:r>
            <a:r>
              <a:rPr lang="en-US" sz="2800"/>
              <a:t>, Virginia Wesleyan University</a:t>
            </a:r>
            <a:endParaRPr sz="2800"/>
          </a:p>
          <a:p>
            <a:pPr marL="457200" lvl="0" indent="-47625" algn="l" rtl="0">
              <a:lnSpc>
                <a:spcPct val="100000"/>
              </a:lnSpc>
              <a:spcBef>
                <a:spcPts val="0"/>
              </a:spcBef>
              <a:spcAft>
                <a:spcPts val="0"/>
              </a:spcAft>
              <a:buClr>
                <a:schemeClr val="dk1"/>
              </a:buClr>
              <a:buSzPts val="2800"/>
              <a:buNone/>
            </a:pPr>
            <a:r>
              <a:rPr lang="en-US" sz="2400"/>
              <a:t>Promotion to Full Professor</a:t>
            </a:r>
            <a:endParaRPr sz="2400"/>
          </a:p>
          <a:p>
            <a:pPr marL="228600" lvl="0" indent="-50800" algn="l" rtl="0">
              <a:lnSpc>
                <a:spcPct val="100000"/>
              </a:lnSpc>
              <a:spcBef>
                <a:spcPts val="0"/>
              </a:spcBef>
              <a:spcAft>
                <a:spcPts val="0"/>
              </a:spcAft>
              <a:buClr>
                <a:schemeClr val="dk1"/>
              </a:buClr>
              <a:buSzPts val="2800"/>
              <a:buNone/>
            </a:pPr>
            <a:r>
              <a:rPr lang="en-US" sz="1200"/>
              <a:t> </a:t>
            </a:r>
            <a:endParaRPr sz="1200"/>
          </a:p>
          <a:p>
            <a:pPr marL="228600" lvl="0" indent="-228600" algn="l" rtl="0">
              <a:lnSpc>
                <a:spcPct val="100000"/>
              </a:lnSpc>
              <a:spcBef>
                <a:spcPts val="0"/>
              </a:spcBef>
              <a:spcAft>
                <a:spcPts val="0"/>
              </a:spcAft>
              <a:buClr>
                <a:schemeClr val="dk1"/>
              </a:buClr>
              <a:buSzPts val="2800"/>
              <a:buNone/>
            </a:pPr>
            <a:r>
              <a:rPr lang="en-US" sz="2800" b="1"/>
              <a:t>Danielle Lindner</a:t>
            </a:r>
            <a:r>
              <a:rPr lang="en-US" sz="2800"/>
              <a:t>, Stetson University</a:t>
            </a:r>
            <a:endParaRPr sz="2800"/>
          </a:p>
          <a:p>
            <a:pPr marL="457200" lvl="0" indent="-47625" algn="l" rtl="0">
              <a:lnSpc>
                <a:spcPct val="100000"/>
              </a:lnSpc>
              <a:spcBef>
                <a:spcPts val="0"/>
              </a:spcBef>
              <a:spcAft>
                <a:spcPts val="0"/>
              </a:spcAft>
              <a:buClr>
                <a:schemeClr val="dk1"/>
              </a:buClr>
              <a:buSzPts val="2800"/>
              <a:buNone/>
            </a:pPr>
            <a:r>
              <a:rPr lang="en-US" sz="2400"/>
              <a:t>Program Director of Gender &amp; Sexuality Studies</a:t>
            </a:r>
            <a:endParaRPr sz="2400"/>
          </a:p>
          <a:p>
            <a:pPr marL="457200" lvl="0" indent="-47625" algn="l" rtl="0">
              <a:lnSpc>
                <a:spcPct val="100000"/>
              </a:lnSpc>
              <a:spcBef>
                <a:spcPts val="0"/>
              </a:spcBef>
              <a:spcAft>
                <a:spcPts val="0"/>
              </a:spcAft>
              <a:buClr>
                <a:schemeClr val="dk1"/>
              </a:buClr>
              <a:buSzPts val="2800"/>
              <a:buNone/>
            </a:pPr>
            <a:r>
              <a:rPr lang="en-US" sz="2400"/>
              <a:t>Hamilton Lottery Winner </a:t>
            </a:r>
            <a:endParaRPr sz="2400"/>
          </a:p>
          <a:p>
            <a:pPr marL="228600" lvl="0" indent="-50800" algn="l" rtl="0">
              <a:lnSpc>
                <a:spcPct val="100000"/>
              </a:lnSpc>
              <a:spcBef>
                <a:spcPts val="0"/>
              </a:spcBef>
              <a:spcAft>
                <a:spcPts val="0"/>
              </a:spcAft>
              <a:buClr>
                <a:schemeClr val="dk1"/>
              </a:buClr>
              <a:buSzPts val="2800"/>
              <a:buNone/>
            </a:pPr>
            <a:endParaRPr sz="2400"/>
          </a:p>
        </p:txBody>
      </p:sp>
      <p:sp>
        <p:nvSpPr>
          <p:cNvPr id="332" name="Google Shape;332;g192e89e3da8_0_286"/>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333" name="Google Shape;333;g192e89e3da8_0_286"/>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grpSp>
        <p:nvGrpSpPr>
          <p:cNvPr id="338" name="Google Shape;338;g190e537dcfb_0_0"/>
          <p:cNvGrpSpPr/>
          <p:nvPr/>
        </p:nvGrpSpPr>
        <p:grpSpPr>
          <a:xfrm>
            <a:off x="3313671" y="685794"/>
            <a:ext cx="5486416" cy="5486394"/>
            <a:chOff x="1878926" y="2649064"/>
            <a:chExt cx="431007" cy="426582"/>
          </a:xfrm>
        </p:grpSpPr>
        <p:sp>
          <p:nvSpPr>
            <p:cNvPr id="339" name="Google Shape;339;g190e537dcfb_0_0"/>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g190e537dcfb_0_0"/>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g190e537dcfb_0_0"/>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g190e537dcfb_0_0"/>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g190e537dcfb_0_0"/>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g190e537dcfb_0_0"/>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g190e537dcfb_0_0"/>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g190e537dcfb_0_0"/>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g190e537dcfb_0_0"/>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g190e537dcfb_0_0"/>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g190e537dcfb_0_0"/>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g190e537dcfb_0_0"/>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g190e537dcfb_0_0"/>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g190e537dcfb_0_0"/>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g190e537dcfb_0_0"/>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g190e537dcfb_0_0"/>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g190e537dcfb_0_0"/>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g190e537dcfb_0_0"/>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g190e537dcfb_0_0"/>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g190e537dcfb_0_0"/>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g190e537dcfb_0_0"/>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g190e537dcfb_0_0"/>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g190e537dcfb_0_0"/>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g190e537dcfb_0_0"/>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g190e537dcfb_0_0"/>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g190e537dcfb_0_0"/>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g190e537dcfb_0_0"/>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g190e537dcfb_0_0"/>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g190e537dcfb_0_0"/>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g190e537dcfb_0_0"/>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g190e537dcfb_0_0"/>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g190e537dcfb_0_0"/>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g190e537dcfb_0_0"/>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g190e537dcfb_0_0"/>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g190e537dcfb_0_0"/>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g190e537dcfb_0_0"/>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g190e537dcfb_0_0"/>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g190e537dcfb_0_0"/>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g190e537dcfb_0_0"/>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g190e537dcfb_0_0"/>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g190e537dcfb_0_0"/>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g190e537dcfb_0_0"/>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g190e537dcfb_0_0"/>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 name="Google Shape;382;g190e537dcfb_0_0"/>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800"/>
              <a:buFont typeface="Arial"/>
              <a:buNone/>
            </a:pPr>
            <a:r>
              <a:rPr lang="en-US" sz="2500" b="1"/>
              <a:t>Sue Wenze: </a:t>
            </a:r>
            <a:r>
              <a:rPr lang="en-US" sz="2400"/>
              <a:t>Fulbright Scholar Award to Portugal (Spring 2023)</a:t>
            </a:r>
            <a:endParaRPr sz="2400"/>
          </a:p>
          <a:p>
            <a:pPr marL="0" lvl="0" indent="0" algn="l" rtl="0">
              <a:spcBef>
                <a:spcPts val="1800"/>
              </a:spcBef>
              <a:spcAft>
                <a:spcPts val="0"/>
              </a:spcAft>
              <a:buNone/>
            </a:pPr>
            <a:endParaRPr sz="2400"/>
          </a:p>
          <a:p>
            <a:pPr marL="0" lvl="0" indent="0" algn="l" rtl="0">
              <a:spcBef>
                <a:spcPts val="1800"/>
              </a:spcBef>
              <a:spcAft>
                <a:spcPts val="1800"/>
              </a:spcAft>
              <a:buNone/>
            </a:pPr>
            <a:endParaRPr sz="2400"/>
          </a:p>
        </p:txBody>
      </p:sp>
      <p:sp>
        <p:nvSpPr>
          <p:cNvPr id="383" name="Google Shape;383;g190e537dcfb_0_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384" name="Google Shape;384;g190e537dcfb_0_0"/>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pSp>
        <p:nvGrpSpPr>
          <p:cNvPr id="389" name="Google Shape;389;g192e89e3da8_0_335"/>
          <p:cNvGrpSpPr/>
          <p:nvPr/>
        </p:nvGrpSpPr>
        <p:grpSpPr>
          <a:xfrm>
            <a:off x="3313671" y="685794"/>
            <a:ext cx="5486416" cy="5486394"/>
            <a:chOff x="1878926" y="2649064"/>
            <a:chExt cx="431007" cy="426582"/>
          </a:xfrm>
        </p:grpSpPr>
        <p:sp>
          <p:nvSpPr>
            <p:cNvPr id="390" name="Google Shape;390;g192e89e3da8_0_335"/>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g192e89e3da8_0_335"/>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g192e89e3da8_0_335"/>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g192e89e3da8_0_335"/>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g192e89e3da8_0_335"/>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g192e89e3da8_0_335"/>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g192e89e3da8_0_335"/>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g192e89e3da8_0_335"/>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g192e89e3da8_0_335"/>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g192e89e3da8_0_335"/>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g192e89e3da8_0_335"/>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g192e89e3da8_0_335"/>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g192e89e3da8_0_335"/>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g192e89e3da8_0_335"/>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g192e89e3da8_0_335"/>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g192e89e3da8_0_335"/>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g192e89e3da8_0_335"/>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g192e89e3da8_0_335"/>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g192e89e3da8_0_335"/>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g192e89e3da8_0_335"/>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g192e89e3da8_0_335"/>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g192e89e3da8_0_335"/>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g192e89e3da8_0_335"/>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g192e89e3da8_0_335"/>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g192e89e3da8_0_335"/>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g192e89e3da8_0_335"/>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g192e89e3da8_0_335"/>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g192e89e3da8_0_335"/>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g192e89e3da8_0_335"/>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g192e89e3da8_0_335"/>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g192e89e3da8_0_335"/>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g192e89e3da8_0_335"/>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g192e89e3da8_0_335"/>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g192e89e3da8_0_335"/>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g192e89e3da8_0_335"/>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g192e89e3da8_0_335"/>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g192e89e3da8_0_335"/>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g192e89e3da8_0_335"/>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g192e89e3da8_0_335"/>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g192e89e3da8_0_335"/>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g192e89e3da8_0_335"/>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g192e89e3da8_0_335"/>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g192e89e3da8_0_335"/>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g192e89e3da8_0_335"/>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500" b="1"/>
              <a:t>Sue Wenze: </a:t>
            </a:r>
            <a:r>
              <a:rPr lang="en-US" sz="2400"/>
              <a:t>Fulbright Scholar Award to Portugal (Spring 2023)</a:t>
            </a:r>
            <a:endParaRPr sz="2400"/>
          </a:p>
          <a:p>
            <a:pPr marL="0" lvl="0" indent="0" algn="l" rtl="0">
              <a:spcBef>
                <a:spcPts val="1800"/>
              </a:spcBef>
              <a:spcAft>
                <a:spcPts val="0"/>
              </a:spcAft>
              <a:buNone/>
            </a:pPr>
            <a:r>
              <a:rPr lang="en-US" sz="2500" b="1"/>
              <a:t>Stephanie Ernestus, C. J. Fleming, Sue Wenze &amp; Kerstin Blomquist: </a:t>
            </a:r>
            <a:r>
              <a:rPr lang="en-US" sz="2400"/>
              <a:t>Publication in </a:t>
            </a:r>
            <a:r>
              <a:rPr lang="en-US" sz="2400" i="1"/>
              <a:t>The Behavior Therapist: </a:t>
            </a:r>
            <a:r>
              <a:rPr lang="en-US" sz="2400"/>
              <a:t>The future of mental health care: Why we need clinical competencies for undergraduate psychology majors. </a:t>
            </a:r>
            <a:endParaRPr sz="2400"/>
          </a:p>
          <a:p>
            <a:pPr marL="0" lvl="0" indent="0" algn="l" rtl="0">
              <a:spcBef>
                <a:spcPts val="1800"/>
              </a:spcBef>
              <a:spcAft>
                <a:spcPts val="1800"/>
              </a:spcAft>
              <a:buNone/>
            </a:pPr>
            <a:endParaRPr sz="2400"/>
          </a:p>
        </p:txBody>
      </p:sp>
      <p:sp>
        <p:nvSpPr>
          <p:cNvPr id="434" name="Google Shape;434;g192e89e3da8_0_335"/>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435" name="Google Shape;435;g192e89e3da8_0_335"/>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grpSp>
        <p:nvGrpSpPr>
          <p:cNvPr id="440" name="Google Shape;440;g192e89e3da8_0_384"/>
          <p:cNvGrpSpPr/>
          <p:nvPr/>
        </p:nvGrpSpPr>
        <p:grpSpPr>
          <a:xfrm>
            <a:off x="3313671" y="685794"/>
            <a:ext cx="5486416" cy="5486394"/>
            <a:chOff x="1878926" y="2649064"/>
            <a:chExt cx="431007" cy="426582"/>
          </a:xfrm>
        </p:grpSpPr>
        <p:sp>
          <p:nvSpPr>
            <p:cNvPr id="441" name="Google Shape;441;g192e89e3da8_0_384"/>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g192e89e3da8_0_384"/>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g192e89e3da8_0_384"/>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g192e89e3da8_0_384"/>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g192e89e3da8_0_384"/>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g192e89e3da8_0_384"/>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g192e89e3da8_0_384"/>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g192e89e3da8_0_384"/>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g192e89e3da8_0_384"/>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g192e89e3da8_0_384"/>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g192e89e3da8_0_384"/>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g192e89e3da8_0_384"/>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g192e89e3da8_0_384"/>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g192e89e3da8_0_384"/>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g192e89e3da8_0_384"/>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g192e89e3da8_0_384"/>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g192e89e3da8_0_384"/>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g192e89e3da8_0_384"/>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g192e89e3da8_0_384"/>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g192e89e3da8_0_384"/>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g192e89e3da8_0_384"/>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g192e89e3da8_0_384"/>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g192e89e3da8_0_384"/>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g192e89e3da8_0_384"/>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g192e89e3da8_0_384"/>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g192e89e3da8_0_384"/>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g192e89e3da8_0_384"/>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g192e89e3da8_0_384"/>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g192e89e3da8_0_384"/>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g192e89e3da8_0_384"/>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g192e89e3da8_0_384"/>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g192e89e3da8_0_384"/>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g192e89e3da8_0_384"/>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g192e89e3da8_0_384"/>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g192e89e3da8_0_384"/>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g192e89e3da8_0_384"/>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g192e89e3da8_0_384"/>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g192e89e3da8_0_384"/>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g192e89e3da8_0_384"/>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g192e89e3da8_0_384"/>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g192e89e3da8_0_384"/>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g192e89e3da8_0_384"/>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g192e89e3da8_0_384"/>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4" name="Google Shape;484;g192e89e3da8_0_384"/>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500" b="1"/>
              <a:t>Sue Wenze: </a:t>
            </a:r>
            <a:r>
              <a:rPr lang="en-US" sz="2400"/>
              <a:t>Fulbright Scholar Award to Portugal (Spring 2023)</a:t>
            </a:r>
            <a:endParaRPr sz="2400"/>
          </a:p>
          <a:p>
            <a:pPr marL="0" lvl="0" indent="0" algn="l" rtl="0">
              <a:spcBef>
                <a:spcPts val="1800"/>
              </a:spcBef>
              <a:spcAft>
                <a:spcPts val="0"/>
              </a:spcAft>
              <a:buNone/>
            </a:pPr>
            <a:r>
              <a:rPr lang="en-US" sz="2500" b="1"/>
              <a:t>Stephanie Ernestus, C. J. Fleming, Sue Wenze &amp; Kerstin Blomquist: </a:t>
            </a:r>
            <a:r>
              <a:rPr lang="en-US" sz="2400"/>
              <a:t>Publication in </a:t>
            </a:r>
            <a:r>
              <a:rPr lang="en-US" sz="2400" i="1"/>
              <a:t>The Behavior Therapist: </a:t>
            </a:r>
            <a:r>
              <a:rPr lang="en-US" sz="2400"/>
              <a:t>The future of mental health care: Why we need clinical competencies for undergraduate psychology majors. </a:t>
            </a:r>
            <a:endParaRPr sz="2400"/>
          </a:p>
          <a:p>
            <a:pPr marL="0" lvl="0" indent="0" algn="l" rtl="0">
              <a:spcBef>
                <a:spcPts val="1800"/>
              </a:spcBef>
              <a:spcAft>
                <a:spcPts val="0"/>
              </a:spcAft>
              <a:buNone/>
            </a:pPr>
            <a:r>
              <a:rPr lang="en-US" sz="2500" b="1"/>
              <a:t>Julia McQuade: </a:t>
            </a:r>
            <a:r>
              <a:rPr lang="en-US" sz="2400"/>
              <a:t>Co-edited a special issue in </a:t>
            </a:r>
            <a:r>
              <a:rPr lang="en-US" sz="2400" i="1"/>
              <a:t>JCAP </a:t>
            </a:r>
            <a:r>
              <a:rPr lang="en-US" sz="2400"/>
              <a:t>: Transdiagnostic Implications of Parental Socialization of Child and Adolescent Emotions</a:t>
            </a:r>
            <a:endParaRPr sz="2400"/>
          </a:p>
          <a:p>
            <a:pPr marL="0" lvl="0" indent="0" algn="l" rtl="0">
              <a:spcBef>
                <a:spcPts val="1800"/>
              </a:spcBef>
              <a:spcAft>
                <a:spcPts val="1800"/>
              </a:spcAft>
              <a:buNone/>
            </a:pPr>
            <a:endParaRPr sz="2400"/>
          </a:p>
        </p:txBody>
      </p:sp>
      <p:sp>
        <p:nvSpPr>
          <p:cNvPr id="485" name="Google Shape;485;g192e89e3da8_0_384"/>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486" name="Google Shape;486;g192e89e3da8_0_384"/>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grpSp>
        <p:nvGrpSpPr>
          <p:cNvPr id="491" name="Google Shape;491;g192e89e3da8_0_433"/>
          <p:cNvGrpSpPr/>
          <p:nvPr/>
        </p:nvGrpSpPr>
        <p:grpSpPr>
          <a:xfrm>
            <a:off x="3313671" y="685794"/>
            <a:ext cx="5486416" cy="5486394"/>
            <a:chOff x="1878926" y="2649064"/>
            <a:chExt cx="431007" cy="426582"/>
          </a:xfrm>
        </p:grpSpPr>
        <p:sp>
          <p:nvSpPr>
            <p:cNvPr id="492" name="Google Shape;492;g192e89e3da8_0_433"/>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g192e89e3da8_0_433"/>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g192e89e3da8_0_433"/>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g192e89e3da8_0_433"/>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g192e89e3da8_0_433"/>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g192e89e3da8_0_433"/>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g192e89e3da8_0_433"/>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g192e89e3da8_0_433"/>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g192e89e3da8_0_433"/>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g192e89e3da8_0_433"/>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g192e89e3da8_0_433"/>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g192e89e3da8_0_433"/>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g192e89e3da8_0_433"/>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g192e89e3da8_0_433"/>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g192e89e3da8_0_433"/>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g192e89e3da8_0_433"/>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g192e89e3da8_0_433"/>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g192e89e3da8_0_433"/>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g192e89e3da8_0_433"/>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g192e89e3da8_0_433"/>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g192e89e3da8_0_433"/>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g192e89e3da8_0_433"/>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g192e89e3da8_0_433"/>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g192e89e3da8_0_433"/>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g192e89e3da8_0_433"/>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g192e89e3da8_0_433"/>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g192e89e3da8_0_433"/>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g192e89e3da8_0_433"/>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g192e89e3da8_0_433"/>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g192e89e3da8_0_433"/>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g192e89e3da8_0_433"/>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g192e89e3da8_0_433"/>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g192e89e3da8_0_433"/>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g192e89e3da8_0_433"/>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g192e89e3da8_0_433"/>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g192e89e3da8_0_433"/>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g192e89e3da8_0_433"/>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g192e89e3da8_0_433"/>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g192e89e3da8_0_433"/>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g192e89e3da8_0_433"/>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g192e89e3da8_0_433"/>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g192e89e3da8_0_433"/>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g192e89e3da8_0_433"/>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5" name="Google Shape;535;g192e89e3da8_0_433"/>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500" b="1"/>
              <a:t>Sue Wenze: </a:t>
            </a:r>
            <a:r>
              <a:rPr lang="en-US" sz="2400"/>
              <a:t>Fulbright Scholar Award to Portugal (Spring 2023)</a:t>
            </a:r>
            <a:endParaRPr sz="2400"/>
          </a:p>
          <a:p>
            <a:pPr marL="0" lvl="0" indent="0" algn="l" rtl="0">
              <a:spcBef>
                <a:spcPts val="1800"/>
              </a:spcBef>
              <a:spcAft>
                <a:spcPts val="0"/>
              </a:spcAft>
              <a:buNone/>
            </a:pPr>
            <a:r>
              <a:rPr lang="en-US" sz="2500" b="1"/>
              <a:t>Stephanie Ernestus, C. J. Fleming, Sue Wenze &amp; Kerstin Blomquist: </a:t>
            </a:r>
            <a:r>
              <a:rPr lang="en-US" sz="2400"/>
              <a:t>Publication in </a:t>
            </a:r>
            <a:r>
              <a:rPr lang="en-US" sz="2400" i="1"/>
              <a:t>The Behavior Therapist: </a:t>
            </a:r>
            <a:r>
              <a:rPr lang="en-US" sz="2400"/>
              <a:t>The future of mental health care: Why we need clinical competencies for undergraduate psychology majors. </a:t>
            </a:r>
            <a:endParaRPr sz="2400"/>
          </a:p>
          <a:p>
            <a:pPr marL="0" lvl="0" indent="0" algn="l" rtl="0">
              <a:spcBef>
                <a:spcPts val="1800"/>
              </a:spcBef>
              <a:spcAft>
                <a:spcPts val="0"/>
              </a:spcAft>
              <a:buNone/>
            </a:pPr>
            <a:r>
              <a:rPr lang="en-US" sz="2500" b="1"/>
              <a:t>Julia McQuade: </a:t>
            </a:r>
            <a:r>
              <a:rPr lang="en-US" sz="2400"/>
              <a:t>Co-edited a special issue in </a:t>
            </a:r>
            <a:r>
              <a:rPr lang="en-US" sz="2400" i="1"/>
              <a:t>JCAP </a:t>
            </a:r>
            <a:r>
              <a:rPr lang="en-US" sz="2400"/>
              <a:t>: Transdiagnostic Implications of Parental Socialization of Child and Adolescent Emotions</a:t>
            </a:r>
            <a:endParaRPr sz="2400"/>
          </a:p>
          <a:p>
            <a:pPr marL="0" lvl="0" indent="0" algn="l" rtl="0">
              <a:spcBef>
                <a:spcPts val="1800"/>
              </a:spcBef>
              <a:spcAft>
                <a:spcPts val="0"/>
              </a:spcAft>
              <a:buNone/>
            </a:pPr>
            <a:r>
              <a:rPr lang="en-US" sz="2400"/>
              <a:t>Student </a:t>
            </a:r>
            <a:r>
              <a:rPr lang="en-US" sz="2500" b="1"/>
              <a:t>Elsa Hammerdahl </a:t>
            </a:r>
            <a:r>
              <a:rPr lang="en-US" sz="2400"/>
              <a:t>(Mentors: Lori Hilt &amp; Amanda Draheim) awarded a Psi Chi Undergraduate Research Award for Role of Inhibition in Mindfulness and Rumination</a:t>
            </a:r>
            <a:endParaRPr sz="2400"/>
          </a:p>
          <a:p>
            <a:pPr marL="0" lvl="0" indent="0" algn="l" rtl="0">
              <a:spcBef>
                <a:spcPts val="1800"/>
              </a:spcBef>
              <a:spcAft>
                <a:spcPts val="1800"/>
              </a:spcAft>
              <a:buNone/>
            </a:pPr>
            <a:endParaRPr sz="2400"/>
          </a:p>
        </p:txBody>
      </p:sp>
      <p:sp>
        <p:nvSpPr>
          <p:cNvPr id="536" name="Google Shape;536;g192e89e3da8_0_433"/>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537" name="Google Shape;537;g192e89e3da8_0_433"/>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grpSp>
        <p:nvGrpSpPr>
          <p:cNvPr id="542" name="Google Shape;542;g192e89e3da8_0_482"/>
          <p:cNvGrpSpPr/>
          <p:nvPr/>
        </p:nvGrpSpPr>
        <p:grpSpPr>
          <a:xfrm>
            <a:off x="3313671" y="685794"/>
            <a:ext cx="5486416" cy="5486394"/>
            <a:chOff x="1878926" y="2649064"/>
            <a:chExt cx="431007" cy="426582"/>
          </a:xfrm>
        </p:grpSpPr>
        <p:sp>
          <p:nvSpPr>
            <p:cNvPr id="543" name="Google Shape;543;g192e89e3da8_0_482"/>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g192e89e3da8_0_482"/>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g192e89e3da8_0_482"/>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g192e89e3da8_0_482"/>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g192e89e3da8_0_482"/>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g192e89e3da8_0_482"/>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g192e89e3da8_0_482"/>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g192e89e3da8_0_482"/>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g192e89e3da8_0_482"/>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g192e89e3da8_0_482"/>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g192e89e3da8_0_482"/>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g192e89e3da8_0_482"/>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g192e89e3da8_0_482"/>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g192e89e3da8_0_482"/>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g192e89e3da8_0_482"/>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g192e89e3da8_0_482"/>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g192e89e3da8_0_482"/>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g192e89e3da8_0_482"/>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g192e89e3da8_0_482"/>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g192e89e3da8_0_482"/>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g192e89e3da8_0_482"/>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g192e89e3da8_0_482"/>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g192e89e3da8_0_482"/>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g192e89e3da8_0_482"/>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g192e89e3da8_0_482"/>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g192e89e3da8_0_482"/>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g192e89e3da8_0_482"/>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g192e89e3da8_0_482"/>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g192e89e3da8_0_482"/>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g192e89e3da8_0_482"/>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g192e89e3da8_0_482"/>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g192e89e3da8_0_482"/>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g192e89e3da8_0_482"/>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g192e89e3da8_0_482"/>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g192e89e3da8_0_482"/>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g192e89e3da8_0_482"/>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g192e89e3da8_0_482"/>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g192e89e3da8_0_482"/>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g192e89e3da8_0_482"/>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g192e89e3da8_0_482"/>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g192e89e3da8_0_482"/>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g192e89e3da8_0_482"/>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g192e89e3da8_0_482"/>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g192e89e3da8_0_482"/>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500" b="1"/>
              <a:t>Sue Wenze: </a:t>
            </a:r>
            <a:r>
              <a:rPr lang="en-US" sz="2400"/>
              <a:t>Fulbright Scholar Award to Portugal (Spring 2023)</a:t>
            </a:r>
            <a:endParaRPr sz="2400"/>
          </a:p>
          <a:p>
            <a:pPr marL="0" lvl="0" indent="0" algn="l" rtl="0">
              <a:spcBef>
                <a:spcPts val="1800"/>
              </a:spcBef>
              <a:spcAft>
                <a:spcPts val="0"/>
              </a:spcAft>
              <a:buNone/>
            </a:pPr>
            <a:r>
              <a:rPr lang="en-US" sz="2500" b="1"/>
              <a:t>Stephanie Ernestus, C. J. Fleming, Sue Wenze &amp; Kerstin Blomquist: </a:t>
            </a:r>
            <a:r>
              <a:rPr lang="en-US" sz="2400"/>
              <a:t>Publication in </a:t>
            </a:r>
            <a:r>
              <a:rPr lang="en-US" sz="2400" i="1"/>
              <a:t>The Behavior Therapist: </a:t>
            </a:r>
            <a:r>
              <a:rPr lang="en-US" sz="2400"/>
              <a:t>The future of mental health care: Why we need clinical competencies for undergraduate psychology majors. </a:t>
            </a:r>
            <a:endParaRPr sz="2400"/>
          </a:p>
          <a:p>
            <a:pPr marL="0" lvl="0" indent="0" algn="l" rtl="0">
              <a:spcBef>
                <a:spcPts val="1800"/>
              </a:spcBef>
              <a:spcAft>
                <a:spcPts val="0"/>
              </a:spcAft>
              <a:buNone/>
            </a:pPr>
            <a:r>
              <a:rPr lang="en-US" sz="2500" b="1"/>
              <a:t>Julia McQuade: </a:t>
            </a:r>
            <a:r>
              <a:rPr lang="en-US" sz="2400"/>
              <a:t>Co-edited a special issue in </a:t>
            </a:r>
            <a:r>
              <a:rPr lang="en-US" sz="2400" i="1"/>
              <a:t>JCAP </a:t>
            </a:r>
            <a:r>
              <a:rPr lang="en-US" sz="2400"/>
              <a:t>: Transdiagnostic Implications of Parental Socialization of Child and Adolescent Emotions</a:t>
            </a:r>
            <a:endParaRPr sz="2400"/>
          </a:p>
          <a:p>
            <a:pPr marL="0" lvl="0" indent="0" algn="l" rtl="0">
              <a:spcBef>
                <a:spcPts val="1800"/>
              </a:spcBef>
              <a:spcAft>
                <a:spcPts val="0"/>
              </a:spcAft>
              <a:buNone/>
            </a:pPr>
            <a:r>
              <a:rPr lang="en-US" sz="2400"/>
              <a:t>Student </a:t>
            </a:r>
            <a:r>
              <a:rPr lang="en-US" sz="2500" b="1"/>
              <a:t>Elsa Hammerdahl </a:t>
            </a:r>
            <a:r>
              <a:rPr lang="en-US" sz="2400"/>
              <a:t>(Mentors: Lori Hilt &amp; Amanda Draheim) awarded a Psi Chi Undergraduate Research Award for Role of Inhibition in Mindfulness and Rumination</a:t>
            </a:r>
            <a:endParaRPr sz="2400"/>
          </a:p>
          <a:p>
            <a:pPr marL="0" lvl="0" indent="0" algn="l" rtl="0">
              <a:spcBef>
                <a:spcPts val="1800"/>
              </a:spcBef>
              <a:spcAft>
                <a:spcPts val="0"/>
              </a:spcAft>
              <a:buNone/>
            </a:pPr>
            <a:r>
              <a:rPr lang="en-US" sz="2400"/>
              <a:t>2021 Student Poster Award Winner </a:t>
            </a:r>
            <a:r>
              <a:rPr lang="en-US" sz="2500" b="1"/>
              <a:t>Berny Pereda</a:t>
            </a:r>
            <a:r>
              <a:rPr lang="en-US" sz="2500"/>
              <a:t> </a:t>
            </a:r>
            <a:r>
              <a:rPr lang="en-US" sz="2400"/>
              <a:t>(Mentor: Joanna Herres) attending Clinical Psychology Ph.D. program at SUNY Buffalo</a:t>
            </a:r>
            <a:endParaRPr sz="2400"/>
          </a:p>
          <a:p>
            <a:pPr marL="0" lvl="0" indent="0" algn="l" rtl="0">
              <a:spcBef>
                <a:spcPts val="1800"/>
              </a:spcBef>
              <a:spcAft>
                <a:spcPts val="1800"/>
              </a:spcAft>
              <a:buNone/>
            </a:pPr>
            <a:endParaRPr sz="2400"/>
          </a:p>
        </p:txBody>
      </p:sp>
      <p:sp>
        <p:nvSpPr>
          <p:cNvPr id="587" name="Google Shape;587;g192e89e3da8_0_48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
        <p:nvSpPr>
          <p:cNvPr id="588" name="Google Shape;588;g192e89e3da8_0_482"/>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g192e89e3da8_0_590"/>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4" name="Google Shape;594;g192e89e3da8_0_590"/>
          <p:cNvGrpSpPr/>
          <p:nvPr/>
        </p:nvGrpSpPr>
        <p:grpSpPr>
          <a:xfrm>
            <a:off x="3313671" y="685794"/>
            <a:ext cx="5486416" cy="5486394"/>
            <a:chOff x="1878926" y="2649064"/>
            <a:chExt cx="431007" cy="426582"/>
          </a:xfrm>
        </p:grpSpPr>
        <p:sp>
          <p:nvSpPr>
            <p:cNvPr id="595" name="Google Shape;595;g192e89e3da8_0_590"/>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g192e89e3da8_0_590"/>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g192e89e3da8_0_590"/>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g192e89e3da8_0_590"/>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g192e89e3da8_0_590"/>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g192e89e3da8_0_590"/>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g192e89e3da8_0_590"/>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g192e89e3da8_0_590"/>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g192e89e3da8_0_590"/>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g192e89e3da8_0_590"/>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g192e89e3da8_0_590"/>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g192e89e3da8_0_590"/>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g192e89e3da8_0_590"/>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g192e89e3da8_0_590"/>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g192e89e3da8_0_590"/>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g192e89e3da8_0_590"/>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g192e89e3da8_0_590"/>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g192e89e3da8_0_590"/>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g192e89e3da8_0_590"/>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g192e89e3da8_0_590"/>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g192e89e3da8_0_590"/>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g192e89e3da8_0_590"/>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g192e89e3da8_0_590"/>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g192e89e3da8_0_590"/>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g192e89e3da8_0_590"/>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g192e89e3da8_0_590"/>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g192e89e3da8_0_590"/>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g192e89e3da8_0_590"/>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g192e89e3da8_0_590"/>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g192e89e3da8_0_590"/>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g192e89e3da8_0_590"/>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g192e89e3da8_0_590"/>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g192e89e3da8_0_590"/>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g192e89e3da8_0_590"/>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g192e89e3da8_0_590"/>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g192e89e3da8_0_590"/>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g192e89e3da8_0_590"/>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g192e89e3da8_0_590"/>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g192e89e3da8_0_590"/>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g192e89e3da8_0_590"/>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g192e89e3da8_0_590"/>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g192e89e3da8_0_590"/>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g192e89e3da8_0_590"/>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8" name="Google Shape;638;g192e89e3da8_0_590"/>
          <p:cNvSpPr txBox="1">
            <a:spLocks noGrp="1"/>
          </p:cNvSpPr>
          <p:nvPr>
            <p:ph type="body" idx="1"/>
          </p:nvPr>
        </p:nvSpPr>
        <p:spPr>
          <a:xfrm>
            <a:off x="677575" y="1364325"/>
            <a:ext cx="11183400" cy="529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500" b="1"/>
              <a:t>Sue Wenze: </a:t>
            </a:r>
            <a:r>
              <a:rPr lang="en-US" sz="2400"/>
              <a:t>Fulbright Scholar Award to Portugal (Spring 2023)</a:t>
            </a:r>
            <a:endParaRPr sz="2400"/>
          </a:p>
          <a:p>
            <a:pPr marL="0" lvl="0" indent="0" algn="l" rtl="0">
              <a:spcBef>
                <a:spcPts val="1800"/>
              </a:spcBef>
              <a:spcAft>
                <a:spcPts val="0"/>
              </a:spcAft>
              <a:buNone/>
            </a:pPr>
            <a:r>
              <a:rPr lang="en-US" sz="2500" b="1"/>
              <a:t>Stephanie Ernestus, C. J. Fleming, Sue Wenze &amp; Kerstin Blomquist: </a:t>
            </a:r>
            <a:r>
              <a:rPr lang="en-US" sz="2400"/>
              <a:t>Publication in </a:t>
            </a:r>
            <a:r>
              <a:rPr lang="en-US" sz="2400" i="1"/>
              <a:t>The Behavior Therapist: </a:t>
            </a:r>
            <a:r>
              <a:rPr lang="en-US" sz="2400"/>
              <a:t>The future of mental health care: Why we need clinical competencies for undergraduate psychology majors. </a:t>
            </a:r>
            <a:endParaRPr sz="2400"/>
          </a:p>
          <a:p>
            <a:pPr marL="0" lvl="0" indent="0" algn="l" rtl="0">
              <a:spcBef>
                <a:spcPts val="1800"/>
              </a:spcBef>
              <a:spcAft>
                <a:spcPts val="0"/>
              </a:spcAft>
              <a:buNone/>
            </a:pPr>
            <a:r>
              <a:rPr lang="en-US" sz="2500" b="1"/>
              <a:t>Julia McQuade: </a:t>
            </a:r>
            <a:r>
              <a:rPr lang="en-US" sz="2400"/>
              <a:t>Co-edited a special issue in </a:t>
            </a:r>
            <a:r>
              <a:rPr lang="en-US" sz="2400" i="1"/>
              <a:t>JCAP </a:t>
            </a:r>
            <a:r>
              <a:rPr lang="en-US" sz="2400"/>
              <a:t>: Transdiagnostic Implications of Parental Socialization of Child and Adolescent Emotions</a:t>
            </a:r>
            <a:endParaRPr sz="2400"/>
          </a:p>
          <a:p>
            <a:pPr marL="0" lvl="0" indent="0" algn="l" rtl="0">
              <a:spcBef>
                <a:spcPts val="1800"/>
              </a:spcBef>
              <a:spcAft>
                <a:spcPts val="0"/>
              </a:spcAft>
              <a:buNone/>
            </a:pPr>
            <a:r>
              <a:rPr lang="en-US" sz="2400"/>
              <a:t>Student </a:t>
            </a:r>
            <a:r>
              <a:rPr lang="en-US" sz="2500" b="1"/>
              <a:t>Elsa Hammerdahl </a:t>
            </a:r>
            <a:r>
              <a:rPr lang="en-US" sz="2400"/>
              <a:t>(Mentors: Lori Hilt &amp; Amanda Draheim) awarded a Psi Chi Undergraduate Research Award for Role of Inhibition in Mindfulness and Rumination</a:t>
            </a:r>
            <a:endParaRPr sz="2400"/>
          </a:p>
          <a:p>
            <a:pPr marL="0" lvl="0" indent="0" algn="l" rtl="0">
              <a:spcBef>
                <a:spcPts val="1800"/>
              </a:spcBef>
              <a:spcAft>
                <a:spcPts val="0"/>
              </a:spcAft>
              <a:buNone/>
            </a:pPr>
            <a:r>
              <a:rPr lang="en-US" sz="2400"/>
              <a:t>2021 Student Poster Award Winner </a:t>
            </a:r>
            <a:r>
              <a:rPr lang="en-US" sz="2500" b="1"/>
              <a:t>Berny Pereda</a:t>
            </a:r>
            <a:r>
              <a:rPr lang="en-US" sz="2500"/>
              <a:t> </a:t>
            </a:r>
            <a:r>
              <a:rPr lang="en-US" sz="2400"/>
              <a:t>(Mentor: Joanna Herres) attending Clinical Psychology Ph.D. program at SUNY Buffalo</a:t>
            </a:r>
            <a:endParaRPr sz="2400"/>
          </a:p>
          <a:p>
            <a:pPr marL="0" lvl="0" indent="0" algn="l" rtl="0">
              <a:spcBef>
                <a:spcPts val="1800"/>
              </a:spcBef>
              <a:spcAft>
                <a:spcPts val="0"/>
              </a:spcAft>
              <a:buNone/>
            </a:pPr>
            <a:r>
              <a:rPr lang="en-US" sz="2500" b="1"/>
              <a:t>Gabrielle Ilagan</a:t>
            </a:r>
            <a:r>
              <a:rPr lang="en-US" sz="2400"/>
              <a:t> won ABCT's Student Research Grant </a:t>
            </a:r>
            <a:endParaRPr sz="2400"/>
          </a:p>
          <a:p>
            <a:pPr marL="0" lvl="0" indent="0" algn="l" rtl="0">
              <a:spcBef>
                <a:spcPts val="1800"/>
              </a:spcBef>
              <a:spcAft>
                <a:spcPts val="1800"/>
              </a:spcAft>
              <a:buNone/>
            </a:pPr>
            <a:endParaRPr sz="2400"/>
          </a:p>
        </p:txBody>
      </p:sp>
      <p:sp>
        <p:nvSpPr>
          <p:cNvPr id="639" name="Google Shape;639;g192e89e3da8_0_59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1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SIG Poster Exposition</a:t>
            </a:r>
            <a:endParaRPr/>
          </a:p>
        </p:txBody>
      </p:sp>
      <p:sp>
        <p:nvSpPr>
          <p:cNvPr id="645" name="Google Shape;645;p10"/>
          <p:cNvSpPr txBox="1"/>
          <p:nvPr/>
        </p:nvSpPr>
        <p:spPr>
          <a:xfrm>
            <a:off x="588775" y="1196550"/>
            <a:ext cx="11193300" cy="5703600"/>
          </a:xfrm>
          <a:prstGeom prst="rect">
            <a:avLst/>
          </a:prstGeom>
          <a:noFill/>
          <a:ln>
            <a:noFill/>
          </a:ln>
        </p:spPr>
        <p:txBody>
          <a:bodyPr spcFirstLastPara="1" wrap="square" lIns="91425" tIns="91425" rIns="91425" bIns="91425" anchor="t" anchorCtr="0">
            <a:noAutofit/>
          </a:bodyPr>
          <a:lstStyle/>
          <a:p>
            <a:pPr marL="114300" marR="114300" lvl="0" indent="0" algn="l" rtl="0">
              <a:spcBef>
                <a:spcPts val="0"/>
              </a:spcBef>
              <a:spcAft>
                <a:spcPts val="0"/>
              </a:spcAft>
              <a:buNone/>
            </a:pPr>
            <a:r>
              <a:rPr lang="en-US">
                <a:latin typeface="Lato"/>
                <a:ea typeface="Lato"/>
                <a:cs typeface="Lato"/>
                <a:sym typeface="Lato"/>
              </a:rPr>
              <a:t>Parent-Report of Child Rumination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Georgia Chi-Ngai Chau, Grace Fox, &amp; Lori Michelle Hilt, Ph.D., Lawrence University</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Emotional Awareness and Self-Compassion Predict Well-Being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Yueyi Fan, Kristjen B. Lundberg, Ph.D., Janelle S. Peifer, Ph.D., &amp; Laura E. Knouse, Ph.D., University of Richmond</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Rumination and the Gut Microbiome: Effects of a Brief Mindfulness Intervention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Moeka Kamiya, B.A., &amp; Lori M. Hilt, Ph.D, Lawrence University</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Clinical Competencies for Undergraduates: Survey of Graduate School Faculty Illustrates the Need for Improved Undergraduate Training</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Robin Kennedy, Kerstin K. Blomquist, Ph.D., Susan Wenze, Ph.D., Stephanie Ernestus, Ph.D., &amp; CJ Fleming, Ph.D.</a:t>
            </a:r>
            <a:endParaRPr sz="1100">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Furman University, Lafayette College, Stonehill College, &amp; Elon University</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“I don’t want to put this on them”: Disconnect between College Students and their Parents about Anxiety</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Ariana Lencioni, Annabelle Rutherford, &amp; Lillian Reuman, Ph.D., Stonehill College</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Associations Between Social Reactions from Romantic Partners to Sexual Assault Disclosure and PTSD Symptoms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Alexis Lovallo, Snehi Mukkamalla, Kayla Martins, &amp; Joanna Herres, Ph.D., The College of New Jersey</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Health Disparities within the Hispanic/Latinx Community through an Intersectional Lens: Ethnicity and Gender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Jose D. Martinez Quiroz, Siena A. Senn, B.A., &amp; Lauren A. Stutts, Ph.D., Davidson College</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The Impact of Single-Session Gratitude Interventions on Stress and Affect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Heidi H. Meyer &amp; Lauren A. Stutts, Ph.D., Davidson College</a:t>
            </a:r>
            <a:endParaRPr b="1">
              <a:solidFill>
                <a:srgbClr val="2E3094"/>
              </a:solidFill>
              <a:latin typeface="Lato"/>
              <a:ea typeface="Lato"/>
              <a:cs typeface="Lato"/>
              <a:sym typeface="Lato"/>
            </a:endParaRPr>
          </a:p>
          <a:p>
            <a:pPr marL="114300" marR="114300" lvl="0" indent="0" algn="l" rtl="0">
              <a:spcBef>
                <a:spcPts val="200"/>
              </a:spcBef>
              <a:spcAft>
                <a:spcPts val="0"/>
              </a:spcAft>
              <a:buNone/>
            </a:pPr>
            <a:endParaRPr sz="200">
              <a:latin typeface="Lato"/>
              <a:ea typeface="Lato"/>
              <a:cs typeface="Lato"/>
              <a:sym typeface="Lato"/>
            </a:endParaRPr>
          </a:p>
          <a:p>
            <a:pPr marL="114300" marR="114300" lvl="0" indent="0" algn="l" rtl="0">
              <a:spcBef>
                <a:spcPts val="200"/>
              </a:spcBef>
              <a:spcAft>
                <a:spcPts val="0"/>
              </a:spcAft>
              <a:buNone/>
            </a:pPr>
            <a:r>
              <a:rPr lang="en-US">
                <a:latin typeface="Lato"/>
                <a:ea typeface="Lato"/>
                <a:cs typeface="Lato"/>
                <a:sym typeface="Lato"/>
              </a:rPr>
              <a:t>Savoring Positive Emotions Reduces Pre-Existing Worry in Generalized Anxiety Disorder: An Interventional Experiment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Felicia Rosen, B.A. &amp; Lucas S. LaFreniere, Ph.D., Skidmore College</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Gender Differences in Perception of the Body Positivity Movement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Olivia Shenkle, B.S. &amp; Danielle Lindner, Ph.D., Stetson University</a:t>
            </a:r>
            <a:endParaRPr>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Forgiveness of Self, Others, and Situations in People with Obsessive Compulsive Disorder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Julia Greenblatt, Hesperus Di Properzio, B.A., Desiree Webb, B.A., Amanda Peng, Sarah Kopyto, &amp; Michael Wheaton, Ph.D., Barnard College</a:t>
            </a:r>
            <a:endParaRPr sz="1100">
              <a:latin typeface="Lato"/>
              <a:ea typeface="Lato"/>
              <a:cs typeface="Lato"/>
              <a:sym typeface="Lato"/>
            </a:endParaRPr>
          </a:p>
          <a:p>
            <a:pPr marL="114300" marR="114300" lvl="0" indent="0" algn="l" rtl="0">
              <a:spcBef>
                <a:spcPts val="0"/>
              </a:spcBef>
              <a:spcAft>
                <a:spcPts val="0"/>
              </a:spcAft>
              <a:buNone/>
            </a:pPr>
            <a:endParaRPr sz="200">
              <a:latin typeface="Lato"/>
              <a:ea typeface="Lato"/>
              <a:cs typeface="Lato"/>
              <a:sym typeface="Lato"/>
            </a:endParaRPr>
          </a:p>
          <a:p>
            <a:pPr marL="114300" marR="114300" lvl="0" indent="0" algn="l" rtl="0">
              <a:spcBef>
                <a:spcPts val="0"/>
              </a:spcBef>
              <a:spcAft>
                <a:spcPts val="0"/>
              </a:spcAft>
              <a:buNone/>
            </a:pPr>
            <a:r>
              <a:rPr lang="en-US">
                <a:latin typeface="Lato"/>
                <a:ea typeface="Lato"/>
                <a:cs typeface="Lato"/>
                <a:sym typeface="Lato"/>
              </a:rPr>
              <a:t>What Does “Avoidance Mode” Feel Like? The Association Between Avoidance Awareness and Negative Affect in the Moment	</a:t>
            </a:r>
            <a:endParaRPr>
              <a:latin typeface="Lato"/>
              <a:ea typeface="Lato"/>
              <a:cs typeface="Lato"/>
              <a:sym typeface="Lato"/>
            </a:endParaRPr>
          </a:p>
          <a:p>
            <a:pPr marL="457200" marR="114300" lvl="0" indent="0" algn="l" rtl="0">
              <a:spcBef>
                <a:spcPts val="0"/>
              </a:spcBef>
              <a:spcAft>
                <a:spcPts val="0"/>
              </a:spcAft>
              <a:buNone/>
            </a:pPr>
            <a:r>
              <a:rPr lang="en-US" sz="1100">
                <a:latin typeface="Lato"/>
                <a:ea typeface="Lato"/>
                <a:cs typeface="Lato"/>
                <a:sym typeface="Lato"/>
              </a:rPr>
              <a:t>Mamie Ziegler, Ilana Lavine, Hoor Ul Ain, &amp; Laura E. Knouse, Ph.D., University of Richmond</a:t>
            </a:r>
            <a:endParaRPr/>
          </a:p>
        </p:txBody>
      </p:sp>
      <p:sp>
        <p:nvSpPr>
          <p:cNvPr id="646" name="Google Shape;646;p10"/>
          <p:cNvSpPr/>
          <p:nvPr/>
        </p:nvSpPr>
        <p:spPr>
          <a:xfrm>
            <a:off x="1485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g192e89e3da8_0_548"/>
          <p:cNvSpPr txBox="1">
            <a:spLocks noGrp="1"/>
          </p:cNvSpPr>
          <p:nvPr>
            <p:ph type="title"/>
          </p:nvPr>
        </p:nvSpPr>
        <p:spPr>
          <a:xfrm>
            <a:off x="831850" y="1709738"/>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8000"/>
              <a:t>SIG Business</a:t>
            </a:r>
            <a:endParaRPr sz="8000"/>
          </a:p>
        </p:txBody>
      </p:sp>
      <p:pic>
        <p:nvPicPr>
          <p:cNvPr id="652" name="Google Shape;652;g192e89e3da8_0_548"/>
          <p:cNvPicPr preferRelativeResize="0"/>
          <p:nvPr/>
        </p:nvPicPr>
        <p:blipFill rotWithShape="1">
          <a:blip r:embed="rId3">
            <a:alphaModFix/>
          </a:blip>
          <a:srcRect l="34257" t="15692" r="36920" b="37407"/>
          <a:stretch/>
        </p:blipFill>
        <p:spPr>
          <a:xfrm>
            <a:off x="8604250" y="2048800"/>
            <a:ext cx="2743199" cy="2540682"/>
          </a:xfrm>
          <a:prstGeom prst="rect">
            <a:avLst/>
          </a:prstGeom>
          <a:noFill/>
          <a:ln>
            <a:noFill/>
          </a:ln>
        </p:spPr>
      </p:pic>
      <p:sp>
        <p:nvSpPr>
          <p:cNvPr id="653" name="Google Shape;653;g192e89e3da8_0_548"/>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5"/>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Membership Update</a:t>
            </a:r>
            <a:endParaRPr/>
          </a:p>
        </p:txBody>
      </p:sp>
      <p:sp>
        <p:nvSpPr>
          <p:cNvPr id="659" name="Google Shape;659;p5"/>
          <p:cNvSpPr txBox="1">
            <a:spLocks noGrp="1"/>
          </p:cNvSpPr>
          <p:nvPr>
            <p:ph type="body" idx="1"/>
          </p:nvPr>
        </p:nvSpPr>
        <p:spPr>
          <a:xfrm>
            <a:off x="838200" y="1621100"/>
            <a:ext cx="4835700" cy="4812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en-US"/>
              <a:t>54 Members </a:t>
            </a:r>
            <a:endParaRPr/>
          </a:p>
          <a:p>
            <a:pPr marL="457200" lvl="0" indent="-47625" algn="l" rtl="0">
              <a:lnSpc>
                <a:spcPct val="90000"/>
              </a:lnSpc>
              <a:spcBef>
                <a:spcPts val="1000"/>
              </a:spcBef>
              <a:spcAft>
                <a:spcPts val="0"/>
              </a:spcAft>
              <a:buClr>
                <a:schemeClr val="dk1"/>
              </a:buClr>
              <a:buSzPts val="2800"/>
              <a:buNone/>
            </a:pPr>
            <a:r>
              <a:rPr lang="en-US" sz="2400"/>
              <a:t>81% Faculty</a:t>
            </a:r>
            <a:endParaRPr sz="2400"/>
          </a:p>
          <a:p>
            <a:pPr marL="457200" lvl="0" indent="-47625" algn="l" rtl="0">
              <a:lnSpc>
                <a:spcPct val="90000"/>
              </a:lnSpc>
              <a:spcBef>
                <a:spcPts val="0"/>
              </a:spcBef>
              <a:spcAft>
                <a:spcPts val="0"/>
              </a:spcAft>
              <a:buClr>
                <a:schemeClr val="dk1"/>
              </a:buClr>
              <a:buSzPts val="2800"/>
              <a:buNone/>
            </a:pPr>
            <a:r>
              <a:rPr lang="en-US" sz="2400"/>
              <a:t>9% Undergraduate Student</a:t>
            </a:r>
            <a:endParaRPr sz="2400"/>
          </a:p>
          <a:p>
            <a:pPr marL="457200" lvl="0" indent="-47625" algn="l" rtl="0">
              <a:lnSpc>
                <a:spcPct val="90000"/>
              </a:lnSpc>
              <a:spcBef>
                <a:spcPts val="0"/>
              </a:spcBef>
              <a:spcAft>
                <a:spcPts val="0"/>
              </a:spcAft>
              <a:buClr>
                <a:schemeClr val="dk1"/>
              </a:buClr>
              <a:buSzPts val="2800"/>
              <a:buNone/>
            </a:pPr>
            <a:r>
              <a:rPr lang="en-US" sz="2400"/>
              <a:t>7% Graduate Student</a:t>
            </a:r>
            <a:endParaRPr sz="2400"/>
          </a:p>
          <a:p>
            <a:pPr marL="457200" lvl="0" indent="-47625" algn="l" rtl="0">
              <a:lnSpc>
                <a:spcPct val="90000"/>
              </a:lnSpc>
              <a:spcBef>
                <a:spcPts val="0"/>
              </a:spcBef>
              <a:spcAft>
                <a:spcPts val="0"/>
              </a:spcAft>
              <a:buClr>
                <a:schemeClr val="dk1"/>
              </a:buClr>
              <a:buSzPts val="2800"/>
              <a:buNone/>
            </a:pPr>
            <a:r>
              <a:rPr lang="en-US" sz="2400"/>
              <a:t>2% Postdoc</a:t>
            </a:r>
            <a:endParaRPr sz="1200"/>
          </a:p>
          <a:p>
            <a:pPr marL="228600" lvl="0" indent="171450" algn="l" rtl="0">
              <a:lnSpc>
                <a:spcPct val="90000"/>
              </a:lnSpc>
              <a:spcBef>
                <a:spcPts val="1800"/>
              </a:spcBef>
              <a:spcAft>
                <a:spcPts val="1000"/>
              </a:spcAft>
              <a:buClr>
                <a:schemeClr val="dk1"/>
              </a:buClr>
              <a:buSzPts val="2800"/>
              <a:buNone/>
            </a:pPr>
            <a:endParaRPr sz="2400"/>
          </a:p>
        </p:txBody>
      </p:sp>
      <p:pic>
        <p:nvPicPr>
          <p:cNvPr id="660" name="Google Shape;660;p5" title="Points scored"/>
          <p:cNvPicPr preferRelativeResize="0"/>
          <p:nvPr/>
        </p:nvPicPr>
        <p:blipFill>
          <a:blip r:embed="rId3">
            <a:alphaModFix/>
          </a:blip>
          <a:stretch>
            <a:fillRect/>
          </a:stretch>
        </p:blipFill>
        <p:spPr>
          <a:xfrm>
            <a:off x="5910725" y="1364325"/>
            <a:ext cx="5964225" cy="5009951"/>
          </a:xfrm>
          <a:prstGeom prst="rect">
            <a:avLst/>
          </a:prstGeom>
          <a:noFill/>
          <a:ln>
            <a:noFill/>
          </a:ln>
        </p:spPr>
      </p:pic>
      <p:sp>
        <p:nvSpPr>
          <p:cNvPr id="661" name="Google Shape;661;p5"/>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g192e89e3da8_0_53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Membership Update</a:t>
            </a:r>
            <a:endParaRPr/>
          </a:p>
        </p:txBody>
      </p:sp>
      <p:sp>
        <p:nvSpPr>
          <p:cNvPr id="667" name="Google Shape;667;g192e89e3da8_0_531"/>
          <p:cNvSpPr txBox="1">
            <a:spLocks noGrp="1"/>
          </p:cNvSpPr>
          <p:nvPr>
            <p:ph type="body" idx="1"/>
          </p:nvPr>
        </p:nvSpPr>
        <p:spPr>
          <a:xfrm>
            <a:off x="838200" y="1621100"/>
            <a:ext cx="4835700" cy="4812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en-US"/>
              <a:t>54 Members </a:t>
            </a:r>
            <a:endParaRPr/>
          </a:p>
          <a:p>
            <a:pPr marL="457200" lvl="0" indent="-47625" algn="l" rtl="0">
              <a:lnSpc>
                <a:spcPct val="90000"/>
              </a:lnSpc>
              <a:spcBef>
                <a:spcPts val="1000"/>
              </a:spcBef>
              <a:spcAft>
                <a:spcPts val="0"/>
              </a:spcAft>
              <a:buClr>
                <a:schemeClr val="dk1"/>
              </a:buClr>
              <a:buSzPts val="2800"/>
              <a:buNone/>
            </a:pPr>
            <a:r>
              <a:rPr lang="en-US" sz="2400"/>
              <a:t>81% Faculty</a:t>
            </a:r>
            <a:endParaRPr sz="2400"/>
          </a:p>
          <a:p>
            <a:pPr marL="457200" lvl="0" indent="-47625" algn="l" rtl="0">
              <a:lnSpc>
                <a:spcPct val="90000"/>
              </a:lnSpc>
              <a:spcBef>
                <a:spcPts val="0"/>
              </a:spcBef>
              <a:spcAft>
                <a:spcPts val="0"/>
              </a:spcAft>
              <a:buClr>
                <a:schemeClr val="dk1"/>
              </a:buClr>
              <a:buSzPts val="2800"/>
              <a:buNone/>
            </a:pPr>
            <a:r>
              <a:rPr lang="en-US" sz="2400"/>
              <a:t>9% Undergraduate Student</a:t>
            </a:r>
            <a:endParaRPr sz="2400"/>
          </a:p>
          <a:p>
            <a:pPr marL="457200" lvl="0" indent="-47625" algn="l" rtl="0">
              <a:lnSpc>
                <a:spcPct val="90000"/>
              </a:lnSpc>
              <a:spcBef>
                <a:spcPts val="0"/>
              </a:spcBef>
              <a:spcAft>
                <a:spcPts val="0"/>
              </a:spcAft>
              <a:buClr>
                <a:schemeClr val="dk1"/>
              </a:buClr>
              <a:buSzPts val="2800"/>
              <a:buNone/>
            </a:pPr>
            <a:r>
              <a:rPr lang="en-US" sz="2400"/>
              <a:t>7% Graduate Student</a:t>
            </a:r>
            <a:endParaRPr sz="2400"/>
          </a:p>
          <a:p>
            <a:pPr marL="457200" lvl="0" indent="-47625" algn="l" rtl="0">
              <a:lnSpc>
                <a:spcPct val="90000"/>
              </a:lnSpc>
              <a:spcBef>
                <a:spcPts val="0"/>
              </a:spcBef>
              <a:spcAft>
                <a:spcPts val="0"/>
              </a:spcAft>
              <a:buClr>
                <a:schemeClr val="dk1"/>
              </a:buClr>
              <a:buSzPts val="2800"/>
              <a:buNone/>
            </a:pPr>
            <a:r>
              <a:rPr lang="en-US" sz="2400"/>
              <a:t>2% Postdoc</a:t>
            </a:r>
            <a:endParaRPr sz="1200"/>
          </a:p>
          <a:p>
            <a:pPr marL="228600" lvl="0" indent="-228600" algn="l" rtl="0">
              <a:lnSpc>
                <a:spcPct val="90000"/>
              </a:lnSpc>
              <a:spcBef>
                <a:spcPts val="1800"/>
              </a:spcBef>
              <a:spcAft>
                <a:spcPts val="0"/>
              </a:spcAft>
              <a:buClr>
                <a:schemeClr val="dk1"/>
              </a:buClr>
              <a:buSzPts val="2800"/>
              <a:buNone/>
            </a:pPr>
            <a:r>
              <a:rPr lang="en-US"/>
              <a:t>Budget: $1459.06</a:t>
            </a:r>
            <a:endParaRPr/>
          </a:p>
          <a:p>
            <a:pPr marL="228600" lvl="0" indent="171450" algn="l" rtl="0">
              <a:lnSpc>
                <a:spcPct val="90000"/>
              </a:lnSpc>
              <a:spcBef>
                <a:spcPts val="1800"/>
              </a:spcBef>
              <a:spcAft>
                <a:spcPts val="1000"/>
              </a:spcAft>
              <a:buClr>
                <a:schemeClr val="dk1"/>
              </a:buClr>
              <a:buSzPts val="2800"/>
              <a:buNone/>
            </a:pPr>
            <a:endParaRPr sz="2400"/>
          </a:p>
        </p:txBody>
      </p:sp>
      <p:pic>
        <p:nvPicPr>
          <p:cNvPr id="668" name="Google Shape;668;g192e89e3da8_0_531" title="Points scored"/>
          <p:cNvPicPr preferRelativeResize="0"/>
          <p:nvPr/>
        </p:nvPicPr>
        <p:blipFill>
          <a:blip r:embed="rId3">
            <a:alphaModFix/>
          </a:blip>
          <a:stretch>
            <a:fillRect/>
          </a:stretch>
        </p:blipFill>
        <p:spPr>
          <a:xfrm>
            <a:off x="5910725" y="1364325"/>
            <a:ext cx="5964225" cy="5009951"/>
          </a:xfrm>
          <a:prstGeom prst="rect">
            <a:avLst/>
          </a:prstGeom>
          <a:noFill/>
          <a:ln>
            <a:noFill/>
          </a:ln>
        </p:spPr>
      </p:pic>
      <p:sp>
        <p:nvSpPr>
          <p:cNvPr id="669" name="Google Shape;669;g192e89e3da8_0_53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g192e89e3da8_0_537"/>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Membership Update</a:t>
            </a:r>
            <a:endParaRPr/>
          </a:p>
        </p:txBody>
      </p:sp>
      <p:sp>
        <p:nvSpPr>
          <p:cNvPr id="675" name="Google Shape;675;g192e89e3da8_0_537"/>
          <p:cNvSpPr txBox="1">
            <a:spLocks noGrp="1"/>
          </p:cNvSpPr>
          <p:nvPr>
            <p:ph type="body" idx="1"/>
          </p:nvPr>
        </p:nvSpPr>
        <p:spPr>
          <a:xfrm>
            <a:off x="838200" y="1621100"/>
            <a:ext cx="4835700" cy="4812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en-US"/>
              <a:t>54 Members </a:t>
            </a:r>
            <a:endParaRPr/>
          </a:p>
          <a:p>
            <a:pPr marL="457200" lvl="0" indent="-47625" algn="l" rtl="0">
              <a:lnSpc>
                <a:spcPct val="90000"/>
              </a:lnSpc>
              <a:spcBef>
                <a:spcPts val="1000"/>
              </a:spcBef>
              <a:spcAft>
                <a:spcPts val="0"/>
              </a:spcAft>
              <a:buClr>
                <a:schemeClr val="dk1"/>
              </a:buClr>
              <a:buSzPts val="2800"/>
              <a:buNone/>
            </a:pPr>
            <a:r>
              <a:rPr lang="en-US" sz="2400"/>
              <a:t>81% Faculty</a:t>
            </a:r>
            <a:endParaRPr sz="2400"/>
          </a:p>
          <a:p>
            <a:pPr marL="457200" lvl="0" indent="-47625" algn="l" rtl="0">
              <a:lnSpc>
                <a:spcPct val="90000"/>
              </a:lnSpc>
              <a:spcBef>
                <a:spcPts val="0"/>
              </a:spcBef>
              <a:spcAft>
                <a:spcPts val="0"/>
              </a:spcAft>
              <a:buClr>
                <a:schemeClr val="dk1"/>
              </a:buClr>
              <a:buSzPts val="2800"/>
              <a:buNone/>
            </a:pPr>
            <a:r>
              <a:rPr lang="en-US" sz="2400"/>
              <a:t>9% Undergraduate Student</a:t>
            </a:r>
            <a:endParaRPr sz="2400"/>
          </a:p>
          <a:p>
            <a:pPr marL="457200" lvl="0" indent="-47625" algn="l" rtl="0">
              <a:lnSpc>
                <a:spcPct val="90000"/>
              </a:lnSpc>
              <a:spcBef>
                <a:spcPts val="0"/>
              </a:spcBef>
              <a:spcAft>
                <a:spcPts val="0"/>
              </a:spcAft>
              <a:buClr>
                <a:schemeClr val="dk1"/>
              </a:buClr>
              <a:buSzPts val="2800"/>
              <a:buNone/>
            </a:pPr>
            <a:r>
              <a:rPr lang="en-US" sz="2400"/>
              <a:t>7% Graduate Student</a:t>
            </a:r>
            <a:endParaRPr sz="2400"/>
          </a:p>
          <a:p>
            <a:pPr marL="457200" lvl="0" indent="-47625" algn="l" rtl="0">
              <a:lnSpc>
                <a:spcPct val="90000"/>
              </a:lnSpc>
              <a:spcBef>
                <a:spcPts val="0"/>
              </a:spcBef>
              <a:spcAft>
                <a:spcPts val="0"/>
              </a:spcAft>
              <a:buClr>
                <a:schemeClr val="dk1"/>
              </a:buClr>
              <a:buSzPts val="2800"/>
              <a:buNone/>
            </a:pPr>
            <a:r>
              <a:rPr lang="en-US" sz="2400"/>
              <a:t>2% Postdoc</a:t>
            </a:r>
            <a:endParaRPr sz="1200"/>
          </a:p>
          <a:p>
            <a:pPr marL="228600" lvl="0" indent="-228600" algn="l" rtl="0">
              <a:lnSpc>
                <a:spcPct val="90000"/>
              </a:lnSpc>
              <a:spcBef>
                <a:spcPts val="1800"/>
              </a:spcBef>
              <a:spcAft>
                <a:spcPts val="0"/>
              </a:spcAft>
              <a:buClr>
                <a:schemeClr val="dk1"/>
              </a:buClr>
              <a:buSzPts val="2800"/>
              <a:buNone/>
            </a:pPr>
            <a:r>
              <a:rPr lang="en-US"/>
              <a:t>Budget: $1459.06</a:t>
            </a:r>
            <a:endParaRPr/>
          </a:p>
          <a:p>
            <a:pPr marL="228600" lvl="0" indent="-228600" algn="l" rtl="0">
              <a:lnSpc>
                <a:spcPct val="90000"/>
              </a:lnSpc>
              <a:spcBef>
                <a:spcPts val="1800"/>
              </a:spcBef>
              <a:spcAft>
                <a:spcPts val="0"/>
              </a:spcAft>
              <a:buClr>
                <a:schemeClr val="dk1"/>
              </a:buClr>
              <a:buSzPts val="2800"/>
              <a:buNone/>
            </a:pPr>
            <a:r>
              <a:rPr lang="en-US"/>
              <a:t>Mentorship Program</a:t>
            </a:r>
            <a:endParaRPr/>
          </a:p>
          <a:p>
            <a:pPr marL="228600" lvl="0" indent="171450" algn="l" rtl="0">
              <a:lnSpc>
                <a:spcPct val="90000"/>
              </a:lnSpc>
              <a:spcBef>
                <a:spcPts val="1000"/>
              </a:spcBef>
              <a:spcAft>
                <a:spcPts val="1000"/>
              </a:spcAft>
              <a:buClr>
                <a:schemeClr val="dk1"/>
              </a:buClr>
              <a:buSzPts val="2800"/>
              <a:buNone/>
            </a:pPr>
            <a:r>
              <a:rPr lang="en-US" sz="2400"/>
              <a:t>5 Member Pairs</a:t>
            </a:r>
            <a:endParaRPr sz="2400"/>
          </a:p>
        </p:txBody>
      </p:sp>
      <p:pic>
        <p:nvPicPr>
          <p:cNvPr id="676" name="Google Shape;676;g192e89e3da8_0_537" title="Points scored"/>
          <p:cNvPicPr preferRelativeResize="0"/>
          <p:nvPr/>
        </p:nvPicPr>
        <p:blipFill>
          <a:blip r:embed="rId3">
            <a:alphaModFix/>
          </a:blip>
          <a:stretch>
            <a:fillRect/>
          </a:stretch>
        </p:blipFill>
        <p:spPr>
          <a:xfrm>
            <a:off x="5910725" y="1364325"/>
            <a:ext cx="5964225" cy="5009951"/>
          </a:xfrm>
          <a:prstGeom prst="rect">
            <a:avLst/>
          </a:prstGeom>
          <a:noFill/>
          <a:ln>
            <a:noFill/>
          </a:ln>
        </p:spPr>
      </p:pic>
      <p:sp>
        <p:nvSpPr>
          <p:cNvPr id="677" name="Google Shape;677;g192e89e3da8_0_537"/>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g192e89e3da8_0_183"/>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g192e89e3da8_0_183"/>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Elections</a:t>
            </a:r>
            <a:endParaRPr/>
          </a:p>
        </p:txBody>
      </p:sp>
      <p:sp>
        <p:nvSpPr>
          <p:cNvPr id="684" name="Google Shape;684;g192e89e3da8_0_183"/>
          <p:cNvSpPr txBox="1">
            <a:spLocks noGrp="1"/>
          </p:cNvSpPr>
          <p:nvPr>
            <p:ph type="body" idx="1"/>
          </p:nvPr>
        </p:nvSpPr>
        <p:spPr>
          <a:xfrm>
            <a:off x="838200" y="1364325"/>
            <a:ext cx="10805700" cy="4812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b="1"/>
              <a:t>Vice Chair &amp; Treasurer</a:t>
            </a:r>
            <a:endParaRPr b="1"/>
          </a:p>
          <a:p>
            <a:pPr marL="457200" lvl="0" indent="0" algn="l" rtl="0">
              <a:spcBef>
                <a:spcPts val="1000"/>
              </a:spcBef>
              <a:spcAft>
                <a:spcPts val="0"/>
              </a:spcAft>
              <a:buNone/>
            </a:pPr>
            <a:r>
              <a:rPr lang="en-US" sz="2800"/>
              <a:t>Submit Nominations (Self-nominations are welcome!) </a:t>
            </a:r>
            <a:endParaRPr sz="2800"/>
          </a:p>
          <a:p>
            <a:pPr marL="457200" lvl="0" indent="0" algn="l" rtl="0">
              <a:spcBef>
                <a:spcPts val="1800"/>
              </a:spcBef>
              <a:spcAft>
                <a:spcPts val="1000"/>
              </a:spcAft>
              <a:buNone/>
            </a:pPr>
            <a:endParaRPr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g192e89e3da8_0_41"/>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Elections</a:t>
            </a:r>
            <a:endParaRPr/>
          </a:p>
        </p:txBody>
      </p:sp>
      <p:sp>
        <p:nvSpPr>
          <p:cNvPr id="690" name="Google Shape;690;g192e89e3da8_0_41"/>
          <p:cNvSpPr txBox="1">
            <a:spLocks noGrp="1"/>
          </p:cNvSpPr>
          <p:nvPr>
            <p:ph type="body" idx="1"/>
          </p:nvPr>
        </p:nvSpPr>
        <p:spPr>
          <a:xfrm>
            <a:off x="838200" y="1364325"/>
            <a:ext cx="10805700" cy="4812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b="1"/>
              <a:t>Vice Chair &amp; Treasurer</a:t>
            </a:r>
            <a:endParaRPr b="1"/>
          </a:p>
          <a:p>
            <a:pPr marL="457200" lvl="0" indent="0" algn="l" rtl="0">
              <a:spcBef>
                <a:spcPts val="1000"/>
              </a:spcBef>
              <a:spcAft>
                <a:spcPts val="0"/>
              </a:spcAft>
              <a:buNone/>
            </a:pPr>
            <a:r>
              <a:rPr lang="en-US" sz="2800"/>
              <a:t>Submit Nominations (Self-nominations are welcome!) </a:t>
            </a:r>
            <a:endParaRPr sz="2800"/>
          </a:p>
          <a:p>
            <a:pPr marL="0" lvl="0" indent="0" algn="l" rtl="0">
              <a:spcBef>
                <a:spcPts val="1800"/>
              </a:spcBef>
              <a:spcAft>
                <a:spcPts val="0"/>
              </a:spcAft>
              <a:buNone/>
            </a:pPr>
            <a:r>
              <a:rPr lang="en-US" b="1"/>
              <a:t>Proposal: Change terms of Chair &amp; Vice Chair positions. </a:t>
            </a:r>
            <a:endParaRPr b="1"/>
          </a:p>
          <a:p>
            <a:pPr marL="457200" lvl="0" indent="0" algn="l" rtl="0">
              <a:spcBef>
                <a:spcPts val="1000"/>
              </a:spcBef>
              <a:spcAft>
                <a:spcPts val="0"/>
              </a:spcAft>
              <a:buNone/>
            </a:pPr>
            <a:r>
              <a:rPr lang="en-US" sz="2800" b="1"/>
              <a:t>Current: </a:t>
            </a:r>
            <a:r>
              <a:rPr lang="en-US" sz="2800"/>
              <a:t>One year as Vice Chair followed by one year as chair. </a:t>
            </a:r>
            <a:endParaRPr sz="2800"/>
          </a:p>
          <a:p>
            <a:pPr marL="457200" lvl="0" indent="0" algn="l" rtl="0">
              <a:spcBef>
                <a:spcPts val="1000"/>
              </a:spcBef>
              <a:spcAft>
                <a:spcPts val="1000"/>
              </a:spcAft>
              <a:buClr>
                <a:schemeClr val="dk1"/>
              </a:buClr>
              <a:buSzPts val="1100"/>
              <a:buFont typeface="Arial"/>
              <a:buNone/>
            </a:pPr>
            <a:r>
              <a:rPr lang="en-US" sz="2800" b="1"/>
              <a:t>Proposal: </a:t>
            </a:r>
            <a:r>
              <a:rPr lang="en-US" sz="2800"/>
              <a:t>Two year terms for Chair &amp; Vice Chair, elected in alternating years. </a:t>
            </a:r>
            <a:endParaRPr sz="2800"/>
          </a:p>
        </p:txBody>
      </p:sp>
      <p:sp>
        <p:nvSpPr>
          <p:cNvPr id="691" name="Google Shape;691;g192e89e3da8_0_4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9"/>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1666"/>
              <a:buFont typeface="Calibri"/>
              <a:buNone/>
            </a:pPr>
            <a:r>
              <a:rPr lang="en-US"/>
              <a:t>SIG Sponsored Symposium Proposal </a:t>
            </a:r>
            <a:endParaRPr/>
          </a:p>
        </p:txBody>
      </p:sp>
      <p:sp>
        <p:nvSpPr>
          <p:cNvPr id="697" name="Google Shape;697;p9"/>
          <p:cNvSpPr txBox="1">
            <a:spLocks noGrp="1"/>
          </p:cNvSpPr>
          <p:nvPr>
            <p:ph type="body" idx="1"/>
          </p:nvPr>
        </p:nvSpPr>
        <p:spPr>
          <a:xfrm>
            <a:off x="677575" y="1364325"/>
            <a:ext cx="6456600"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3200"/>
              <a:t>Moderated panel of 3-4 undergraduate* research presentations.</a:t>
            </a:r>
            <a:endParaRPr sz="3200"/>
          </a:p>
          <a:p>
            <a:pPr marL="0" lvl="0" indent="0" algn="l" rtl="0">
              <a:lnSpc>
                <a:spcPct val="100000"/>
              </a:lnSpc>
              <a:spcBef>
                <a:spcPts val="1800"/>
              </a:spcBef>
              <a:spcAft>
                <a:spcPts val="0"/>
              </a:spcAft>
              <a:buNone/>
            </a:pPr>
            <a:r>
              <a:rPr lang="en-US" sz="3200"/>
              <a:t>Integrated into poster submission &amp; review process. </a:t>
            </a:r>
            <a:endParaRPr sz="3200"/>
          </a:p>
          <a:p>
            <a:pPr marL="0" lvl="0" indent="0" algn="l" rtl="0">
              <a:lnSpc>
                <a:spcPct val="90000"/>
              </a:lnSpc>
              <a:spcBef>
                <a:spcPts val="1800"/>
              </a:spcBef>
              <a:spcAft>
                <a:spcPts val="0"/>
              </a:spcAft>
              <a:buClr>
                <a:schemeClr val="dk1"/>
              </a:buClr>
              <a:buSzPts val="2800"/>
              <a:buNone/>
            </a:pPr>
            <a:endParaRPr sz="3200"/>
          </a:p>
          <a:p>
            <a:pPr marL="0" lvl="0" indent="0" algn="l" rtl="0">
              <a:lnSpc>
                <a:spcPct val="90000"/>
              </a:lnSpc>
              <a:spcBef>
                <a:spcPts val="1800"/>
              </a:spcBef>
              <a:spcAft>
                <a:spcPts val="0"/>
              </a:spcAft>
              <a:buClr>
                <a:schemeClr val="dk1"/>
              </a:buClr>
              <a:buSzPts val="2800"/>
              <a:buNone/>
            </a:pPr>
            <a:endParaRPr sz="3200"/>
          </a:p>
          <a:p>
            <a:pPr marL="0" lvl="0" indent="0" algn="l" rtl="0">
              <a:lnSpc>
                <a:spcPct val="90000"/>
              </a:lnSpc>
              <a:spcBef>
                <a:spcPts val="1800"/>
              </a:spcBef>
              <a:spcAft>
                <a:spcPts val="0"/>
              </a:spcAft>
              <a:buClr>
                <a:schemeClr val="dk1"/>
              </a:buClr>
              <a:buSzPts val="2800"/>
              <a:buNone/>
            </a:pPr>
            <a:endParaRPr sz="3200"/>
          </a:p>
          <a:p>
            <a:pPr marL="0" lvl="0" indent="0" algn="l" rtl="0">
              <a:lnSpc>
                <a:spcPct val="90000"/>
              </a:lnSpc>
              <a:spcBef>
                <a:spcPts val="1800"/>
              </a:spcBef>
              <a:spcAft>
                <a:spcPts val="1800"/>
              </a:spcAft>
              <a:buClr>
                <a:schemeClr val="dk1"/>
              </a:buClr>
              <a:buSzPts val="2800"/>
              <a:buNone/>
            </a:pPr>
            <a:endParaRPr sz="2000"/>
          </a:p>
        </p:txBody>
      </p:sp>
      <p:sp>
        <p:nvSpPr>
          <p:cNvPr id="698" name="Google Shape;698;p9"/>
          <p:cNvSpPr txBox="1"/>
          <p:nvPr/>
        </p:nvSpPr>
        <p:spPr>
          <a:xfrm>
            <a:off x="229975" y="5435875"/>
            <a:ext cx="6904200" cy="1185300"/>
          </a:xfrm>
          <a:prstGeom prst="rect">
            <a:avLst/>
          </a:prstGeom>
          <a:noFill/>
          <a:ln>
            <a:noFill/>
          </a:ln>
        </p:spPr>
        <p:txBody>
          <a:bodyPr spcFirstLastPara="1" wrap="square" lIns="91425" tIns="91425" rIns="91425" bIns="91425" anchor="b" anchorCtr="0">
            <a:noAutofit/>
          </a:bodyPr>
          <a:lstStyle/>
          <a:p>
            <a:pPr marL="0" lvl="0" indent="0" algn="l" rtl="0">
              <a:lnSpc>
                <a:spcPct val="90000"/>
              </a:lnSpc>
              <a:spcBef>
                <a:spcPts val="0"/>
              </a:spcBef>
              <a:spcAft>
                <a:spcPts val="1800"/>
              </a:spcAft>
              <a:buNone/>
            </a:pPr>
            <a:r>
              <a:rPr lang="en-US" sz="2000">
                <a:solidFill>
                  <a:schemeClr val="dk1"/>
                </a:solidFill>
                <a:latin typeface="Lexend"/>
                <a:ea typeface="Lexend"/>
                <a:cs typeface="Lexend"/>
                <a:sym typeface="Lexend"/>
              </a:rPr>
              <a:t>* First author/presenter must be an undergraduate student or presenting research conducted as an undergraduate student. </a:t>
            </a:r>
            <a:endParaRPr>
              <a:latin typeface="Lexend"/>
              <a:ea typeface="Lexend"/>
              <a:cs typeface="Lexend"/>
              <a:sym typeface="Lexend"/>
            </a:endParaRPr>
          </a:p>
        </p:txBody>
      </p:sp>
      <p:pic>
        <p:nvPicPr>
          <p:cNvPr id="699" name="Google Shape;699;p9"/>
          <p:cNvPicPr preferRelativeResize="0"/>
          <p:nvPr/>
        </p:nvPicPr>
        <p:blipFill rotWithShape="1">
          <a:blip r:embed="rId3">
            <a:alphaModFix/>
          </a:blip>
          <a:srcRect l="19830" r="16095" b="823"/>
          <a:stretch/>
        </p:blipFill>
        <p:spPr>
          <a:xfrm>
            <a:off x="7562275" y="1364325"/>
            <a:ext cx="4051927" cy="4700225"/>
          </a:xfrm>
          <a:prstGeom prst="rect">
            <a:avLst/>
          </a:prstGeom>
          <a:noFill/>
          <a:ln w="9525" cap="flat" cmpd="sng">
            <a:solidFill>
              <a:schemeClr val="dk1"/>
            </a:solidFill>
            <a:prstDash val="solid"/>
            <a:round/>
            <a:headEnd type="none" w="sm" len="sm"/>
            <a:tailEnd type="none" w="sm" len="sm"/>
          </a:ln>
        </p:spPr>
      </p:pic>
      <p:sp>
        <p:nvSpPr>
          <p:cNvPr id="700" name="Google Shape;700;p9"/>
          <p:cNvSpPr txBox="1"/>
          <p:nvPr/>
        </p:nvSpPr>
        <p:spPr>
          <a:xfrm>
            <a:off x="7515088" y="5499450"/>
            <a:ext cx="4146300" cy="1185300"/>
          </a:xfrm>
          <a:prstGeom prst="rect">
            <a:avLst/>
          </a:prstGeom>
          <a:noFill/>
          <a:ln>
            <a:noFill/>
          </a:ln>
        </p:spPr>
        <p:txBody>
          <a:bodyPr spcFirstLastPara="1" wrap="square" lIns="91425" tIns="91425" rIns="91425" bIns="91425" anchor="b" anchorCtr="0">
            <a:noAutofit/>
          </a:bodyPr>
          <a:lstStyle/>
          <a:p>
            <a:pPr marL="0" lvl="0" indent="0" algn="ctr" rtl="0">
              <a:lnSpc>
                <a:spcPct val="90000"/>
              </a:lnSpc>
              <a:spcBef>
                <a:spcPts val="0"/>
              </a:spcBef>
              <a:spcAft>
                <a:spcPts val="1800"/>
              </a:spcAft>
              <a:buNone/>
            </a:pPr>
            <a:r>
              <a:rPr lang="en-US" sz="1600">
                <a:solidFill>
                  <a:schemeClr val="dk1"/>
                </a:solidFill>
                <a:latin typeface="Lexend"/>
                <a:ea typeface="Lexend"/>
                <a:cs typeface="Lexend"/>
                <a:sym typeface="Lexend"/>
              </a:rPr>
              <a:t>2016 Student Poster Award Winners Monica Abdul-Chani &amp; Gabriella Ponzini</a:t>
            </a:r>
            <a:endParaRPr sz="1600">
              <a:latin typeface="Lexend"/>
              <a:ea typeface="Lexend"/>
              <a:cs typeface="Lexend"/>
              <a:sym typeface="Lexend"/>
            </a:endParaRPr>
          </a:p>
        </p:txBody>
      </p:sp>
      <p:sp>
        <p:nvSpPr>
          <p:cNvPr id="701" name="Google Shape;701;p9"/>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g192e89e3da8_0_556"/>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7" name="Google Shape;707;g192e89e3da8_0_556"/>
          <p:cNvPicPr preferRelativeResize="0"/>
          <p:nvPr/>
        </p:nvPicPr>
        <p:blipFill rotWithShape="1">
          <a:blip r:embed="rId3">
            <a:alphaModFix/>
          </a:blip>
          <a:srcRect l="34257" t="15692" r="36920" b="37407"/>
          <a:stretch/>
        </p:blipFill>
        <p:spPr>
          <a:xfrm>
            <a:off x="8604250" y="2048800"/>
            <a:ext cx="2743199" cy="2540682"/>
          </a:xfrm>
          <a:prstGeom prst="rect">
            <a:avLst/>
          </a:prstGeom>
          <a:noFill/>
          <a:ln>
            <a:noFill/>
          </a:ln>
        </p:spPr>
      </p:pic>
      <p:sp>
        <p:nvSpPr>
          <p:cNvPr id="708" name="Google Shape;708;g192e89e3da8_0_556"/>
          <p:cNvSpPr txBox="1">
            <a:spLocks noGrp="1"/>
          </p:cNvSpPr>
          <p:nvPr>
            <p:ph type="title"/>
          </p:nvPr>
        </p:nvSpPr>
        <p:spPr>
          <a:xfrm>
            <a:off x="831850" y="1709756"/>
            <a:ext cx="10515600" cy="4210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8000"/>
              <a:t>Student Poster Award</a:t>
            </a:r>
            <a:endParaRPr sz="8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11"/>
          <p:cNvPicPr preferRelativeResize="0"/>
          <p:nvPr/>
        </p:nvPicPr>
        <p:blipFill>
          <a:blip r:embed="rId3">
            <a:alphaModFix/>
          </a:blip>
          <a:stretch>
            <a:fillRect/>
          </a:stretch>
        </p:blipFill>
        <p:spPr>
          <a:xfrm>
            <a:off x="0" y="1699374"/>
            <a:ext cx="12191999" cy="2946102"/>
          </a:xfrm>
          <a:prstGeom prst="rect">
            <a:avLst/>
          </a:prstGeom>
          <a:noFill/>
          <a:ln>
            <a:noFill/>
          </a:ln>
        </p:spPr>
      </p:pic>
      <p:sp>
        <p:nvSpPr>
          <p:cNvPr id="714" name="Google Shape;714;p1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Student Poster Award</a:t>
            </a:r>
            <a:endParaRPr/>
          </a:p>
        </p:txBody>
      </p:sp>
      <p:sp>
        <p:nvSpPr>
          <p:cNvPr id="715" name="Google Shape;715;p11"/>
          <p:cNvSpPr txBox="1">
            <a:spLocks noGrp="1"/>
          </p:cNvSpPr>
          <p:nvPr>
            <p:ph type="body" idx="1"/>
          </p:nvPr>
        </p:nvSpPr>
        <p:spPr>
          <a:xfrm>
            <a:off x="677575" y="1265675"/>
            <a:ext cx="11032500" cy="4812600"/>
          </a:xfrm>
          <a:prstGeom prst="rect">
            <a:avLst/>
          </a:prstGeom>
          <a:noFill/>
          <a:ln>
            <a:noFill/>
          </a:ln>
        </p:spPr>
        <p:txBody>
          <a:bodyPr spcFirstLastPara="1" wrap="square" lIns="91425" tIns="45700" rIns="91425" bIns="45700" anchor="b" anchorCtr="0">
            <a:normAutofit/>
          </a:bodyPr>
          <a:lstStyle/>
          <a:p>
            <a:pPr marL="114300" marR="114300" lvl="0" indent="0" algn="ctr" rtl="0">
              <a:lnSpc>
                <a:spcPct val="100000"/>
              </a:lnSpc>
              <a:spcBef>
                <a:spcPts val="200"/>
              </a:spcBef>
              <a:spcAft>
                <a:spcPts val="0"/>
              </a:spcAft>
              <a:buClr>
                <a:schemeClr val="dk1"/>
              </a:buClr>
              <a:buSzPts val="1100"/>
              <a:buNone/>
            </a:pPr>
            <a:r>
              <a:rPr lang="en-US" sz="4800">
                <a:solidFill>
                  <a:srgbClr val="2E3094"/>
                </a:solidFill>
                <a:latin typeface="Lexend ExtraBold"/>
                <a:ea typeface="Lexend ExtraBold"/>
                <a:cs typeface="Lexend ExtraBold"/>
                <a:sym typeface="Lexend ExtraBold"/>
              </a:rPr>
              <a:t>Felicia Rosen</a:t>
            </a:r>
            <a:endParaRPr sz="1400">
              <a:solidFill>
                <a:srgbClr val="2E3094"/>
              </a:solidFill>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2800">
                <a:latin typeface="Lexend Medium"/>
                <a:ea typeface="Lexend Medium"/>
                <a:cs typeface="Lexend Medium"/>
                <a:sym typeface="Lexend Medium"/>
              </a:rPr>
              <a:t>Mentor: Lucas S. LaFreniere, Ph.D. </a:t>
            </a:r>
            <a:endParaRPr sz="28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1400">
                <a:latin typeface="Lexend Medium"/>
                <a:ea typeface="Lexend Medium"/>
                <a:cs typeface="Lexend Medium"/>
                <a:sym typeface="Lexend Medium"/>
              </a:rPr>
              <a:t>Skidmore College</a:t>
            </a:r>
            <a:endParaRPr sz="28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endParaRPr sz="72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3200" b="1"/>
              <a:t>Savoring Positive Emotions Reduces Pre-Existing Worry in Generalized Anxiety Disorder: </a:t>
            </a:r>
            <a:endParaRPr sz="3200" b="1"/>
          </a:p>
          <a:p>
            <a:pPr marL="114300" marR="114300" lvl="0" indent="0" algn="ctr" rtl="0">
              <a:lnSpc>
                <a:spcPct val="100000"/>
              </a:lnSpc>
              <a:spcBef>
                <a:spcPts val="200"/>
              </a:spcBef>
              <a:spcAft>
                <a:spcPts val="0"/>
              </a:spcAft>
              <a:buClr>
                <a:schemeClr val="dk1"/>
              </a:buClr>
              <a:buSzPts val="1100"/>
              <a:buFont typeface="Arial"/>
              <a:buNone/>
            </a:pPr>
            <a:r>
              <a:rPr lang="en-US" sz="3200" b="1"/>
              <a:t>An Interventional Experiment </a:t>
            </a:r>
            <a:endParaRPr sz="3200" b="1"/>
          </a:p>
        </p:txBody>
      </p:sp>
      <p:sp>
        <p:nvSpPr>
          <p:cNvPr id="716" name="Google Shape;716;p11"/>
          <p:cNvSpPr/>
          <p:nvPr/>
        </p:nvSpPr>
        <p:spPr>
          <a:xfrm>
            <a:off x="0" y="0"/>
            <a:ext cx="12162300" cy="6858000"/>
          </a:xfrm>
          <a:prstGeom prst="rect">
            <a:avLst/>
          </a:prstGeom>
          <a:noFill/>
          <a:ln w="1143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1"/>
          <p:cNvSpPr/>
          <p:nvPr/>
        </p:nvSpPr>
        <p:spPr>
          <a:xfrm>
            <a:off x="-24275" y="-4780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1590</Words>
  <Application>Microsoft Office PowerPoint</Application>
  <PresentationFormat>Widescreen</PresentationFormat>
  <Paragraphs>206</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Calibri</vt:lpstr>
      <vt:lpstr>Lexend</vt:lpstr>
      <vt:lpstr>Lato</vt:lpstr>
      <vt:lpstr>Lexend ExtraBold</vt:lpstr>
      <vt:lpstr>Lexend Medium</vt:lpstr>
      <vt:lpstr>Arial</vt:lpstr>
      <vt:lpstr>Office Theme</vt:lpstr>
      <vt:lpstr>ANNUAL BUSINESS MEETING NOVEMBER 19, 2022</vt:lpstr>
      <vt:lpstr>Agenda </vt:lpstr>
      <vt:lpstr>Welcome (Back)! </vt:lpstr>
      <vt:lpstr>Announcements</vt:lpstr>
      <vt:lpstr>Announcements</vt:lpstr>
      <vt:lpstr>Membership Renewal</vt:lpstr>
      <vt:lpstr>Member News &amp; Celebrations</vt:lpstr>
      <vt:lpstr>Member News &amp; Celebrations</vt:lpstr>
      <vt:lpstr>Member News &amp; Celebrations</vt:lpstr>
      <vt:lpstr>Member News &amp; Celebrations</vt:lpstr>
      <vt:lpstr>Member News &amp; Celebrations</vt:lpstr>
      <vt:lpstr>Member News &amp; Celebrations</vt:lpstr>
      <vt:lpstr>Member News &amp; Celebrations</vt:lpstr>
      <vt:lpstr>Member News &amp; Celebrations</vt:lpstr>
      <vt:lpstr>Member News &amp; Celebrations</vt:lpstr>
      <vt:lpstr>Member News &amp; Celebrations</vt:lpstr>
      <vt:lpstr>SIG Poster Exposition</vt:lpstr>
      <vt:lpstr>SIG Business</vt:lpstr>
      <vt:lpstr>Membership Update</vt:lpstr>
      <vt:lpstr>Membership Update</vt:lpstr>
      <vt:lpstr>Membership Update</vt:lpstr>
      <vt:lpstr>Elections</vt:lpstr>
      <vt:lpstr>Elections</vt:lpstr>
      <vt:lpstr>SIG Sponsored Symposium Proposal </vt:lpstr>
      <vt:lpstr>Student Poster Award</vt:lpstr>
      <vt:lpstr>Student Poster Award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BUSINESS MEETING NOVEMBER 19, 2022</dc:title>
  <dc:creator>Laura</dc:creator>
  <cp:lastModifiedBy>Amanda Halliburton</cp:lastModifiedBy>
  <cp:revision>1</cp:revision>
  <dcterms:created xsi:type="dcterms:W3CDTF">2022-11-01T20:07:06Z</dcterms:created>
  <dcterms:modified xsi:type="dcterms:W3CDTF">2022-12-02T15:10:26Z</dcterms:modified>
</cp:coreProperties>
</file>