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9"/>
  </p:notesMasterIdLst>
  <p:sldIdLst>
    <p:sldId id="256" r:id="rId5"/>
    <p:sldId id="272" r:id="rId6"/>
    <p:sldId id="257" r:id="rId7"/>
    <p:sldId id="264" r:id="rId8"/>
    <p:sldId id="270" r:id="rId9"/>
    <p:sldId id="275" r:id="rId10"/>
    <p:sldId id="276" r:id="rId11"/>
    <p:sldId id="273" r:id="rId12"/>
    <p:sldId id="261" r:id="rId13"/>
    <p:sldId id="258" r:id="rId14"/>
    <p:sldId id="267" r:id="rId15"/>
    <p:sldId id="274" r:id="rId16"/>
    <p:sldId id="265" r:id="rId17"/>
    <p:sldId id="26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43"/>
    <p:restoredTop sz="80836"/>
  </p:normalViewPr>
  <p:slideViewPr>
    <p:cSldViewPr snapToGrid="0" snapToObjects="1">
      <p:cViewPr varScale="1">
        <p:scale>
          <a:sx n="93" d="100"/>
          <a:sy n="93" d="100"/>
        </p:scale>
        <p:origin x="49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F6DC1C-0F5C-C74C-A6F9-6B4EBFDF30A1}" type="datetimeFigureOut">
              <a:rPr lang="en-US" smtClean="0"/>
              <a:t>2/25/2022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3B92F9-72E9-8744-9437-2C338F30FEAA}" type="slidenum">
              <a:rPr lang="en-US" smtClean="0"/>
              <a:t>‹#›</a:t>
            </a:fld>
            <a:endParaRPr lang="en-US"/>
          </a:p>
        </p:txBody>
      </p:sp>
    </p:spTree>
    <p:extLst>
      <p:ext uri="{BB962C8B-B14F-4D97-AF65-F5344CB8AC3E}">
        <p14:creationId xmlns:p14="http://schemas.microsoft.com/office/powerpoint/2010/main" val="2041999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a:t>
            </a:r>
          </a:p>
        </p:txBody>
      </p:sp>
      <p:sp>
        <p:nvSpPr>
          <p:cNvPr id="4" name="Slide Number Placeholder 3"/>
          <p:cNvSpPr>
            <a:spLocks noGrp="1"/>
          </p:cNvSpPr>
          <p:nvPr>
            <p:ph type="sldNum" sz="quarter" idx="5"/>
          </p:nvPr>
        </p:nvSpPr>
        <p:spPr/>
        <p:txBody>
          <a:bodyPr/>
          <a:lstStyle/>
          <a:p>
            <a:fld id="{A23B92F9-72E9-8744-9437-2C338F30FEAA}" type="slidenum">
              <a:rPr lang="en-US" smtClean="0"/>
              <a:t>1</a:t>
            </a:fld>
            <a:endParaRPr lang="en-US"/>
          </a:p>
        </p:txBody>
      </p:sp>
    </p:spTree>
    <p:extLst>
      <p:ext uri="{BB962C8B-B14F-4D97-AF65-F5344CB8AC3E}">
        <p14:creationId xmlns:p14="http://schemas.microsoft.com/office/powerpoint/2010/main" val="2412153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3B92F9-72E9-8744-9437-2C338F30FEAA}" type="slidenum">
              <a:rPr lang="en-US" smtClean="0"/>
              <a:t>2</a:t>
            </a:fld>
            <a:endParaRPr lang="en-US"/>
          </a:p>
        </p:txBody>
      </p:sp>
    </p:spTree>
    <p:extLst>
      <p:ext uri="{BB962C8B-B14F-4D97-AF65-F5344CB8AC3E}">
        <p14:creationId xmlns:p14="http://schemas.microsoft.com/office/powerpoint/2010/main" val="3000444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a:t>
            </a:r>
          </a:p>
        </p:txBody>
      </p:sp>
      <p:sp>
        <p:nvSpPr>
          <p:cNvPr id="4" name="Slide Number Placeholder 3"/>
          <p:cNvSpPr>
            <a:spLocks noGrp="1"/>
          </p:cNvSpPr>
          <p:nvPr>
            <p:ph type="sldNum" sz="quarter" idx="5"/>
          </p:nvPr>
        </p:nvSpPr>
        <p:spPr/>
        <p:txBody>
          <a:bodyPr/>
          <a:lstStyle/>
          <a:p>
            <a:fld id="{A23B92F9-72E9-8744-9437-2C338F30FEAA}" type="slidenum">
              <a:rPr lang="en-US" smtClean="0"/>
              <a:t>3</a:t>
            </a:fld>
            <a:endParaRPr lang="en-US"/>
          </a:p>
        </p:txBody>
      </p:sp>
    </p:spTree>
    <p:extLst>
      <p:ext uri="{BB962C8B-B14F-4D97-AF65-F5344CB8AC3E}">
        <p14:creationId xmlns:p14="http://schemas.microsoft.com/office/powerpoint/2010/main" val="54627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LIZ</a:t>
            </a:r>
          </a:p>
        </p:txBody>
      </p:sp>
      <p:sp>
        <p:nvSpPr>
          <p:cNvPr id="4" name="Slide Number Placeholder 3"/>
          <p:cNvSpPr>
            <a:spLocks noGrp="1"/>
          </p:cNvSpPr>
          <p:nvPr>
            <p:ph type="sldNum" sz="quarter" idx="5"/>
          </p:nvPr>
        </p:nvSpPr>
        <p:spPr/>
        <p:txBody>
          <a:bodyPr/>
          <a:lstStyle/>
          <a:p>
            <a:fld id="{A23B92F9-72E9-8744-9437-2C338F30FEAA}" type="slidenum">
              <a:rPr lang="en-US" smtClean="0"/>
              <a:t>4</a:t>
            </a:fld>
            <a:endParaRPr lang="en-US"/>
          </a:p>
        </p:txBody>
      </p:sp>
    </p:spTree>
    <p:extLst>
      <p:ext uri="{BB962C8B-B14F-4D97-AF65-F5344CB8AC3E}">
        <p14:creationId xmlns:p14="http://schemas.microsoft.com/office/powerpoint/2010/main" val="3427350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a:t>
            </a:r>
          </a:p>
          <a:p>
            <a:endParaRPr lang="en-US" dirty="0"/>
          </a:p>
          <a:p>
            <a:r>
              <a:rPr lang="en-US" dirty="0"/>
              <a:t>Kerstin: 3 publications </a:t>
            </a:r>
          </a:p>
          <a:p>
            <a:r>
              <a:rPr lang="en-US" dirty="0"/>
              <a:t>Thomas Le: </a:t>
            </a:r>
            <a:r>
              <a:rPr lang="en-US" sz="1200" b="0" i="0" u="none" strike="noStrike" kern="1200" dirty="0">
                <a:solidFill>
                  <a:schemeClr val="tx1"/>
                </a:solidFill>
                <a:effectLst/>
                <a:latin typeface="+mn-lt"/>
                <a:ea typeface="+mn-ea"/>
                <a:cs typeface="+mn-cs"/>
              </a:rPr>
              <a:t>two first author papers with undergrad co authors accepted this year, as well as a paper with an undergrad as first author accepted, </a:t>
            </a:r>
            <a:endParaRPr lang="en-US" dirty="0"/>
          </a:p>
          <a:p>
            <a:endParaRPr lang="en-US" dirty="0"/>
          </a:p>
          <a:p>
            <a:r>
              <a:rPr lang="en-US" dirty="0"/>
              <a:t>Lori  Hilt:</a:t>
            </a:r>
          </a:p>
          <a:p>
            <a:r>
              <a:rPr lang="en-US" dirty="0"/>
              <a:t>Two especially exciting accomplishments involving my students:</a:t>
            </a:r>
          </a:p>
          <a:p>
            <a:r>
              <a:rPr lang="en-US" dirty="0"/>
              <a:t>1) My student Cassidy </a:t>
            </a:r>
            <a:r>
              <a:rPr lang="en-US" dirty="0" err="1"/>
              <a:t>Salentine</a:t>
            </a:r>
            <a:r>
              <a:rPr lang="en-US" dirty="0"/>
              <a:t> published her first-authored senior thesis:</a:t>
            </a:r>
          </a:p>
          <a:p>
            <a:r>
              <a:rPr lang="en-US" dirty="0" err="1"/>
              <a:t>Salentine</a:t>
            </a:r>
            <a:r>
              <a:rPr lang="en-US" dirty="0"/>
              <a:t>, C.M, Hilt, L.M., </a:t>
            </a:r>
            <a:r>
              <a:rPr lang="en-US" dirty="0" err="1"/>
              <a:t>Muehlenkamp</a:t>
            </a:r>
            <a:r>
              <a:rPr lang="en-US" dirty="0"/>
              <a:t>, J.J., &amp; </a:t>
            </a:r>
            <a:r>
              <a:rPr lang="en-US" dirty="0" err="1"/>
              <a:t>Ehlinger</a:t>
            </a:r>
            <a:r>
              <a:rPr lang="en-US" dirty="0"/>
              <a:t>, P.E. (2020). The link between discrimination and worst point suicidal ideation among sexual and gender minority adults. Suicide and Life Threatening Behavior, 50, 19-28. DOI: 10.1111/sltb.12571</a:t>
            </a:r>
          </a:p>
          <a:p>
            <a:r>
              <a:rPr lang="en-US" dirty="0"/>
              <a:t>2) My student Caroline Swords was awarded a Psi Chi undergraduate research grant, and because she was among the top scorers, I also received a stipend as her mentor. (I love working with talented undergrads!!)</a:t>
            </a:r>
          </a:p>
        </p:txBody>
      </p:sp>
      <p:sp>
        <p:nvSpPr>
          <p:cNvPr id="4" name="Slide Number Placeholder 3"/>
          <p:cNvSpPr>
            <a:spLocks noGrp="1"/>
          </p:cNvSpPr>
          <p:nvPr>
            <p:ph type="sldNum" sz="quarter" idx="5"/>
          </p:nvPr>
        </p:nvSpPr>
        <p:spPr/>
        <p:txBody>
          <a:bodyPr/>
          <a:lstStyle/>
          <a:p>
            <a:fld id="{A23B92F9-72E9-8744-9437-2C338F30FEAA}" type="slidenum">
              <a:rPr lang="en-US" smtClean="0"/>
              <a:t>5</a:t>
            </a:fld>
            <a:endParaRPr lang="en-US"/>
          </a:p>
        </p:txBody>
      </p:sp>
    </p:spTree>
    <p:extLst>
      <p:ext uri="{BB962C8B-B14F-4D97-AF65-F5344CB8AC3E}">
        <p14:creationId xmlns:p14="http://schemas.microsoft.com/office/powerpoint/2010/main" val="3724670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a:t>
            </a:r>
          </a:p>
          <a:p>
            <a:endParaRPr lang="en-US" dirty="0"/>
          </a:p>
          <a:p>
            <a:r>
              <a:rPr lang="en-US" dirty="0"/>
              <a:t>Kerstin: 3 publications </a:t>
            </a:r>
          </a:p>
          <a:p>
            <a:r>
              <a:rPr lang="en-US" dirty="0"/>
              <a:t>Thomas Le: </a:t>
            </a:r>
            <a:r>
              <a:rPr lang="en-US" sz="1200" b="0" i="0" u="none" strike="noStrike" kern="1200" dirty="0">
                <a:solidFill>
                  <a:schemeClr val="tx1"/>
                </a:solidFill>
                <a:effectLst/>
                <a:latin typeface="+mn-lt"/>
                <a:ea typeface="+mn-ea"/>
                <a:cs typeface="+mn-cs"/>
              </a:rPr>
              <a:t>two first author papers with undergrad co authors accepted this year, as well as a paper with an undergrad as first author accepted, </a:t>
            </a:r>
            <a:endParaRPr lang="en-US" dirty="0"/>
          </a:p>
          <a:p>
            <a:endParaRPr lang="en-US" dirty="0"/>
          </a:p>
          <a:p>
            <a:r>
              <a:rPr lang="en-US" dirty="0"/>
              <a:t>Lori  Hilt:</a:t>
            </a:r>
          </a:p>
          <a:p>
            <a:r>
              <a:rPr lang="en-US" dirty="0"/>
              <a:t>Two especially exciting accomplishments involving my students:</a:t>
            </a:r>
          </a:p>
          <a:p>
            <a:r>
              <a:rPr lang="en-US" dirty="0"/>
              <a:t>1) My student Cassidy </a:t>
            </a:r>
            <a:r>
              <a:rPr lang="en-US" dirty="0" err="1"/>
              <a:t>Salentine</a:t>
            </a:r>
            <a:r>
              <a:rPr lang="en-US" dirty="0"/>
              <a:t> published her first-authored senior thesis:</a:t>
            </a:r>
          </a:p>
          <a:p>
            <a:r>
              <a:rPr lang="en-US" dirty="0" err="1"/>
              <a:t>Salentine</a:t>
            </a:r>
            <a:r>
              <a:rPr lang="en-US" dirty="0"/>
              <a:t>, C.M, Hilt, L.M., </a:t>
            </a:r>
            <a:r>
              <a:rPr lang="en-US" dirty="0" err="1"/>
              <a:t>Muehlenkamp</a:t>
            </a:r>
            <a:r>
              <a:rPr lang="en-US" dirty="0"/>
              <a:t>, J.J., &amp; </a:t>
            </a:r>
            <a:r>
              <a:rPr lang="en-US" dirty="0" err="1"/>
              <a:t>Ehlinger</a:t>
            </a:r>
            <a:r>
              <a:rPr lang="en-US" dirty="0"/>
              <a:t>, P.E. (2020). The link between discrimination and worst point suicidal ideation among sexual and gender minority adults. Suicide and Life Threatening Behavior, 50, 19-28. DOI: 10.1111/sltb.12571</a:t>
            </a:r>
          </a:p>
          <a:p>
            <a:r>
              <a:rPr lang="en-US" dirty="0"/>
              <a:t>2) My student Caroline Swords was awarded a Psi Chi undergraduate research grant, and because she was among the top scorers, I also received a stipend as her mentor. (I love working with talented undergrads!!)</a:t>
            </a:r>
          </a:p>
        </p:txBody>
      </p:sp>
      <p:sp>
        <p:nvSpPr>
          <p:cNvPr id="4" name="Slide Number Placeholder 3"/>
          <p:cNvSpPr>
            <a:spLocks noGrp="1"/>
          </p:cNvSpPr>
          <p:nvPr>
            <p:ph type="sldNum" sz="quarter" idx="5"/>
          </p:nvPr>
        </p:nvSpPr>
        <p:spPr/>
        <p:txBody>
          <a:bodyPr/>
          <a:lstStyle/>
          <a:p>
            <a:fld id="{A23B92F9-72E9-8744-9437-2C338F30FEAA}" type="slidenum">
              <a:rPr lang="en-US" smtClean="0"/>
              <a:t>6</a:t>
            </a:fld>
            <a:endParaRPr lang="en-US"/>
          </a:p>
        </p:txBody>
      </p:sp>
    </p:spTree>
    <p:extLst>
      <p:ext uri="{BB962C8B-B14F-4D97-AF65-F5344CB8AC3E}">
        <p14:creationId xmlns:p14="http://schemas.microsoft.com/office/powerpoint/2010/main" val="4264029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a:p>
          <a:p>
            <a:endParaRPr lang="en-US" dirty="0"/>
          </a:p>
          <a:p>
            <a:r>
              <a:rPr lang="en-US" dirty="0"/>
              <a:t>Kerstin: 3 publications </a:t>
            </a:r>
          </a:p>
          <a:p>
            <a:r>
              <a:rPr lang="en-US" dirty="0"/>
              <a:t>Thomas Le: </a:t>
            </a:r>
            <a:r>
              <a:rPr lang="en-US" sz="1200" b="0" i="0" u="none" strike="noStrike" kern="1200" dirty="0">
                <a:solidFill>
                  <a:schemeClr val="tx1"/>
                </a:solidFill>
                <a:effectLst/>
                <a:latin typeface="+mn-lt"/>
                <a:ea typeface="+mn-ea"/>
                <a:cs typeface="+mn-cs"/>
              </a:rPr>
              <a:t>two first author papers with undergrad co authors accepted this year, as well as a paper with an undergrad as first author accepted, </a:t>
            </a:r>
            <a:endParaRPr lang="en-US" dirty="0"/>
          </a:p>
          <a:p>
            <a:endParaRPr lang="en-US" dirty="0"/>
          </a:p>
          <a:p>
            <a:r>
              <a:rPr lang="en-US" dirty="0"/>
              <a:t>Lori  Hilt:</a:t>
            </a:r>
          </a:p>
          <a:p>
            <a:r>
              <a:rPr lang="en-US" dirty="0"/>
              <a:t>Two especially exciting accomplishments involving my students:</a:t>
            </a:r>
          </a:p>
          <a:p>
            <a:r>
              <a:rPr lang="en-US" dirty="0"/>
              <a:t>1) My student Cassidy </a:t>
            </a:r>
            <a:r>
              <a:rPr lang="en-US" dirty="0" err="1"/>
              <a:t>Salentine</a:t>
            </a:r>
            <a:r>
              <a:rPr lang="en-US" dirty="0"/>
              <a:t> published her first-authored senior thesis:</a:t>
            </a:r>
          </a:p>
          <a:p>
            <a:r>
              <a:rPr lang="en-US" dirty="0" err="1"/>
              <a:t>Salentine</a:t>
            </a:r>
            <a:r>
              <a:rPr lang="en-US" dirty="0"/>
              <a:t>, C.M, Hilt, L.M., </a:t>
            </a:r>
            <a:r>
              <a:rPr lang="en-US" dirty="0" err="1"/>
              <a:t>Muehlenkamp</a:t>
            </a:r>
            <a:r>
              <a:rPr lang="en-US" dirty="0"/>
              <a:t>, J.J., &amp; </a:t>
            </a:r>
            <a:r>
              <a:rPr lang="en-US" dirty="0" err="1"/>
              <a:t>Ehlinger</a:t>
            </a:r>
            <a:r>
              <a:rPr lang="en-US" dirty="0"/>
              <a:t>, P.E. (2020). The link between discrimination and worst point suicidal ideation among sexual and gender minority adults. Suicide and Life Threatening Behavior, 50, 19-28. DOI: 10.1111/sltb.12571</a:t>
            </a:r>
          </a:p>
          <a:p>
            <a:r>
              <a:rPr lang="en-US" dirty="0"/>
              <a:t>2) My student Caroline Swords was awarded a Psi Chi undergraduate research grant, and because she was among the top scorers, I also received a stipend as her mentor. (I love working with talented undergrads!!)</a:t>
            </a:r>
          </a:p>
        </p:txBody>
      </p:sp>
      <p:sp>
        <p:nvSpPr>
          <p:cNvPr id="4" name="Slide Number Placeholder 3"/>
          <p:cNvSpPr>
            <a:spLocks noGrp="1"/>
          </p:cNvSpPr>
          <p:nvPr>
            <p:ph type="sldNum" sz="quarter" idx="5"/>
          </p:nvPr>
        </p:nvSpPr>
        <p:spPr/>
        <p:txBody>
          <a:bodyPr/>
          <a:lstStyle/>
          <a:p>
            <a:fld id="{A23B92F9-72E9-8744-9437-2C338F30FEAA}" type="slidenum">
              <a:rPr lang="en-US" smtClean="0"/>
              <a:t>7</a:t>
            </a:fld>
            <a:endParaRPr lang="en-US"/>
          </a:p>
        </p:txBody>
      </p:sp>
    </p:spTree>
    <p:extLst>
      <p:ext uri="{BB962C8B-B14F-4D97-AF65-F5344CB8AC3E}">
        <p14:creationId xmlns:p14="http://schemas.microsoft.com/office/powerpoint/2010/main" val="192574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a:t>
            </a:r>
          </a:p>
        </p:txBody>
      </p:sp>
      <p:sp>
        <p:nvSpPr>
          <p:cNvPr id="4" name="Slide Number Placeholder 3"/>
          <p:cNvSpPr>
            <a:spLocks noGrp="1"/>
          </p:cNvSpPr>
          <p:nvPr>
            <p:ph type="sldNum" sz="quarter" idx="5"/>
          </p:nvPr>
        </p:nvSpPr>
        <p:spPr/>
        <p:txBody>
          <a:bodyPr/>
          <a:lstStyle/>
          <a:p>
            <a:fld id="{A23B92F9-72E9-8744-9437-2C338F30FEAA}" type="slidenum">
              <a:rPr lang="en-US" smtClean="0"/>
              <a:t>9</a:t>
            </a:fld>
            <a:endParaRPr lang="en-US"/>
          </a:p>
        </p:txBody>
      </p:sp>
    </p:spTree>
    <p:extLst>
      <p:ext uri="{BB962C8B-B14F-4D97-AF65-F5344CB8AC3E}">
        <p14:creationId xmlns:p14="http://schemas.microsoft.com/office/powerpoint/2010/main" val="449877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a:t>
            </a:r>
          </a:p>
          <a:p>
            <a:r>
              <a:rPr lang="en-US" dirty="0"/>
              <a:t>7 matches </a:t>
            </a:r>
          </a:p>
        </p:txBody>
      </p:sp>
      <p:sp>
        <p:nvSpPr>
          <p:cNvPr id="4" name="Slide Number Placeholder 3"/>
          <p:cNvSpPr>
            <a:spLocks noGrp="1"/>
          </p:cNvSpPr>
          <p:nvPr>
            <p:ph type="sldNum" sz="quarter" idx="5"/>
          </p:nvPr>
        </p:nvSpPr>
        <p:spPr/>
        <p:txBody>
          <a:bodyPr/>
          <a:lstStyle/>
          <a:p>
            <a:fld id="{A23B92F9-72E9-8744-9437-2C338F30FEAA}" type="slidenum">
              <a:rPr lang="en-US" smtClean="0"/>
              <a:t>10</a:t>
            </a:fld>
            <a:endParaRPr lang="en-US"/>
          </a:p>
        </p:txBody>
      </p:sp>
    </p:spTree>
    <p:extLst>
      <p:ext uri="{BB962C8B-B14F-4D97-AF65-F5344CB8AC3E}">
        <p14:creationId xmlns:p14="http://schemas.microsoft.com/office/powerpoint/2010/main" val="179062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 </a:t>
            </a:r>
          </a:p>
          <a:p>
            <a:r>
              <a:rPr lang="en-US" dirty="0"/>
              <a:t>We had 3 requests for sponsorship and were able to sponsor 2 – neither was accepted</a:t>
            </a:r>
          </a:p>
          <a:p>
            <a:endParaRPr lang="en-US" dirty="0"/>
          </a:p>
          <a:p>
            <a:endParaRPr lang="en-US" dirty="0"/>
          </a:p>
        </p:txBody>
      </p:sp>
      <p:sp>
        <p:nvSpPr>
          <p:cNvPr id="4" name="Slide Number Placeholder 3"/>
          <p:cNvSpPr>
            <a:spLocks noGrp="1"/>
          </p:cNvSpPr>
          <p:nvPr>
            <p:ph type="sldNum" sz="quarter" idx="5"/>
          </p:nvPr>
        </p:nvSpPr>
        <p:spPr/>
        <p:txBody>
          <a:bodyPr/>
          <a:lstStyle/>
          <a:p>
            <a:fld id="{A23B92F9-72E9-8744-9437-2C338F30FEAA}" type="slidenum">
              <a:rPr lang="en-US" smtClean="0"/>
              <a:t>11</a:t>
            </a:fld>
            <a:endParaRPr lang="en-US"/>
          </a:p>
        </p:txBody>
      </p:sp>
    </p:spTree>
    <p:extLst>
      <p:ext uri="{BB962C8B-B14F-4D97-AF65-F5344CB8AC3E}">
        <p14:creationId xmlns:p14="http://schemas.microsoft.com/office/powerpoint/2010/main" val="19217034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 </a:t>
            </a:r>
          </a:p>
          <a:p>
            <a:r>
              <a:rPr lang="en-US" dirty="0"/>
              <a:t>We had 3 requests for sponsorship and were able to sponsor 2 – neither was accepted</a:t>
            </a:r>
          </a:p>
          <a:p>
            <a:endParaRPr lang="en-US" dirty="0"/>
          </a:p>
          <a:p>
            <a:endParaRPr lang="en-US" dirty="0"/>
          </a:p>
        </p:txBody>
      </p:sp>
      <p:sp>
        <p:nvSpPr>
          <p:cNvPr id="4" name="Slide Number Placeholder 3"/>
          <p:cNvSpPr>
            <a:spLocks noGrp="1"/>
          </p:cNvSpPr>
          <p:nvPr>
            <p:ph type="sldNum" sz="quarter" idx="5"/>
          </p:nvPr>
        </p:nvSpPr>
        <p:spPr/>
        <p:txBody>
          <a:bodyPr/>
          <a:lstStyle/>
          <a:p>
            <a:fld id="{A23B92F9-72E9-8744-9437-2C338F30FEAA}" type="slidenum">
              <a:rPr lang="en-US" smtClean="0"/>
              <a:t>12</a:t>
            </a:fld>
            <a:endParaRPr lang="en-US"/>
          </a:p>
        </p:txBody>
      </p:sp>
    </p:spTree>
    <p:extLst>
      <p:ext uri="{BB962C8B-B14F-4D97-AF65-F5344CB8AC3E}">
        <p14:creationId xmlns:p14="http://schemas.microsoft.com/office/powerpoint/2010/main" val="40540480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Laura:</a:t>
            </a:r>
          </a:p>
          <a:p>
            <a:endParaRPr lang="en-US" dirty="0"/>
          </a:p>
        </p:txBody>
      </p:sp>
      <p:sp>
        <p:nvSpPr>
          <p:cNvPr id="4" name="Slide Number Placeholder 3"/>
          <p:cNvSpPr>
            <a:spLocks noGrp="1"/>
          </p:cNvSpPr>
          <p:nvPr>
            <p:ph type="sldNum" sz="quarter" idx="5"/>
          </p:nvPr>
        </p:nvSpPr>
        <p:spPr/>
        <p:txBody>
          <a:bodyPr/>
          <a:lstStyle/>
          <a:p>
            <a:fld id="{A23B92F9-72E9-8744-9437-2C338F30FEAA}" type="slidenum">
              <a:rPr lang="en-US" smtClean="0"/>
              <a:t>13</a:t>
            </a:fld>
            <a:endParaRPr lang="en-US"/>
          </a:p>
        </p:txBody>
      </p:sp>
    </p:spTree>
    <p:extLst>
      <p:ext uri="{BB962C8B-B14F-4D97-AF65-F5344CB8AC3E}">
        <p14:creationId xmlns:p14="http://schemas.microsoft.com/office/powerpoint/2010/main" val="33672913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3B92F9-72E9-8744-9437-2C338F30FEAA}" type="slidenum">
              <a:rPr lang="en-US" smtClean="0"/>
              <a:t>14</a:t>
            </a:fld>
            <a:endParaRPr lang="en-US"/>
          </a:p>
        </p:txBody>
      </p:sp>
    </p:spTree>
    <p:extLst>
      <p:ext uri="{BB962C8B-B14F-4D97-AF65-F5344CB8AC3E}">
        <p14:creationId xmlns:p14="http://schemas.microsoft.com/office/powerpoint/2010/main" val="3569657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2/25/2022</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normAutofit/>
          </a:bodyPr>
          <a:lstStyle>
            <a:lvl1pPr>
              <a:defRPr sz="2600"/>
            </a:lvl1pPr>
            <a:lvl2pPr>
              <a:defRPr sz="2600"/>
            </a:lvl2pPr>
            <a:lvl3pPr>
              <a:defRPr sz="2600"/>
            </a:lvl3pPr>
            <a:lvl4pPr>
              <a:defRPr sz="2600"/>
            </a:lvl4pPr>
            <a:lvl5pPr>
              <a:defRPr sz="2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2/25/2022</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2/25/2022</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2/25/2022</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2/25/2022</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1"/>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1"/>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1"/>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1"/>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1"/>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jumihayaki@hotmail.co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docs.google.com/forms/d/e/1FAIpQLSesL6Va_J9sLuq7RDtaq7BRSlv5gP9aeEgvxS8DXqea-Rj5NQ/viewform?usp=sf_link"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mailto:amanda.Halliburton@ung.edu"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cplac.org/resources/teaching-resource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7.tiff"/><Relationship Id="rId4" Type="http://schemas.openxmlformats.org/officeDocument/2006/relationships/image" Target="../media/image6.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B466C-9566-6F4E-850F-655CD86EEF88}"/>
              </a:ext>
            </a:extLst>
          </p:cNvPr>
          <p:cNvSpPr>
            <a:spLocks noGrp="1"/>
          </p:cNvSpPr>
          <p:nvPr>
            <p:ph type="ctrTitle"/>
          </p:nvPr>
        </p:nvSpPr>
        <p:spPr/>
        <p:txBody>
          <a:bodyPr/>
          <a:lstStyle/>
          <a:p>
            <a:r>
              <a:rPr lang="en-US" dirty="0"/>
              <a:t>WELCOME TO THE Clinical PSYCHOLOGY AT LIBERAL ARTS COLLEGES (CPLAC) SIG!</a:t>
            </a:r>
          </a:p>
        </p:txBody>
      </p:sp>
      <p:sp>
        <p:nvSpPr>
          <p:cNvPr id="5" name="Rectangle 4">
            <a:extLst>
              <a:ext uri="{FF2B5EF4-FFF2-40B4-BE49-F238E27FC236}">
                <a16:creationId xmlns:a16="http://schemas.microsoft.com/office/drawing/2014/main" id="{30ACFE7D-BEFE-ED4E-80BC-ABB6CAF21158}"/>
              </a:ext>
            </a:extLst>
          </p:cNvPr>
          <p:cNvSpPr/>
          <p:nvPr/>
        </p:nvSpPr>
        <p:spPr>
          <a:xfrm>
            <a:off x="882066" y="3303969"/>
            <a:ext cx="5588308" cy="2462213"/>
          </a:xfrm>
          <a:prstGeom prst="rect">
            <a:avLst/>
          </a:prstGeom>
        </p:spPr>
        <p:txBody>
          <a:bodyPr wrap="square">
            <a:spAutoFit/>
          </a:bodyPr>
          <a:lstStyle/>
          <a:p>
            <a:r>
              <a:rPr lang="en-US" sz="2200" u="sng" dirty="0">
                <a:solidFill>
                  <a:schemeClr val="bg1"/>
                </a:solidFill>
              </a:rPr>
              <a:t>Current Leadership Team:</a:t>
            </a:r>
          </a:p>
          <a:p>
            <a:endParaRPr lang="en-US" sz="2200" u="sng" dirty="0">
              <a:solidFill>
                <a:schemeClr val="bg1"/>
              </a:solidFill>
            </a:endParaRPr>
          </a:p>
          <a:p>
            <a:r>
              <a:rPr lang="en-US" sz="2200" dirty="0">
                <a:solidFill>
                  <a:schemeClr val="bg1"/>
                </a:solidFill>
              </a:rPr>
              <a:t>Chair: Michael Wheaton, Ph.D.</a:t>
            </a:r>
          </a:p>
          <a:p>
            <a:r>
              <a:rPr lang="en-US" sz="2200" dirty="0">
                <a:solidFill>
                  <a:schemeClr val="bg1"/>
                </a:solidFill>
              </a:rPr>
              <a:t>Vice-Chair: Laura </a:t>
            </a:r>
            <a:r>
              <a:rPr lang="en-US" sz="2200" dirty="0" err="1">
                <a:solidFill>
                  <a:schemeClr val="bg1"/>
                </a:solidFill>
              </a:rPr>
              <a:t>Sockol</a:t>
            </a:r>
            <a:r>
              <a:rPr lang="en-US" sz="2200" dirty="0">
                <a:solidFill>
                  <a:schemeClr val="bg1"/>
                </a:solidFill>
              </a:rPr>
              <a:t>, Ph.D.</a:t>
            </a:r>
          </a:p>
          <a:p>
            <a:r>
              <a:rPr lang="en-US" sz="2200" dirty="0">
                <a:solidFill>
                  <a:schemeClr val="bg1"/>
                </a:solidFill>
              </a:rPr>
              <a:t>Secretary: Danielle Lindner, Ph.D.</a:t>
            </a:r>
          </a:p>
          <a:p>
            <a:r>
              <a:rPr lang="en-US" sz="2200" dirty="0">
                <a:solidFill>
                  <a:schemeClr val="bg1"/>
                </a:solidFill>
              </a:rPr>
              <a:t>Treasurer: </a:t>
            </a:r>
            <a:r>
              <a:rPr lang="en-US" sz="2200" dirty="0" err="1">
                <a:solidFill>
                  <a:schemeClr val="bg1"/>
                </a:solidFill>
              </a:rPr>
              <a:t>Jumi</a:t>
            </a:r>
            <a:r>
              <a:rPr lang="en-US" sz="2200" dirty="0">
                <a:solidFill>
                  <a:schemeClr val="bg1"/>
                </a:solidFill>
              </a:rPr>
              <a:t> </a:t>
            </a:r>
            <a:r>
              <a:rPr lang="en-US" sz="2200" dirty="0" err="1">
                <a:solidFill>
                  <a:schemeClr val="bg1"/>
                </a:solidFill>
              </a:rPr>
              <a:t>Hayaki</a:t>
            </a:r>
            <a:r>
              <a:rPr lang="en-US" sz="2200" dirty="0">
                <a:solidFill>
                  <a:schemeClr val="bg1"/>
                </a:solidFill>
              </a:rPr>
              <a:t>, Ph.D.</a:t>
            </a:r>
          </a:p>
          <a:p>
            <a:endParaRPr lang="en-US" sz="2200" dirty="0">
              <a:solidFill>
                <a:schemeClr val="bg1"/>
              </a:solidFill>
            </a:endParaRPr>
          </a:p>
        </p:txBody>
      </p:sp>
      <p:pic>
        <p:nvPicPr>
          <p:cNvPr id="4" name="Picture 3">
            <a:extLst>
              <a:ext uri="{FF2B5EF4-FFF2-40B4-BE49-F238E27FC236}">
                <a16:creationId xmlns:a16="http://schemas.microsoft.com/office/drawing/2014/main" id="{6425B3A8-41D8-044F-B0F3-163407662D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856" y="5966966"/>
            <a:ext cx="2710816" cy="891034"/>
          </a:xfrm>
          <a:prstGeom prst="rect">
            <a:avLst/>
          </a:prstGeom>
        </p:spPr>
      </p:pic>
      <p:pic>
        <p:nvPicPr>
          <p:cNvPr id="7" name="Picture 6">
            <a:extLst>
              <a:ext uri="{FF2B5EF4-FFF2-40B4-BE49-F238E27FC236}">
                <a16:creationId xmlns:a16="http://schemas.microsoft.com/office/drawing/2014/main" id="{D083C053-A06C-7E43-9E6C-5C74B1EE22A2}"/>
              </a:ext>
            </a:extLst>
          </p:cNvPr>
          <p:cNvPicPr>
            <a:picLocks noChangeAspect="1"/>
          </p:cNvPicPr>
          <p:nvPr/>
        </p:nvPicPr>
        <p:blipFill>
          <a:blip r:embed="rId4"/>
          <a:stretch>
            <a:fillRect/>
          </a:stretch>
        </p:blipFill>
        <p:spPr>
          <a:xfrm>
            <a:off x="6767426" y="3303969"/>
            <a:ext cx="4445000" cy="2438400"/>
          </a:xfrm>
          <a:prstGeom prst="rect">
            <a:avLst/>
          </a:prstGeom>
        </p:spPr>
      </p:pic>
      <p:pic>
        <p:nvPicPr>
          <p:cNvPr id="9" name="Picture 8">
            <a:extLst>
              <a:ext uri="{FF2B5EF4-FFF2-40B4-BE49-F238E27FC236}">
                <a16:creationId xmlns:a16="http://schemas.microsoft.com/office/drawing/2014/main" id="{E61ABC93-0D7A-C14A-87BF-9D990B754681}"/>
              </a:ext>
            </a:extLst>
          </p:cNvPr>
          <p:cNvPicPr>
            <a:picLocks noChangeAspect="1"/>
          </p:cNvPicPr>
          <p:nvPr/>
        </p:nvPicPr>
        <p:blipFill>
          <a:blip r:embed="rId5"/>
          <a:stretch>
            <a:fillRect/>
          </a:stretch>
        </p:blipFill>
        <p:spPr>
          <a:xfrm>
            <a:off x="3574854" y="6496050"/>
            <a:ext cx="5972175" cy="361950"/>
          </a:xfrm>
          <a:prstGeom prst="rect">
            <a:avLst/>
          </a:prstGeom>
        </p:spPr>
      </p:pic>
    </p:spTree>
    <p:extLst>
      <p:ext uri="{BB962C8B-B14F-4D97-AF65-F5344CB8AC3E}">
        <p14:creationId xmlns:p14="http://schemas.microsoft.com/office/powerpoint/2010/main" val="573425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39C87-44A1-ED41-AFB2-C57971B864CD}"/>
              </a:ext>
            </a:extLst>
          </p:cNvPr>
          <p:cNvSpPr>
            <a:spLocks noGrp="1"/>
          </p:cNvSpPr>
          <p:nvPr>
            <p:ph type="title"/>
          </p:nvPr>
        </p:nvSpPr>
        <p:spPr/>
        <p:txBody>
          <a:bodyPr/>
          <a:lstStyle/>
          <a:p>
            <a:r>
              <a:rPr lang="en-US" dirty="0" err="1"/>
              <a:t>AgenDa</a:t>
            </a:r>
            <a:endParaRPr lang="en-US" dirty="0"/>
          </a:p>
        </p:txBody>
      </p:sp>
      <p:sp>
        <p:nvSpPr>
          <p:cNvPr id="3" name="Content Placeholder 2">
            <a:extLst>
              <a:ext uri="{FF2B5EF4-FFF2-40B4-BE49-F238E27FC236}">
                <a16:creationId xmlns:a16="http://schemas.microsoft.com/office/drawing/2014/main" id="{C8ED1E67-1582-A04D-A850-BA51CB0C8F47}"/>
              </a:ext>
            </a:extLst>
          </p:cNvPr>
          <p:cNvSpPr>
            <a:spLocks noGrp="1"/>
          </p:cNvSpPr>
          <p:nvPr>
            <p:ph idx="1"/>
          </p:nvPr>
        </p:nvSpPr>
        <p:spPr/>
        <p:txBody>
          <a:bodyPr/>
          <a:lstStyle/>
          <a:p>
            <a:r>
              <a:rPr lang="en-US" b="1" dirty="0"/>
              <a:t>Thursday November 18th from 1:55-3:25pm</a:t>
            </a:r>
            <a:endParaRPr lang="en-US" dirty="0"/>
          </a:p>
          <a:p>
            <a:r>
              <a:rPr lang="en-US" dirty="0"/>
              <a:t>2:-2:25: Business meeting</a:t>
            </a:r>
          </a:p>
          <a:p>
            <a:pPr lvl="1"/>
            <a:r>
              <a:rPr lang="en-US" dirty="0"/>
              <a:t>Introductions, accomplishments,  new leadership team, poster award</a:t>
            </a:r>
          </a:p>
          <a:p>
            <a:r>
              <a:rPr lang="en-US" dirty="0"/>
              <a:t>2:25-3:25pm</a:t>
            </a:r>
          </a:p>
          <a:p>
            <a:pPr lvl="1"/>
            <a:r>
              <a:rPr lang="en-US" dirty="0"/>
              <a:t>Presentations from our CPLAC poster presenters</a:t>
            </a:r>
          </a:p>
          <a:p>
            <a:endParaRPr lang="en-US" dirty="0"/>
          </a:p>
          <a:p>
            <a:pPr marL="0" indent="0">
              <a:buNone/>
            </a:pPr>
            <a:endParaRPr lang="en-US" dirty="0"/>
          </a:p>
        </p:txBody>
      </p:sp>
    </p:spTree>
    <p:extLst>
      <p:ext uri="{BB962C8B-B14F-4D97-AF65-F5344CB8AC3E}">
        <p14:creationId xmlns:p14="http://schemas.microsoft.com/office/powerpoint/2010/main" val="370288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72577-210C-264F-8C9B-B217E6B3F490}"/>
              </a:ext>
            </a:extLst>
          </p:cNvPr>
          <p:cNvSpPr>
            <a:spLocks noGrp="1"/>
          </p:cNvSpPr>
          <p:nvPr>
            <p:ph type="title"/>
          </p:nvPr>
        </p:nvSpPr>
        <p:spPr/>
        <p:txBody>
          <a:bodyPr/>
          <a:lstStyle/>
          <a:p>
            <a:r>
              <a:rPr lang="en-US" dirty="0"/>
              <a:t>mission of CPLAC</a:t>
            </a:r>
          </a:p>
        </p:txBody>
      </p:sp>
      <p:sp>
        <p:nvSpPr>
          <p:cNvPr id="3" name="Content Placeholder 2">
            <a:extLst>
              <a:ext uri="{FF2B5EF4-FFF2-40B4-BE49-F238E27FC236}">
                <a16:creationId xmlns:a16="http://schemas.microsoft.com/office/drawing/2014/main" id="{2D641F5F-8F88-D345-890F-2F99D1549187}"/>
              </a:ext>
            </a:extLst>
          </p:cNvPr>
          <p:cNvSpPr>
            <a:spLocks noGrp="1"/>
          </p:cNvSpPr>
          <p:nvPr>
            <p:ph idx="1"/>
          </p:nvPr>
        </p:nvSpPr>
        <p:spPr>
          <a:xfrm>
            <a:off x="581192" y="2326812"/>
            <a:ext cx="11029615" cy="3829032"/>
          </a:xfrm>
        </p:spPr>
        <p:txBody>
          <a:bodyPr>
            <a:normAutofit fontScale="25000" lnSpcReduction="20000"/>
          </a:bodyPr>
          <a:lstStyle/>
          <a:p>
            <a:pPr fontAlgn="base"/>
            <a:r>
              <a:rPr lang="en-US" sz="6800" dirty="0"/>
              <a:t>This Special Interest Group of the Association of Behavioral and Cognitive Therapies is devoted to developing community and sharing resources for clinical psychology faculty, students, and alumni of liberal arts colleges. This group is composed of clinical scientists who are committed to promoting evidence in their teaching, research and clinical practices.</a:t>
            </a:r>
          </a:p>
          <a:p>
            <a:pPr fontAlgn="base"/>
            <a:r>
              <a:rPr lang="en-US" sz="6800" dirty="0"/>
              <a:t>The goals of this group are to:</a:t>
            </a:r>
          </a:p>
          <a:p>
            <a:pPr lvl="1" fontAlgn="base"/>
            <a:r>
              <a:rPr lang="en-US" sz="6800" dirty="0"/>
              <a:t>Provide a </a:t>
            </a:r>
            <a:r>
              <a:rPr lang="en-US" sz="6800" u="sng" dirty="0"/>
              <a:t>forum for members to communicate about issues related to conducting research</a:t>
            </a:r>
            <a:r>
              <a:rPr lang="en-US" sz="6800" dirty="0"/>
              <a:t> in clinical psychology at liberal arts colleges</a:t>
            </a:r>
          </a:p>
          <a:p>
            <a:pPr lvl="1" fontAlgn="base"/>
            <a:r>
              <a:rPr lang="en-US" sz="6800" u="sng" dirty="0"/>
              <a:t>Foster collaborations among researchers</a:t>
            </a:r>
            <a:r>
              <a:rPr lang="en-US" sz="6800" dirty="0"/>
              <a:t> at liberal arts colleges</a:t>
            </a:r>
          </a:p>
          <a:p>
            <a:pPr lvl="1" fontAlgn="base"/>
            <a:r>
              <a:rPr lang="en-US" sz="6800" dirty="0"/>
              <a:t>Facilitate communication and </a:t>
            </a:r>
            <a:r>
              <a:rPr lang="en-US" sz="6800" u="sng" dirty="0"/>
              <a:t>sharing of resources related to teaching</a:t>
            </a:r>
            <a:r>
              <a:rPr lang="en-US" sz="6800" dirty="0"/>
              <a:t> clinical psychology (and related topics) at the undergraduate level</a:t>
            </a:r>
          </a:p>
          <a:p>
            <a:pPr lvl="1" fontAlgn="base"/>
            <a:r>
              <a:rPr lang="en-US" sz="6800" dirty="0"/>
              <a:t>Provide </a:t>
            </a:r>
            <a:r>
              <a:rPr lang="en-US" sz="6800" u="sng" dirty="0"/>
              <a:t>support and professional networking</a:t>
            </a:r>
            <a:r>
              <a:rPr lang="en-US" sz="6800" dirty="0"/>
              <a:t> opportunities for members, including clinical psychology graduate students interested in faculty jobs at liberal arts colleges as well as student alumni applying to graduate school and faculty positions</a:t>
            </a:r>
            <a:br>
              <a:rPr lang="en-US" sz="6800" dirty="0"/>
            </a:br>
            <a:endParaRPr lang="en-US" sz="6800" dirty="0"/>
          </a:p>
          <a:p>
            <a:endParaRPr lang="en-US" dirty="0"/>
          </a:p>
        </p:txBody>
      </p:sp>
    </p:spTree>
    <p:extLst>
      <p:ext uri="{BB962C8B-B14F-4D97-AF65-F5344CB8AC3E}">
        <p14:creationId xmlns:p14="http://schemas.microsoft.com/office/powerpoint/2010/main" val="100743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55441-7539-964C-B565-900E3344540F}"/>
              </a:ext>
            </a:extLst>
          </p:cNvPr>
          <p:cNvSpPr>
            <a:spLocks noGrp="1"/>
          </p:cNvSpPr>
          <p:nvPr>
            <p:ph type="title"/>
          </p:nvPr>
        </p:nvSpPr>
        <p:spPr/>
        <p:txBody>
          <a:bodyPr/>
          <a:lstStyle/>
          <a:p>
            <a:r>
              <a:rPr lang="en-US" dirty="0"/>
              <a:t>RENEW MEMBERSHIP DUES</a:t>
            </a:r>
          </a:p>
        </p:txBody>
      </p:sp>
      <p:sp>
        <p:nvSpPr>
          <p:cNvPr id="3" name="Content Placeholder 2">
            <a:extLst>
              <a:ext uri="{FF2B5EF4-FFF2-40B4-BE49-F238E27FC236}">
                <a16:creationId xmlns:a16="http://schemas.microsoft.com/office/drawing/2014/main" id="{249CA716-D391-2949-977C-47112ADA4DB6}"/>
              </a:ext>
            </a:extLst>
          </p:cNvPr>
          <p:cNvSpPr>
            <a:spLocks noGrp="1"/>
          </p:cNvSpPr>
          <p:nvPr>
            <p:ph idx="1"/>
          </p:nvPr>
        </p:nvSpPr>
        <p:spPr/>
        <p:txBody>
          <a:bodyPr>
            <a:normAutofit/>
          </a:bodyPr>
          <a:lstStyle/>
          <a:p>
            <a:pPr marL="324000" lvl="1" indent="0">
              <a:buNone/>
            </a:pPr>
            <a:r>
              <a:rPr lang="en-US" dirty="0"/>
              <a:t> </a:t>
            </a:r>
          </a:p>
        </p:txBody>
      </p:sp>
      <p:sp>
        <p:nvSpPr>
          <p:cNvPr id="6" name="Content Placeholder 2">
            <a:extLst>
              <a:ext uri="{FF2B5EF4-FFF2-40B4-BE49-F238E27FC236}">
                <a16:creationId xmlns:a16="http://schemas.microsoft.com/office/drawing/2014/main" id="{3AD1E7AB-81E7-624D-AB31-6E2FA659B9B4}"/>
              </a:ext>
            </a:extLst>
          </p:cNvPr>
          <p:cNvSpPr txBox="1">
            <a:spLocks/>
          </p:cNvSpPr>
          <p:nvPr/>
        </p:nvSpPr>
        <p:spPr>
          <a:xfrm>
            <a:off x="405599" y="2029107"/>
            <a:ext cx="11029615" cy="3678303"/>
          </a:xfrm>
          <a:prstGeom prst="rect">
            <a:avLst/>
          </a:prstGeom>
        </p:spPr>
        <p:txBody>
          <a:bodyPr vert="horz" lIns="91440" tIns="45720" rIns="91440" bIns="45720" rtlCol="0" anchor="ctr">
            <a:normAutofit fontScale="92500" lnSpcReduction="2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6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6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6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6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dirty="0"/>
              <a:t>$10 for faculty and $5 for students</a:t>
            </a:r>
          </a:p>
          <a:p>
            <a:pPr lvl="1"/>
            <a:r>
              <a:rPr lang="en-US" dirty="0"/>
              <a:t>Payable to our Treasurer: </a:t>
            </a:r>
            <a:r>
              <a:rPr lang="en-US" dirty="0" err="1"/>
              <a:t>Jumi</a:t>
            </a:r>
            <a:r>
              <a:rPr lang="en-US" dirty="0"/>
              <a:t> </a:t>
            </a:r>
            <a:r>
              <a:rPr lang="en-US" dirty="0" err="1"/>
              <a:t>Hayaki</a:t>
            </a:r>
            <a:r>
              <a:rPr lang="en-US" dirty="0"/>
              <a:t>, PhD</a:t>
            </a:r>
          </a:p>
          <a:p>
            <a:pPr lvl="2"/>
            <a:r>
              <a:rPr lang="en-US" dirty="0"/>
              <a:t>Venmo: @</a:t>
            </a:r>
            <a:r>
              <a:rPr lang="en-US" dirty="0" err="1"/>
              <a:t>jhayaki</a:t>
            </a:r>
            <a:endParaRPr lang="en-US" dirty="0"/>
          </a:p>
          <a:p>
            <a:pPr lvl="2"/>
            <a:r>
              <a:rPr lang="en-US" dirty="0" err="1"/>
              <a:t>Paypal</a:t>
            </a:r>
            <a:r>
              <a:rPr lang="en-US" dirty="0"/>
              <a:t>: </a:t>
            </a:r>
            <a:r>
              <a:rPr lang="en-US" dirty="0">
                <a:hlinkClick r:id="rId3"/>
              </a:rPr>
              <a:t>jumihayaki@hotmail.com</a:t>
            </a:r>
            <a:r>
              <a:rPr lang="en-US" dirty="0"/>
              <a:t> (Note: if you pay using a credit card rather than a linked bank account, please add $1 to cover PayPal processing fees.)</a:t>
            </a:r>
          </a:p>
          <a:p>
            <a:endParaRPr lang="en-US" dirty="0"/>
          </a:p>
          <a:p>
            <a:r>
              <a:rPr lang="en-US" dirty="0"/>
              <a:t>Please complete the membership renewal survey:</a:t>
            </a:r>
          </a:p>
          <a:p>
            <a:r>
              <a:rPr lang="en-US" dirty="0">
                <a:hlinkClick r:id="rId4"/>
              </a:rPr>
              <a:t>https://docs.google.com/forms/d/e/1FAIpQLSesL6Va_J9sLuq7RDtaq7BRSlv5gP9aeEgvxS8DXqea-Rj5NQ/viewform?usp=sf_link</a:t>
            </a:r>
            <a:endParaRPr lang="en-US" dirty="0"/>
          </a:p>
        </p:txBody>
      </p:sp>
    </p:spTree>
    <p:extLst>
      <p:ext uri="{BB962C8B-B14F-4D97-AF65-F5344CB8AC3E}">
        <p14:creationId xmlns:p14="http://schemas.microsoft.com/office/powerpoint/2010/main" val="470469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2C0D7-5781-FC46-A8C6-2CF83CBC3052}"/>
              </a:ext>
            </a:extLst>
          </p:cNvPr>
          <p:cNvSpPr>
            <a:spLocks noGrp="1"/>
          </p:cNvSpPr>
          <p:nvPr>
            <p:ph type="title"/>
          </p:nvPr>
        </p:nvSpPr>
        <p:spPr/>
        <p:txBody>
          <a:bodyPr/>
          <a:lstStyle/>
          <a:p>
            <a:r>
              <a:rPr lang="en-US" dirty="0"/>
              <a:t>CPLAC MEMBER ACCOMPLISHMENTS</a:t>
            </a:r>
          </a:p>
        </p:txBody>
      </p:sp>
      <p:sp>
        <p:nvSpPr>
          <p:cNvPr id="3" name="Content Placeholder 2">
            <a:extLst>
              <a:ext uri="{FF2B5EF4-FFF2-40B4-BE49-F238E27FC236}">
                <a16:creationId xmlns:a16="http://schemas.microsoft.com/office/drawing/2014/main" id="{4A076DC6-020D-8749-9785-F5C02B9808C1}"/>
              </a:ext>
            </a:extLst>
          </p:cNvPr>
          <p:cNvSpPr>
            <a:spLocks noGrp="1"/>
          </p:cNvSpPr>
          <p:nvPr>
            <p:ph idx="1"/>
          </p:nvPr>
        </p:nvSpPr>
        <p:spPr/>
        <p:txBody>
          <a:bodyPr/>
          <a:lstStyle/>
          <a:p>
            <a:r>
              <a:rPr lang="en-US" dirty="0"/>
              <a:t>Lori Hilt appointed Chair of Psychology at Lawrence University</a:t>
            </a:r>
          </a:p>
          <a:p>
            <a:r>
              <a:rPr lang="en-US" dirty="0"/>
              <a:t>Promotion to Associate and Tenure: Laura </a:t>
            </a:r>
            <a:r>
              <a:rPr lang="en-US" dirty="0" err="1"/>
              <a:t>Sockol</a:t>
            </a:r>
            <a:r>
              <a:rPr lang="en-US" dirty="0"/>
              <a:t>, Nick </a:t>
            </a:r>
            <a:r>
              <a:rPr lang="en-US" dirty="0" err="1"/>
              <a:t>Mian</a:t>
            </a:r>
            <a:endParaRPr lang="en-US" dirty="0"/>
          </a:p>
          <a:p>
            <a:r>
              <a:rPr lang="en-US" dirty="0"/>
              <a:t>Passed EPPP: Sarah Stanger</a:t>
            </a:r>
          </a:p>
          <a:p>
            <a:r>
              <a:rPr lang="en-US" dirty="0"/>
              <a:t>Licensure: Liz Dalton</a:t>
            </a:r>
          </a:p>
          <a:p>
            <a:r>
              <a:rPr lang="en-US" dirty="0"/>
              <a:t>Erin Sheets: Convocation Speaker at Colby College</a:t>
            </a:r>
          </a:p>
          <a:p>
            <a:endParaRPr lang="en-US" dirty="0"/>
          </a:p>
        </p:txBody>
      </p:sp>
    </p:spTree>
    <p:extLst>
      <p:ext uri="{BB962C8B-B14F-4D97-AF65-F5344CB8AC3E}">
        <p14:creationId xmlns:p14="http://schemas.microsoft.com/office/powerpoint/2010/main" val="60378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2C0D7-5781-FC46-A8C6-2CF83CBC3052}"/>
              </a:ext>
            </a:extLst>
          </p:cNvPr>
          <p:cNvSpPr>
            <a:spLocks noGrp="1"/>
          </p:cNvSpPr>
          <p:nvPr>
            <p:ph type="title"/>
          </p:nvPr>
        </p:nvSpPr>
        <p:spPr/>
        <p:txBody>
          <a:bodyPr/>
          <a:lstStyle/>
          <a:p>
            <a:r>
              <a:rPr lang="en-US" dirty="0"/>
              <a:t>CPLAC MEMBER ACCOMPLISHMENTS</a:t>
            </a:r>
          </a:p>
        </p:txBody>
      </p:sp>
      <p:sp>
        <p:nvSpPr>
          <p:cNvPr id="3" name="Content Placeholder 2">
            <a:extLst>
              <a:ext uri="{FF2B5EF4-FFF2-40B4-BE49-F238E27FC236}">
                <a16:creationId xmlns:a16="http://schemas.microsoft.com/office/drawing/2014/main" id="{4A076DC6-020D-8749-9785-F5C02B9808C1}"/>
              </a:ext>
            </a:extLst>
          </p:cNvPr>
          <p:cNvSpPr>
            <a:spLocks noGrp="1"/>
          </p:cNvSpPr>
          <p:nvPr>
            <p:ph idx="1"/>
          </p:nvPr>
        </p:nvSpPr>
        <p:spPr/>
        <p:txBody>
          <a:bodyPr>
            <a:normAutofit/>
          </a:bodyPr>
          <a:lstStyle/>
          <a:p>
            <a:r>
              <a:rPr lang="en-US" dirty="0"/>
              <a:t>Grants:</a:t>
            </a:r>
          </a:p>
          <a:p>
            <a:pPr lvl="1"/>
            <a:r>
              <a:rPr lang="en-US" dirty="0"/>
              <a:t>Rory </a:t>
            </a:r>
            <a:r>
              <a:rPr lang="en-US" dirty="0" err="1"/>
              <a:t>Pfund</a:t>
            </a:r>
            <a:r>
              <a:rPr lang="en-US" dirty="0"/>
              <a:t>: NIH Loan Repayment from NIAA</a:t>
            </a:r>
          </a:p>
          <a:p>
            <a:pPr lvl="1"/>
            <a:r>
              <a:rPr lang="en-US" dirty="0"/>
              <a:t>Nick </a:t>
            </a:r>
            <a:r>
              <a:rPr lang="en-US" dirty="0" err="1"/>
              <a:t>Mian</a:t>
            </a:r>
            <a:r>
              <a:rPr lang="en-US" dirty="0"/>
              <a:t>: HRSA grant</a:t>
            </a:r>
          </a:p>
          <a:p>
            <a:pPr lvl="1"/>
            <a:r>
              <a:rPr lang="en-US" dirty="0"/>
              <a:t>Lori Hilt: National Institutes of Health National Center for Complementary and Integrative Medicine (R01AT011002)</a:t>
            </a:r>
          </a:p>
        </p:txBody>
      </p:sp>
    </p:spTree>
    <p:extLst>
      <p:ext uri="{BB962C8B-B14F-4D97-AF65-F5344CB8AC3E}">
        <p14:creationId xmlns:p14="http://schemas.microsoft.com/office/powerpoint/2010/main" val="2154962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2C0D7-5781-FC46-A8C6-2CF83CBC3052}"/>
              </a:ext>
            </a:extLst>
          </p:cNvPr>
          <p:cNvSpPr>
            <a:spLocks noGrp="1"/>
          </p:cNvSpPr>
          <p:nvPr>
            <p:ph type="title"/>
          </p:nvPr>
        </p:nvSpPr>
        <p:spPr/>
        <p:txBody>
          <a:bodyPr/>
          <a:lstStyle/>
          <a:p>
            <a:r>
              <a:rPr lang="en-US" dirty="0"/>
              <a:t>CPLAC MEMBER ACCOMPLISHMENTS</a:t>
            </a:r>
          </a:p>
        </p:txBody>
      </p:sp>
      <p:sp>
        <p:nvSpPr>
          <p:cNvPr id="3" name="Content Placeholder 2">
            <a:extLst>
              <a:ext uri="{FF2B5EF4-FFF2-40B4-BE49-F238E27FC236}">
                <a16:creationId xmlns:a16="http://schemas.microsoft.com/office/drawing/2014/main" id="{4A076DC6-020D-8749-9785-F5C02B9808C1}"/>
              </a:ext>
            </a:extLst>
          </p:cNvPr>
          <p:cNvSpPr>
            <a:spLocks noGrp="1"/>
          </p:cNvSpPr>
          <p:nvPr>
            <p:ph idx="1"/>
          </p:nvPr>
        </p:nvSpPr>
        <p:spPr/>
        <p:txBody>
          <a:bodyPr>
            <a:normAutofit lnSpcReduction="10000"/>
          </a:bodyPr>
          <a:lstStyle/>
          <a:p>
            <a:r>
              <a:rPr lang="en-US" dirty="0"/>
              <a:t>Publications:</a:t>
            </a:r>
          </a:p>
          <a:p>
            <a:pPr lvl="1"/>
            <a:r>
              <a:rPr lang="en-US" dirty="0"/>
              <a:t>Laura </a:t>
            </a:r>
            <a:r>
              <a:rPr lang="en-US" dirty="0" err="1"/>
              <a:t>Sockol</a:t>
            </a:r>
            <a:endParaRPr lang="en-US" dirty="0"/>
          </a:p>
          <a:p>
            <a:pPr lvl="1"/>
            <a:r>
              <a:rPr lang="en-US" dirty="0"/>
              <a:t>Lori Hilt</a:t>
            </a:r>
          </a:p>
          <a:p>
            <a:pPr lvl="1"/>
            <a:r>
              <a:rPr lang="en-US" dirty="0"/>
              <a:t>Amanda Halliburton</a:t>
            </a:r>
          </a:p>
          <a:p>
            <a:pPr lvl="1"/>
            <a:r>
              <a:rPr lang="en-US" dirty="0"/>
              <a:t>Taryn Myers</a:t>
            </a:r>
          </a:p>
          <a:p>
            <a:pPr lvl="1"/>
            <a:r>
              <a:rPr lang="en-US" dirty="0"/>
              <a:t>Erin Sheets</a:t>
            </a:r>
          </a:p>
          <a:p>
            <a:pPr lvl="1"/>
            <a:r>
              <a:rPr lang="en-US" dirty="0"/>
              <a:t>Kathy Berenson</a:t>
            </a:r>
          </a:p>
        </p:txBody>
      </p:sp>
    </p:spTree>
    <p:extLst>
      <p:ext uri="{BB962C8B-B14F-4D97-AF65-F5344CB8AC3E}">
        <p14:creationId xmlns:p14="http://schemas.microsoft.com/office/powerpoint/2010/main" val="354556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Amanda Halliburton, PhD: </a:t>
            </a:r>
            <a:br>
              <a:rPr lang="en-US" dirty="0"/>
            </a:br>
            <a:r>
              <a:rPr lang="en-US" dirty="0"/>
              <a:t>From the Student Membership Committee…</a:t>
            </a:r>
          </a:p>
        </p:txBody>
      </p:sp>
      <p:sp>
        <p:nvSpPr>
          <p:cNvPr id="3" name="Content Placeholder 2"/>
          <p:cNvSpPr>
            <a:spLocks noGrp="1"/>
          </p:cNvSpPr>
          <p:nvPr>
            <p:ph idx="1"/>
          </p:nvPr>
        </p:nvSpPr>
        <p:spPr/>
        <p:txBody>
          <a:bodyPr>
            <a:normAutofit fontScale="92500" lnSpcReduction="20000"/>
          </a:bodyPr>
          <a:lstStyle/>
          <a:p>
            <a:r>
              <a:rPr lang="en-US" dirty="0"/>
              <a:t>Featured Labs column</a:t>
            </a:r>
          </a:p>
          <a:p>
            <a:pPr lvl="1"/>
            <a:r>
              <a:rPr lang="en-US" dirty="0"/>
              <a:t>Bimonthly rotation on ABCT website</a:t>
            </a:r>
          </a:p>
          <a:p>
            <a:pPr lvl="1"/>
            <a:r>
              <a:rPr lang="en-US" dirty="0"/>
              <a:t>Photo of PI and their students/trainees</a:t>
            </a:r>
          </a:p>
          <a:p>
            <a:pPr lvl="1"/>
            <a:r>
              <a:rPr lang="en-US" dirty="0"/>
              <a:t>PI and students are interviewed</a:t>
            </a:r>
          </a:p>
          <a:p>
            <a:r>
              <a:rPr lang="en-US" dirty="0"/>
              <a:t>Undergraduate representatives</a:t>
            </a:r>
          </a:p>
          <a:p>
            <a:pPr lvl="1"/>
            <a:r>
              <a:rPr lang="en-US" dirty="0"/>
              <a:t>Looking for 1-2 engaged, motivated students</a:t>
            </a:r>
          </a:p>
          <a:p>
            <a:pPr marL="457200" lvl="1" indent="0">
              <a:buNone/>
            </a:pPr>
            <a:endParaRPr lang="en-US" dirty="0"/>
          </a:p>
          <a:p>
            <a:pPr marL="0" indent="0">
              <a:buNone/>
            </a:pPr>
            <a:r>
              <a:rPr lang="en-US" b="1" dirty="0"/>
              <a:t>Interested?</a:t>
            </a:r>
            <a:r>
              <a:rPr lang="en-US" dirty="0"/>
              <a:t> Email Amanda: </a:t>
            </a:r>
            <a:r>
              <a:rPr lang="en-US" dirty="0">
                <a:hlinkClick r:id="rId2"/>
              </a:rPr>
              <a:t>amanda.halliburton@ung.edu</a:t>
            </a:r>
            <a:r>
              <a:rPr lang="en-US" dirty="0"/>
              <a:t> </a:t>
            </a:r>
          </a:p>
          <a:p>
            <a:endParaRPr lang="en-US" dirty="0"/>
          </a:p>
        </p:txBody>
      </p:sp>
    </p:spTree>
    <p:extLst>
      <p:ext uri="{BB962C8B-B14F-4D97-AF65-F5344CB8AC3E}">
        <p14:creationId xmlns:p14="http://schemas.microsoft.com/office/powerpoint/2010/main" val="3376947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CFB25-CC83-6C40-BA51-F2F4B29D1AE5}"/>
              </a:ext>
            </a:extLst>
          </p:cNvPr>
          <p:cNvSpPr>
            <a:spLocks noGrp="1"/>
          </p:cNvSpPr>
          <p:nvPr>
            <p:ph type="title"/>
          </p:nvPr>
        </p:nvSpPr>
        <p:spPr/>
        <p:txBody>
          <a:bodyPr/>
          <a:lstStyle/>
          <a:p>
            <a:r>
              <a:rPr lang="en-US" dirty="0"/>
              <a:t>NEW LEADERSHIP TEAM For 2021</a:t>
            </a:r>
          </a:p>
        </p:txBody>
      </p:sp>
      <p:sp>
        <p:nvSpPr>
          <p:cNvPr id="3" name="Content Placeholder 2">
            <a:extLst>
              <a:ext uri="{FF2B5EF4-FFF2-40B4-BE49-F238E27FC236}">
                <a16:creationId xmlns:a16="http://schemas.microsoft.com/office/drawing/2014/main" id="{517ED6B5-D712-104A-AB11-4914BCF51FAF}"/>
              </a:ext>
            </a:extLst>
          </p:cNvPr>
          <p:cNvSpPr>
            <a:spLocks noGrp="1"/>
          </p:cNvSpPr>
          <p:nvPr>
            <p:ph idx="1"/>
          </p:nvPr>
        </p:nvSpPr>
        <p:spPr/>
        <p:txBody>
          <a:bodyPr/>
          <a:lstStyle/>
          <a:p>
            <a:r>
              <a:rPr lang="en-US" dirty="0">
                <a:solidFill>
                  <a:schemeClr val="tx1"/>
                </a:solidFill>
              </a:rPr>
              <a:t>Chair for 2021-2022: </a:t>
            </a:r>
            <a:r>
              <a:rPr lang="en-US" dirty="0"/>
              <a:t>Laura </a:t>
            </a:r>
            <a:r>
              <a:rPr lang="en-US" dirty="0" err="1"/>
              <a:t>Sockol</a:t>
            </a:r>
            <a:r>
              <a:rPr lang="en-US" dirty="0"/>
              <a:t>, Ph.D. (Davidson College)</a:t>
            </a:r>
          </a:p>
          <a:p>
            <a:r>
              <a:rPr lang="en-US" dirty="0">
                <a:solidFill>
                  <a:schemeClr val="tx1"/>
                </a:solidFill>
              </a:rPr>
              <a:t>Vice Chair for 2021-2022: Kathy Berenson, Ph.D. (Gettysburg College)</a:t>
            </a:r>
          </a:p>
          <a:p>
            <a:r>
              <a:rPr lang="en-US" dirty="0">
                <a:solidFill>
                  <a:schemeClr val="tx1"/>
                </a:solidFill>
              </a:rPr>
              <a:t>Secretary for 2021-2023: Amanda Halliburton, Ph.D. (University of North Georgia)</a:t>
            </a:r>
          </a:p>
          <a:p>
            <a:r>
              <a:rPr lang="en-US" dirty="0">
                <a:solidFill>
                  <a:schemeClr val="tx1"/>
                </a:solidFill>
              </a:rPr>
              <a:t>Treasurer for 2020-2022:  </a:t>
            </a:r>
            <a:r>
              <a:rPr lang="en-US" dirty="0" err="1">
                <a:solidFill>
                  <a:schemeClr val="tx1"/>
                </a:solidFill>
              </a:rPr>
              <a:t>Jumi</a:t>
            </a:r>
            <a:r>
              <a:rPr lang="en-US" dirty="0">
                <a:solidFill>
                  <a:schemeClr val="tx1"/>
                </a:solidFill>
              </a:rPr>
              <a:t> </a:t>
            </a:r>
            <a:r>
              <a:rPr lang="en-US" dirty="0" err="1">
                <a:solidFill>
                  <a:schemeClr val="tx1"/>
                </a:solidFill>
              </a:rPr>
              <a:t>Hayaki</a:t>
            </a:r>
            <a:r>
              <a:rPr lang="en-US" dirty="0">
                <a:solidFill>
                  <a:schemeClr val="tx1"/>
                </a:solidFill>
              </a:rPr>
              <a:t>, Ph.D. (College of the Holy Cross) </a:t>
            </a:r>
          </a:p>
          <a:p>
            <a:r>
              <a:rPr lang="en-US" dirty="0"/>
              <a:t>Student Liaison for 2021-2022: Ilana </a:t>
            </a:r>
            <a:r>
              <a:rPr lang="en-US" dirty="0" err="1"/>
              <a:t>Gratch</a:t>
            </a:r>
            <a:r>
              <a:rPr lang="en-US" dirty="0"/>
              <a:t>, B.A. (Teacher’s College, Columbia University)</a:t>
            </a:r>
          </a:p>
        </p:txBody>
      </p:sp>
    </p:spTree>
    <p:extLst>
      <p:ext uri="{BB962C8B-B14F-4D97-AF65-F5344CB8AC3E}">
        <p14:creationId xmlns:p14="http://schemas.microsoft.com/office/powerpoint/2010/main" val="2513015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0B3F3-5F28-C240-884E-9B4E043FD942}"/>
              </a:ext>
            </a:extLst>
          </p:cNvPr>
          <p:cNvSpPr>
            <a:spLocks noGrp="1"/>
          </p:cNvSpPr>
          <p:nvPr>
            <p:ph type="title"/>
          </p:nvPr>
        </p:nvSpPr>
        <p:spPr/>
        <p:txBody>
          <a:bodyPr/>
          <a:lstStyle/>
          <a:p>
            <a:r>
              <a:rPr lang="en-US" dirty="0"/>
              <a:t>past year's goals and accomplishments</a:t>
            </a:r>
          </a:p>
        </p:txBody>
      </p:sp>
      <p:sp>
        <p:nvSpPr>
          <p:cNvPr id="3" name="Content Placeholder 2">
            <a:extLst>
              <a:ext uri="{FF2B5EF4-FFF2-40B4-BE49-F238E27FC236}">
                <a16:creationId xmlns:a16="http://schemas.microsoft.com/office/drawing/2014/main" id="{DC85B94D-7B67-2E47-88C3-4B2188E26AB6}"/>
              </a:ext>
            </a:extLst>
          </p:cNvPr>
          <p:cNvSpPr>
            <a:spLocks noGrp="1"/>
          </p:cNvSpPr>
          <p:nvPr>
            <p:ph idx="1"/>
          </p:nvPr>
        </p:nvSpPr>
        <p:spPr>
          <a:xfrm>
            <a:off x="581192" y="2637699"/>
            <a:ext cx="11029615" cy="4330836"/>
          </a:xfrm>
        </p:spPr>
        <p:txBody>
          <a:bodyPr>
            <a:normAutofit/>
          </a:bodyPr>
          <a:lstStyle/>
          <a:p>
            <a:r>
              <a:rPr lang="en-US" dirty="0">
                <a:solidFill>
                  <a:schemeClr val="tx1"/>
                </a:solidFill>
              </a:rPr>
              <a:t>June 23</a:t>
            </a:r>
            <a:r>
              <a:rPr lang="en-US" baseline="30000" dirty="0">
                <a:solidFill>
                  <a:schemeClr val="tx1"/>
                </a:solidFill>
              </a:rPr>
              <a:t>rd</a:t>
            </a:r>
            <a:r>
              <a:rPr lang="en-US" dirty="0">
                <a:solidFill>
                  <a:schemeClr val="tx1"/>
                </a:solidFill>
              </a:rPr>
              <a:t> Event: </a:t>
            </a:r>
          </a:p>
          <a:p>
            <a:r>
              <a:rPr lang="en-US" dirty="0">
                <a:solidFill>
                  <a:schemeClr val="tx1"/>
                </a:solidFill>
              </a:rPr>
              <a:t>Mentoring Program</a:t>
            </a:r>
          </a:p>
          <a:p>
            <a:r>
              <a:rPr lang="en-US" dirty="0">
                <a:solidFill>
                  <a:schemeClr val="tx1"/>
                </a:solidFill>
              </a:rPr>
              <a:t>Bi-monthly collaborative meetings with all SIG chairs</a:t>
            </a:r>
          </a:p>
          <a:p>
            <a:r>
              <a:rPr lang="en-US" dirty="0">
                <a:solidFill>
                  <a:schemeClr val="tx1"/>
                </a:solidFill>
              </a:rPr>
              <a:t>Resource additions to website</a:t>
            </a:r>
          </a:p>
          <a:p>
            <a:pPr lvl="1"/>
            <a:r>
              <a:rPr lang="en-US" dirty="0">
                <a:solidFill>
                  <a:schemeClr val="tx1"/>
                </a:solidFill>
                <a:hlinkClick r:id="rId3"/>
              </a:rPr>
              <a:t>https://cplac.org/</a:t>
            </a:r>
            <a:endParaRPr lang="en-US" dirty="0">
              <a:solidFill>
                <a:schemeClr val="tx1"/>
              </a:solidFill>
            </a:endParaRPr>
          </a:p>
        </p:txBody>
      </p:sp>
      <p:pic>
        <p:nvPicPr>
          <p:cNvPr id="5" name="Picture 4">
            <a:extLst>
              <a:ext uri="{FF2B5EF4-FFF2-40B4-BE49-F238E27FC236}">
                <a16:creationId xmlns:a16="http://schemas.microsoft.com/office/drawing/2014/main" id="{E7A78358-1EC4-8345-93F6-194BD31BD495}"/>
              </a:ext>
            </a:extLst>
          </p:cNvPr>
          <p:cNvPicPr>
            <a:picLocks noChangeAspect="1"/>
          </p:cNvPicPr>
          <p:nvPr/>
        </p:nvPicPr>
        <p:blipFill>
          <a:blip r:embed="rId4"/>
          <a:stretch>
            <a:fillRect/>
          </a:stretch>
        </p:blipFill>
        <p:spPr>
          <a:xfrm>
            <a:off x="6858000" y="310132"/>
            <a:ext cx="5140072" cy="4308912"/>
          </a:xfrm>
          <a:prstGeom prst="rect">
            <a:avLst/>
          </a:prstGeom>
        </p:spPr>
      </p:pic>
    </p:spTree>
    <p:extLst>
      <p:ext uri="{BB962C8B-B14F-4D97-AF65-F5344CB8AC3E}">
        <p14:creationId xmlns:p14="http://schemas.microsoft.com/office/powerpoint/2010/main" val="1202769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D3B37-DAB6-6F4E-A7FD-E532ED95C562}"/>
              </a:ext>
            </a:extLst>
          </p:cNvPr>
          <p:cNvSpPr>
            <a:spLocks noGrp="1"/>
          </p:cNvSpPr>
          <p:nvPr>
            <p:ph type="title"/>
          </p:nvPr>
        </p:nvSpPr>
        <p:spPr/>
        <p:txBody>
          <a:bodyPr/>
          <a:lstStyle/>
          <a:p>
            <a:r>
              <a:rPr lang="en-US" dirty="0"/>
              <a:t>CPLAC-Members ABCT presentations</a:t>
            </a:r>
          </a:p>
        </p:txBody>
      </p:sp>
      <p:sp>
        <p:nvSpPr>
          <p:cNvPr id="5" name="Content Placeholder 4">
            <a:extLst>
              <a:ext uri="{FF2B5EF4-FFF2-40B4-BE49-F238E27FC236}">
                <a16:creationId xmlns:a16="http://schemas.microsoft.com/office/drawing/2014/main" id="{D2C7E8AC-95DD-EB44-A64A-CF09C8095C32}"/>
              </a:ext>
            </a:extLst>
          </p:cNvPr>
          <p:cNvSpPr>
            <a:spLocks noGrp="1"/>
          </p:cNvSpPr>
          <p:nvPr>
            <p:ph idx="1"/>
          </p:nvPr>
        </p:nvSpPr>
        <p:spPr/>
        <p:txBody>
          <a:bodyPr>
            <a:normAutofit/>
          </a:bodyPr>
          <a:lstStyle/>
          <a:p>
            <a:r>
              <a:rPr lang="en-US" u="sng" dirty="0"/>
              <a:t>Symposia:</a:t>
            </a:r>
          </a:p>
          <a:p>
            <a:pPr lvl="1"/>
            <a:r>
              <a:rPr lang="en-US" u="sng" dirty="0"/>
              <a:t>Kerstin Blomquist et al. </a:t>
            </a:r>
            <a:r>
              <a:rPr lang="en-US" b="1" dirty="0"/>
              <a:t>Dissemination of a Dissonance-based Body Image Promotion Program in Church Settings: A Preliminary Controlled Pilot Study with Adult Women</a:t>
            </a:r>
            <a:endParaRPr lang="en-US" u="sng" dirty="0"/>
          </a:p>
          <a:p>
            <a:r>
              <a:rPr lang="en-US" u="sng" dirty="0"/>
              <a:t>Panel Discussion:</a:t>
            </a:r>
          </a:p>
          <a:p>
            <a:pPr lvl="1"/>
            <a:r>
              <a:rPr lang="en-US" u="sng" dirty="0"/>
              <a:t>Taryn Myers: </a:t>
            </a:r>
            <a:r>
              <a:rPr lang="en-US" dirty="0"/>
              <a:t> </a:t>
            </a:r>
            <a:r>
              <a:rPr lang="en-US" b="1" dirty="0"/>
              <a:t>Looking forward to liberation: Creating inclusive environments for diverse professionals.</a:t>
            </a:r>
            <a:r>
              <a:rPr lang="en-US" dirty="0"/>
              <a:t> </a:t>
            </a:r>
            <a:endParaRPr lang="en-US" u="sng" dirty="0"/>
          </a:p>
          <a:p>
            <a:pPr lvl="1"/>
            <a:endParaRPr lang="en-US" b="1" u="sng" dirty="0">
              <a:solidFill>
                <a:schemeClr val="tx1"/>
              </a:solidFill>
            </a:endParaRPr>
          </a:p>
          <a:p>
            <a:pPr lvl="1"/>
            <a:endParaRPr lang="en-US" dirty="0">
              <a:solidFill>
                <a:schemeClr val="tx1"/>
              </a:solidFill>
            </a:endParaRPr>
          </a:p>
        </p:txBody>
      </p:sp>
    </p:spTree>
    <p:extLst>
      <p:ext uri="{BB962C8B-B14F-4D97-AF65-F5344CB8AC3E}">
        <p14:creationId xmlns:p14="http://schemas.microsoft.com/office/powerpoint/2010/main" val="819499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D3B37-DAB6-6F4E-A7FD-E532ED95C562}"/>
              </a:ext>
            </a:extLst>
          </p:cNvPr>
          <p:cNvSpPr>
            <a:spLocks noGrp="1"/>
          </p:cNvSpPr>
          <p:nvPr>
            <p:ph type="title"/>
          </p:nvPr>
        </p:nvSpPr>
        <p:spPr/>
        <p:txBody>
          <a:bodyPr/>
          <a:lstStyle/>
          <a:p>
            <a:r>
              <a:rPr lang="en-US" dirty="0"/>
              <a:t>CPLAC-Members ABCT presentations</a:t>
            </a:r>
          </a:p>
        </p:txBody>
      </p:sp>
      <p:sp>
        <p:nvSpPr>
          <p:cNvPr id="5" name="Content Placeholder 4">
            <a:extLst>
              <a:ext uri="{FF2B5EF4-FFF2-40B4-BE49-F238E27FC236}">
                <a16:creationId xmlns:a16="http://schemas.microsoft.com/office/drawing/2014/main" id="{D2C7E8AC-95DD-EB44-A64A-CF09C8095C32}"/>
              </a:ext>
            </a:extLst>
          </p:cNvPr>
          <p:cNvSpPr>
            <a:spLocks noGrp="1"/>
          </p:cNvSpPr>
          <p:nvPr>
            <p:ph idx="1"/>
          </p:nvPr>
        </p:nvSpPr>
        <p:spPr/>
        <p:txBody>
          <a:bodyPr>
            <a:normAutofit fontScale="55000" lnSpcReduction="20000"/>
          </a:bodyPr>
          <a:lstStyle/>
          <a:p>
            <a:r>
              <a:rPr lang="en-US" u="sng" dirty="0"/>
              <a:t>Posters:</a:t>
            </a:r>
          </a:p>
          <a:p>
            <a:pPr lvl="1"/>
            <a:r>
              <a:rPr lang="en-US" b="1" dirty="0"/>
              <a:t>Laura</a:t>
            </a:r>
            <a:r>
              <a:rPr lang="en-US" dirty="0"/>
              <a:t> </a:t>
            </a:r>
            <a:r>
              <a:rPr lang="en-US" b="1" dirty="0" err="1"/>
              <a:t>Sockol</a:t>
            </a:r>
            <a:r>
              <a:rPr lang="en-US" b="1" dirty="0"/>
              <a:t>: </a:t>
            </a:r>
            <a:r>
              <a:rPr lang="en-US" dirty="0"/>
              <a:t>It Could Be Worse: COVID-19 Did Not Exacerbate Women’s Under-representation in Prestigious Conference Roles at </a:t>
            </a:r>
            <a:r>
              <a:rPr lang="en-US" dirty="0" err="1"/>
              <a:t>Abct’s</a:t>
            </a:r>
            <a:r>
              <a:rPr lang="en-US" dirty="0"/>
              <a:t> 2020 Virtual Annual Meeting</a:t>
            </a:r>
          </a:p>
          <a:p>
            <a:pPr lvl="1"/>
            <a:r>
              <a:rPr lang="en-US" b="1" dirty="0"/>
              <a:t>Rory </a:t>
            </a:r>
            <a:r>
              <a:rPr lang="en-US" b="1" dirty="0" err="1"/>
              <a:t>Pfund</a:t>
            </a:r>
            <a:r>
              <a:rPr lang="en-US" b="1" dirty="0"/>
              <a:t> </a:t>
            </a:r>
            <a:r>
              <a:rPr lang="en-US" dirty="0"/>
              <a:t>et al.: Psychotherapy Theories, Methods, and Practitioners of the Future: An Expert Poll</a:t>
            </a:r>
          </a:p>
          <a:p>
            <a:pPr lvl="1"/>
            <a:r>
              <a:rPr lang="en-US" b="1" dirty="0"/>
              <a:t>Amanda Haliburton </a:t>
            </a:r>
            <a:r>
              <a:rPr lang="en-US" dirty="0"/>
              <a:t>et al. Closing the Service Gap: Key Considerations in Students’ Plans to Practice as Mental Health Providers in Underserved Areas of Georgia</a:t>
            </a:r>
          </a:p>
          <a:p>
            <a:pPr lvl="1"/>
            <a:r>
              <a:rPr lang="en-US" b="1" dirty="0"/>
              <a:t>Sarah Stanger</a:t>
            </a:r>
            <a:r>
              <a:rPr lang="en-US" dirty="0"/>
              <a:t>: Using the Classroom to Promote Evidence-Based Digital Mental Health Tools on College Campuses</a:t>
            </a:r>
          </a:p>
          <a:p>
            <a:pPr lvl="1"/>
            <a:r>
              <a:rPr lang="en-US" dirty="0" err="1"/>
              <a:t>Skahan</a:t>
            </a:r>
            <a:r>
              <a:rPr lang="en-US" dirty="0"/>
              <a:t>, R.,* Bush, Gray, Eisenhower, Carter &amp; </a:t>
            </a:r>
            <a:r>
              <a:rPr lang="en-US" b="1" dirty="0" err="1"/>
              <a:t>Mian</a:t>
            </a:r>
            <a:r>
              <a:rPr lang="en-US" b="1" dirty="0"/>
              <a:t>, N</a:t>
            </a:r>
            <a:r>
              <a:rPr lang="en-US" dirty="0"/>
              <a:t>. Caregiver Symptomatology as a Potential Mechanism for the Effect of Caregiver Trauma Exposure on Child Symptoms</a:t>
            </a:r>
          </a:p>
          <a:p>
            <a:pPr lvl="1"/>
            <a:r>
              <a:rPr lang="en-US" dirty="0"/>
              <a:t>Alvarado, K.,* Carmines, J. M., * &amp; </a:t>
            </a:r>
            <a:r>
              <a:rPr lang="en-US" b="1" dirty="0"/>
              <a:t>Myers, T. A. </a:t>
            </a:r>
            <a:r>
              <a:rPr lang="en-US" dirty="0"/>
              <a:t>The role of men’s masculinity/femininity and appearance ideal internalization in appearance self-esteem following a dissonance-based intervention.</a:t>
            </a:r>
          </a:p>
          <a:p>
            <a:pPr lvl="1"/>
            <a:r>
              <a:rPr lang="en-US" dirty="0"/>
              <a:t>Cha, H., </a:t>
            </a:r>
            <a:r>
              <a:rPr lang="en-US" dirty="0" err="1"/>
              <a:t>Helfant</a:t>
            </a:r>
            <a:r>
              <a:rPr lang="en-US" dirty="0"/>
              <a:t>, R., Zhang, H., &amp; </a:t>
            </a:r>
            <a:r>
              <a:rPr lang="en-US" b="1" dirty="0" err="1"/>
              <a:t>Stutts</a:t>
            </a:r>
            <a:r>
              <a:rPr lang="en-US" b="1" dirty="0"/>
              <a:t>, L. A. </a:t>
            </a:r>
            <a:r>
              <a:rPr lang="en-US" dirty="0"/>
              <a:t>The relationship among self-compassion, physical health problems, and well-being</a:t>
            </a:r>
          </a:p>
          <a:p>
            <a:pPr lvl="1"/>
            <a:r>
              <a:rPr lang="en-US" dirty="0"/>
              <a:t>Ann Bernhardt* &amp; </a:t>
            </a:r>
            <a:r>
              <a:rPr lang="en-US" b="1" dirty="0"/>
              <a:t>Laura</a:t>
            </a:r>
            <a:r>
              <a:rPr lang="en-US" dirty="0"/>
              <a:t> </a:t>
            </a:r>
            <a:r>
              <a:rPr lang="en-US" b="1" dirty="0" err="1"/>
              <a:t>Sockol</a:t>
            </a:r>
            <a:r>
              <a:rPr lang="en-US" b="1" dirty="0"/>
              <a:t>, </a:t>
            </a:r>
            <a:r>
              <a:rPr lang="en-US" dirty="0"/>
              <a:t>COVID-19 On Campus: Risk Perceptions and Efficacy Beliefs as Predictors of Undergraduates’ Anxiety</a:t>
            </a:r>
          </a:p>
          <a:p>
            <a:pPr lvl="1"/>
            <a:endParaRPr lang="en-US" b="1" u="sng" dirty="0">
              <a:solidFill>
                <a:schemeClr val="tx1"/>
              </a:solidFill>
            </a:endParaRPr>
          </a:p>
          <a:p>
            <a:pPr lvl="1"/>
            <a:endParaRPr lang="en-US" dirty="0">
              <a:solidFill>
                <a:schemeClr val="tx1"/>
              </a:solidFill>
            </a:endParaRPr>
          </a:p>
        </p:txBody>
      </p:sp>
    </p:spTree>
    <p:extLst>
      <p:ext uri="{BB962C8B-B14F-4D97-AF65-F5344CB8AC3E}">
        <p14:creationId xmlns:p14="http://schemas.microsoft.com/office/powerpoint/2010/main" val="2780983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FCBEE-5A73-CE4A-9CE4-9C81538BF943}"/>
              </a:ext>
            </a:extLst>
          </p:cNvPr>
          <p:cNvSpPr>
            <a:spLocks noGrp="1"/>
          </p:cNvSpPr>
          <p:nvPr>
            <p:ph type="title"/>
          </p:nvPr>
        </p:nvSpPr>
        <p:spPr/>
        <p:txBody>
          <a:bodyPr/>
          <a:lstStyle/>
          <a:p>
            <a:r>
              <a:rPr lang="en-US" dirty="0"/>
              <a:t>Student poster award recognition</a:t>
            </a:r>
          </a:p>
        </p:txBody>
      </p:sp>
      <p:sp>
        <p:nvSpPr>
          <p:cNvPr id="3" name="Content Placeholder 2">
            <a:extLst>
              <a:ext uri="{FF2B5EF4-FFF2-40B4-BE49-F238E27FC236}">
                <a16:creationId xmlns:a16="http://schemas.microsoft.com/office/drawing/2014/main" id="{4DBC1CDE-8FCE-0745-B0AE-DFEE1F144948}"/>
              </a:ext>
            </a:extLst>
          </p:cNvPr>
          <p:cNvSpPr>
            <a:spLocks noGrp="1"/>
          </p:cNvSpPr>
          <p:nvPr>
            <p:ph idx="1"/>
          </p:nvPr>
        </p:nvSpPr>
        <p:spPr/>
        <p:txBody>
          <a:bodyPr/>
          <a:lstStyle/>
          <a:p>
            <a:r>
              <a:rPr lang="en-US" b="1" dirty="0"/>
              <a:t>The Direction of Effects between Depressive Symptoms and Alcohol-Related Problems in College Students</a:t>
            </a:r>
          </a:p>
          <a:p>
            <a:pPr lvl="1"/>
            <a:r>
              <a:rPr lang="en-US" dirty="0"/>
              <a:t>Bernard Pereda, Jessica Turner &amp; Joanna </a:t>
            </a:r>
            <a:r>
              <a:rPr lang="en-US" dirty="0" err="1"/>
              <a:t>Herres</a:t>
            </a:r>
            <a:r>
              <a:rPr lang="en-US" dirty="0"/>
              <a:t>, </a:t>
            </a:r>
            <a:r>
              <a:rPr lang="en-US" i="1" dirty="0"/>
              <a:t>The College of New Jersey</a:t>
            </a:r>
            <a:endParaRPr lang="en-US" dirty="0">
              <a:solidFill>
                <a:schemeClr val="tx1"/>
              </a:solidFill>
            </a:endParaRPr>
          </a:p>
        </p:txBody>
      </p:sp>
    </p:spTree>
    <p:extLst>
      <p:ext uri="{BB962C8B-B14F-4D97-AF65-F5344CB8AC3E}">
        <p14:creationId xmlns:p14="http://schemas.microsoft.com/office/powerpoint/2010/main" val="3290332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430C7-E262-EE45-9E02-5123FC93EE89}"/>
              </a:ext>
            </a:extLst>
          </p:cNvPr>
          <p:cNvSpPr>
            <a:spLocks noGrp="1"/>
          </p:cNvSpPr>
          <p:nvPr>
            <p:ph type="title"/>
          </p:nvPr>
        </p:nvSpPr>
        <p:spPr/>
        <p:txBody>
          <a:bodyPr/>
          <a:lstStyle/>
          <a:p>
            <a:r>
              <a:rPr lang="en-US" dirty="0"/>
              <a:t>12 CPLAC-</a:t>
            </a:r>
            <a:r>
              <a:rPr lang="en-US" dirty="0" err="1"/>
              <a:t>SPonsored</a:t>
            </a:r>
            <a:r>
              <a:rPr lang="en-US" dirty="0"/>
              <a:t> Posters at the SIG poster fair</a:t>
            </a:r>
          </a:p>
        </p:txBody>
      </p:sp>
      <p:pic>
        <p:nvPicPr>
          <p:cNvPr id="3" name="Picture 2">
            <a:extLst>
              <a:ext uri="{FF2B5EF4-FFF2-40B4-BE49-F238E27FC236}">
                <a16:creationId xmlns:a16="http://schemas.microsoft.com/office/drawing/2014/main" id="{102B6303-3B19-6449-B8F0-E069E18EB9DA}"/>
              </a:ext>
            </a:extLst>
          </p:cNvPr>
          <p:cNvPicPr>
            <a:picLocks noChangeAspect="1"/>
          </p:cNvPicPr>
          <p:nvPr/>
        </p:nvPicPr>
        <p:blipFill>
          <a:blip r:embed="rId3"/>
          <a:stretch>
            <a:fillRect/>
          </a:stretch>
        </p:blipFill>
        <p:spPr>
          <a:xfrm>
            <a:off x="443345" y="1988355"/>
            <a:ext cx="6565659" cy="2027630"/>
          </a:xfrm>
          <a:prstGeom prst="rect">
            <a:avLst/>
          </a:prstGeom>
        </p:spPr>
      </p:pic>
      <p:pic>
        <p:nvPicPr>
          <p:cNvPr id="4" name="Picture 3">
            <a:extLst>
              <a:ext uri="{FF2B5EF4-FFF2-40B4-BE49-F238E27FC236}">
                <a16:creationId xmlns:a16="http://schemas.microsoft.com/office/drawing/2014/main" id="{E4C05206-39E5-F848-AA7E-E4C25FC02E5B}"/>
              </a:ext>
            </a:extLst>
          </p:cNvPr>
          <p:cNvPicPr>
            <a:picLocks noChangeAspect="1"/>
          </p:cNvPicPr>
          <p:nvPr/>
        </p:nvPicPr>
        <p:blipFill>
          <a:blip r:embed="rId4"/>
          <a:stretch>
            <a:fillRect/>
          </a:stretch>
        </p:blipFill>
        <p:spPr>
          <a:xfrm>
            <a:off x="428097" y="3988275"/>
            <a:ext cx="6580907" cy="1160588"/>
          </a:xfrm>
          <a:prstGeom prst="rect">
            <a:avLst/>
          </a:prstGeom>
        </p:spPr>
      </p:pic>
      <p:pic>
        <p:nvPicPr>
          <p:cNvPr id="7" name="Picture 6">
            <a:extLst>
              <a:ext uri="{FF2B5EF4-FFF2-40B4-BE49-F238E27FC236}">
                <a16:creationId xmlns:a16="http://schemas.microsoft.com/office/drawing/2014/main" id="{93139716-0BFD-7F4E-89E0-EBC5035961E7}"/>
              </a:ext>
            </a:extLst>
          </p:cNvPr>
          <p:cNvPicPr>
            <a:picLocks noChangeAspect="1"/>
          </p:cNvPicPr>
          <p:nvPr/>
        </p:nvPicPr>
        <p:blipFill>
          <a:blip r:embed="rId5"/>
          <a:stretch>
            <a:fillRect/>
          </a:stretch>
        </p:blipFill>
        <p:spPr>
          <a:xfrm>
            <a:off x="5822577" y="1988355"/>
            <a:ext cx="5885214" cy="3973050"/>
          </a:xfrm>
          <a:prstGeom prst="rect">
            <a:avLst/>
          </a:prstGeom>
        </p:spPr>
      </p:pic>
    </p:spTree>
    <p:extLst>
      <p:ext uri="{BB962C8B-B14F-4D97-AF65-F5344CB8AC3E}">
        <p14:creationId xmlns:p14="http://schemas.microsoft.com/office/powerpoint/2010/main" val="1416314902"/>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B98C07D8EBDF843B5377AAD886B5AA9" ma:contentTypeVersion="14" ma:contentTypeDescription="Create a new document." ma:contentTypeScope="" ma:versionID="41a6633e14907788a37d32a19f896bf6">
  <xsd:schema xmlns:xsd="http://www.w3.org/2001/XMLSchema" xmlns:xs="http://www.w3.org/2001/XMLSchema" xmlns:p="http://schemas.microsoft.com/office/2006/metadata/properties" xmlns:ns3="3750002f-4ae7-4e74-a268-ab66f4db85f1" xmlns:ns4="52388258-39c0-4526-bfde-ff299395f96d" targetNamespace="http://schemas.microsoft.com/office/2006/metadata/properties" ma:root="true" ma:fieldsID="f43c8a6de2a49212d92751f98826ff4c" ns3:_="" ns4:_="">
    <xsd:import namespace="3750002f-4ae7-4e74-a268-ab66f4db85f1"/>
    <xsd:import namespace="52388258-39c0-4526-bfde-ff299395f96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50002f-4ae7-4e74-a268-ab66f4db85f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2388258-39c0-4526-bfde-ff299395f96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1B2E3B-1DA8-44DC-85D1-DD883B20E681}">
  <ds:schemaRefs>
    <ds:schemaRef ds:uri="3750002f-4ae7-4e74-a268-ab66f4db85f1"/>
    <ds:schemaRef ds:uri="http://schemas.microsoft.com/office/2006/documentManagement/types"/>
    <ds:schemaRef ds:uri="http://schemas.openxmlformats.org/package/2006/metadata/core-properties"/>
    <ds:schemaRef ds:uri="http://purl.org/dc/dcmitype/"/>
    <ds:schemaRef ds:uri="52388258-39c0-4526-bfde-ff299395f96d"/>
    <ds:schemaRef ds:uri="http://purl.org/dc/elements/1.1/"/>
    <ds:schemaRef ds:uri="http://schemas.microsoft.com/office/2006/metadata/properties"/>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8E29F74A-C851-403D-9E20-8295A257EEBA}">
  <ds:schemaRefs>
    <ds:schemaRef ds:uri="http://schemas.microsoft.com/sharepoint/v3/contenttype/forms"/>
  </ds:schemaRefs>
</ds:datastoreItem>
</file>

<file path=customXml/itemProps3.xml><?xml version="1.0" encoding="utf-8"?>
<ds:datastoreItem xmlns:ds="http://schemas.openxmlformats.org/officeDocument/2006/customXml" ds:itemID="{9D534434-6FC6-4D7F-8C59-FAE9AFBA91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50002f-4ae7-4e74-a268-ab66f4db85f1"/>
    <ds:schemaRef ds:uri="52388258-39c0-4526-bfde-ff299395f9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Dividend</Template>
  <TotalTime>1093</TotalTime>
  <Words>1328</Words>
  <Application>Microsoft Office PowerPoint</Application>
  <PresentationFormat>Widescreen</PresentationFormat>
  <Paragraphs>143</Paragraphs>
  <Slides>14</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Calibri</vt:lpstr>
      <vt:lpstr>Gill Sans MT</vt:lpstr>
      <vt:lpstr>Wingdings 2</vt:lpstr>
      <vt:lpstr>Dividend</vt:lpstr>
      <vt:lpstr>WELCOME TO THE Clinical PSYCHOLOGY AT LIBERAL ARTS COLLEGES (CPLAC) SIG!</vt:lpstr>
      <vt:lpstr>AgenDa</vt:lpstr>
      <vt:lpstr>mission of CPLAC</vt:lpstr>
      <vt:lpstr>RENEW MEMBERSHIP DUES</vt:lpstr>
      <vt:lpstr>CPLAC MEMBER ACCOMPLISHMENTS</vt:lpstr>
      <vt:lpstr>CPLAC MEMBER ACCOMPLISHMENTS</vt:lpstr>
      <vt:lpstr>CPLAC MEMBER ACCOMPLISHMENTS</vt:lpstr>
      <vt:lpstr>Amanda Halliburton, PhD:  From the Student Membership Committee…</vt:lpstr>
      <vt:lpstr>NEW LEADERSHIP TEAM For 2021</vt:lpstr>
      <vt:lpstr>past year's goals and accomplishments</vt:lpstr>
      <vt:lpstr>CPLAC-Members ABCT presentations</vt:lpstr>
      <vt:lpstr>CPLAC-Members ABCT presentations</vt:lpstr>
      <vt:lpstr>Student poster award recognition</vt:lpstr>
      <vt:lpstr>12 CPLAC-SPonsored Posters at the SIG poster fair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Kerstin Blomquist</dc:creator>
  <cp:lastModifiedBy>Amanda Halliburton</cp:lastModifiedBy>
  <cp:revision>65</cp:revision>
  <dcterms:created xsi:type="dcterms:W3CDTF">2019-10-09T15:09:23Z</dcterms:created>
  <dcterms:modified xsi:type="dcterms:W3CDTF">2022-02-25T21:57:00Z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0x0101003B98C07D8EBDF843B5377AAD886B5AA9</vt:lpwstr>
  </property>
</Properties>
</file>