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4600A2"/>
    <a:srgbClr val="2B0082"/>
    <a:srgbClr val="5100A2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966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8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9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4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6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99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7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3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BE9C7-492C-4219-B8F9-DEEA703B29EF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0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BE9C7-492C-4219-B8F9-DEEA703B29EF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5F59C-41B1-4C04-B4D9-6233A53B3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7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12" Type="http://schemas.openxmlformats.org/officeDocument/2006/relationships/image" Target="../media/image15.jpeg"/><Relationship Id="rId17" Type="http://schemas.openxmlformats.org/officeDocument/2006/relationships/image" Target="../media/image19.png"/><Relationship Id="rId2" Type="http://schemas.openxmlformats.org/officeDocument/2006/relationships/image" Target="../media/image7.pn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4.jpeg"/><Relationship Id="rId5" Type="http://schemas.microsoft.com/office/2007/relationships/hdphoto" Target="../media/hdphoto1.wdp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Involving Students in Research:</a:t>
            </a:r>
            <a:br>
              <a:rPr lang="en-US" dirty="0" smtClean="0"/>
            </a:br>
            <a:r>
              <a:rPr lang="en-US" dirty="0" smtClean="0"/>
              <a:t>Increasing Diversity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Laura E. Sockol, Ph.D. </a:t>
            </a:r>
          </a:p>
          <a:p>
            <a:r>
              <a:rPr lang="en-US" dirty="0" smtClean="0"/>
              <a:t>Davidson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8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61" y="1536163"/>
            <a:ext cx="4041648" cy="3785677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5" t="34444" r="38470" b="16668"/>
          <a:stretch/>
        </p:blipFill>
        <p:spPr>
          <a:xfrm>
            <a:off x="7320335" y="1371600"/>
            <a:ext cx="1371600" cy="2057400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4" r="12444"/>
          <a:stretch/>
        </p:blipFill>
        <p:spPr>
          <a:xfrm>
            <a:off x="8691935" y="1371600"/>
            <a:ext cx="1371600" cy="205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6" t="165" r="16666" b="-165"/>
          <a:stretch/>
        </p:blipFill>
        <p:spPr>
          <a:xfrm>
            <a:off x="6623649" y="3429000"/>
            <a:ext cx="1371600" cy="2057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9" r="9086"/>
          <a:stretch/>
        </p:blipFill>
        <p:spPr>
          <a:xfrm>
            <a:off x="8001000" y="3429000"/>
            <a:ext cx="1371600" cy="2057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0" t="31111" r="49422" b="18889"/>
          <a:stretch/>
        </p:blipFill>
        <p:spPr>
          <a:xfrm>
            <a:off x="9372600" y="3429000"/>
            <a:ext cx="1371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2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6"/>
          <a:stretch/>
        </p:blipFill>
        <p:spPr>
          <a:xfrm>
            <a:off x="8642721" y="2544485"/>
            <a:ext cx="1431394" cy="2057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7" t="-667" r="16850" b="667"/>
          <a:stretch/>
        </p:blipFill>
        <p:spPr>
          <a:xfrm>
            <a:off x="7348100" y="2531448"/>
            <a:ext cx="1383792" cy="207568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7" t="27778" r="-370"/>
          <a:stretch/>
        </p:blipFill>
        <p:spPr>
          <a:xfrm>
            <a:off x="6034935" y="2544485"/>
            <a:ext cx="1329397" cy="2057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78" t="30000"/>
          <a:stretch/>
        </p:blipFill>
        <p:spPr>
          <a:xfrm>
            <a:off x="3091297" y="2544485"/>
            <a:ext cx="1592036" cy="20574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2018566" y="2544485"/>
            <a:ext cx="1371600" cy="205740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72" t="18781" r="18410" b="46243"/>
          <a:stretch/>
        </p:blipFill>
        <p:spPr>
          <a:xfrm>
            <a:off x="1531607" y="512148"/>
            <a:ext cx="1371600" cy="2057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6" r="2501"/>
          <a:stretch/>
        </p:blipFill>
        <p:spPr>
          <a:xfrm>
            <a:off x="6162067" y="530352"/>
            <a:ext cx="2185714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4683333" y="2544485"/>
            <a:ext cx="1371600" cy="205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" b="266"/>
          <a:stretch/>
        </p:blipFill>
        <p:spPr>
          <a:xfrm>
            <a:off x="8224329" y="530352"/>
            <a:ext cx="1371600" cy="2057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86201" y="4648201"/>
            <a:ext cx="61879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79% women 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1400" dirty="0">
                <a:solidFill>
                  <a:schemeClr val="bg1"/>
                </a:solidFill>
              </a:rPr>
              <a:t>vs. 50%</a:t>
            </a:r>
          </a:p>
          <a:p>
            <a:r>
              <a:rPr lang="en-US" dirty="0">
                <a:solidFill>
                  <a:schemeClr val="bg1"/>
                </a:solidFill>
              </a:rPr>
              <a:t>43% domestic &amp; international students of color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1400" dirty="0">
                <a:solidFill>
                  <a:schemeClr val="bg1"/>
                </a:solidFill>
              </a:rPr>
              <a:t>vs. 25% domestic students of color, 6% international students</a:t>
            </a:r>
          </a:p>
          <a:p>
            <a:r>
              <a:rPr lang="en-US" dirty="0">
                <a:solidFill>
                  <a:schemeClr val="bg1"/>
                </a:solidFill>
              </a:rPr>
              <a:t>31% first-generation college students 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z="1400" dirty="0">
                <a:solidFill>
                  <a:schemeClr val="bg1"/>
                </a:solidFill>
              </a:rPr>
              <a:t>vs. 10%</a:t>
            </a:r>
          </a:p>
          <a:p>
            <a:r>
              <a:rPr lang="en-US" dirty="0">
                <a:solidFill>
                  <a:schemeClr val="bg1"/>
                </a:solidFill>
              </a:rPr>
              <a:t>14% attend other institutions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72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28" t="22222" r="54167"/>
          <a:stretch/>
        </p:blipFill>
        <p:spPr>
          <a:xfrm>
            <a:off x="9364900" y="529454"/>
            <a:ext cx="1303101" cy="206529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67" y="512148"/>
            <a:ext cx="1371265" cy="2057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711" y="512148"/>
            <a:ext cx="1467410" cy="2057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7" t="7812" r="617" b="7814"/>
          <a:stretch/>
        </p:blipFill>
        <p:spPr>
          <a:xfrm>
            <a:off x="5539985" y="530352"/>
            <a:ext cx="1371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8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Diversity Matters</a:t>
            </a:r>
          </a:p>
          <a:p>
            <a:r>
              <a:rPr lang="en-US" dirty="0" smtClean="0"/>
              <a:t>Outreach &amp; Recruitment</a:t>
            </a:r>
          </a:p>
          <a:p>
            <a:r>
              <a:rPr lang="en-US" dirty="0" smtClean="0"/>
              <a:t>Structured Application Process</a:t>
            </a:r>
          </a:p>
          <a:p>
            <a:r>
              <a:rPr lang="en-US" dirty="0"/>
              <a:t>Track Data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3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29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Involving Students in Research: Increasing Diversity</vt:lpstr>
      <vt:lpstr>PowerPoint Presentation</vt:lpstr>
      <vt:lpstr>PowerPoint Presentation</vt:lpstr>
      <vt:lpstr>Strategies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 College</dc:creator>
  <cp:lastModifiedBy>Sockol, Laura</cp:lastModifiedBy>
  <cp:revision>24</cp:revision>
  <dcterms:created xsi:type="dcterms:W3CDTF">2013-12-31T20:10:21Z</dcterms:created>
  <dcterms:modified xsi:type="dcterms:W3CDTF">2017-12-19T19:23:20Z</dcterms:modified>
</cp:coreProperties>
</file>