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2"/>
  </p:sldMasterIdLst>
  <p:notesMasterIdLst>
    <p:notesMasterId r:id="rId20"/>
  </p:notesMasterIdLst>
  <p:handoutMasterIdLst>
    <p:handoutMasterId r:id="rId21"/>
  </p:handoutMasterIdLst>
  <p:sldIdLst>
    <p:sldId id="261" r:id="rId3"/>
    <p:sldId id="281" r:id="rId4"/>
    <p:sldId id="282" r:id="rId5"/>
    <p:sldId id="258" r:id="rId6"/>
    <p:sldId id="259" r:id="rId7"/>
    <p:sldId id="260" r:id="rId8"/>
    <p:sldId id="277" r:id="rId9"/>
    <p:sldId id="283" r:id="rId10"/>
    <p:sldId id="262" r:id="rId11"/>
    <p:sldId id="276" r:id="rId12"/>
    <p:sldId id="284" r:id="rId13"/>
    <p:sldId id="285" r:id="rId14"/>
    <p:sldId id="286" r:id="rId15"/>
    <p:sldId id="287" r:id="rId16"/>
    <p:sldId id="288" r:id="rId17"/>
    <p:sldId id="263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508" autoAdjust="0"/>
  </p:normalViewPr>
  <p:slideViewPr>
    <p:cSldViewPr>
      <p:cViewPr varScale="1">
        <p:scale>
          <a:sx n="51" d="100"/>
          <a:sy n="51" d="100"/>
        </p:scale>
        <p:origin x="144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208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21B00-6FC2-41C5-8CC8-B9EEA04C504C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98FED-E309-4234-8533-7FE78C0777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75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4F934-0B1F-4A2D-B327-660F7F58F120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592BD-A84E-44A3-8DF7-E6ED0C1DA7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38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F6F1548-A370-498C-A14B-E715C2319CD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38F03A-58E1-4ECA-9024-348A9A81A5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2895600"/>
          </a:xfrm>
        </p:spPr>
        <p:txBody>
          <a:bodyPr>
            <a:normAutofit/>
          </a:bodyPr>
          <a:lstStyle/>
          <a:p>
            <a:r>
              <a:rPr lang="en-US" dirty="0" smtClean="0"/>
              <a:t>Different Pathways to Introducing undergraduates to the process of psychological science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Taryn A. Myers, Ph.D.</a:t>
            </a:r>
          </a:p>
          <a:p>
            <a:r>
              <a:rPr lang="en-US" dirty="0" smtClean="0"/>
              <a:t>Batten Associate Professor and Chair</a:t>
            </a:r>
          </a:p>
          <a:p>
            <a:r>
              <a:rPr lang="en-US" dirty="0" smtClean="0"/>
              <a:t>Department of Psychology</a:t>
            </a:r>
          </a:p>
          <a:p>
            <a:r>
              <a:rPr lang="en-US" dirty="0" smtClean="0"/>
              <a:t>Virginia Wesleyan University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Undergraduate Research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Pathways to Involving Students in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 Undergraduate Research Assistants</a:t>
            </a:r>
          </a:p>
          <a:p>
            <a:endParaRPr lang="en-US" dirty="0"/>
          </a:p>
          <a:p>
            <a:r>
              <a:rPr lang="en-US" dirty="0" smtClean="0"/>
              <a:t>Student-Designed Research Independent Study</a:t>
            </a:r>
          </a:p>
          <a:p>
            <a:endParaRPr lang="en-US" dirty="0"/>
          </a:p>
          <a:p>
            <a:r>
              <a:rPr lang="en-US" dirty="0" smtClean="0"/>
              <a:t>Required Capstone Research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502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Undergraduate Research Assistants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905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Students to Serve as R.A.s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Recruiting</a:t>
            </a:r>
          </a:p>
          <a:p>
            <a:pPr lvl="1"/>
            <a:r>
              <a:rPr lang="en-US" dirty="0" smtClean="0"/>
              <a:t>Advertise </a:t>
            </a:r>
          </a:p>
          <a:p>
            <a:pPr lvl="2"/>
            <a:r>
              <a:rPr lang="en-US" dirty="0" smtClean="0"/>
              <a:t>In classes</a:t>
            </a:r>
          </a:p>
          <a:p>
            <a:pPr lvl="2"/>
            <a:r>
              <a:rPr lang="en-US" dirty="0" smtClean="0"/>
              <a:t>Via email</a:t>
            </a:r>
          </a:p>
          <a:p>
            <a:pPr lvl="1"/>
            <a:r>
              <a:rPr lang="en-US" dirty="0" smtClean="0"/>
              <a:t>Talk one-on-one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Advising</a:t>
            </a:r>
          </a:p>
          <a:p>
            <a:pPr lvl="1"/>
            <a:r>
              <a:rPr lang="en-US" dirty="0" smtClean="0"/>
              <a:t>Students will seek out experience</a:t>
            </a:r>
          </a:p>
          <a:p>
            <a:pPr lvl="2"/>
            <a:r>
              <a:rPr lang="en-US" dirty="0" smtClean="0"/>
              <a:t>Your research</a:t>
            </a:r>
          </a:p>
          <a:p>
            <a:pPr lvl="2"/>
            <a:r>
              <a:rPr lang="en-US" dirty="0" smtClean="0"/>
              <a:t>Class projects</a:t>
            </a:r>
          </a:p>
          <a:p>
            <a:pPr lvl="1"/>
            <a:r>
              <a:rPr lang="en-US" dirty="0" smtClean="0"/>
              <a:t>Advise those interested in graduate school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Your own knowledge of students</a:t>
            </a:r>
          </a:p>
          <a:p>
            <a:endParaRPr lang="en-US" dirty="0" smtClean="0"/>
          </a:p>
          <a:p>
            <a:r>
              <a:rPr lang="en-US" dirty="0" smtClean="0"/>
              <a:t>Recommendations of colleagues</a:t>
            </a:r>
          </a:p>
          <a:p>
            <a:endParaRPr lang="en-US" dirty="0" smtClean="0"/>
          </a:p>
          <a:p>
            <a:r>
              <a:rPr lang="en-US" dirty="0" smtClean="0"/>
              <a:t>Criteria</a:t>
            </a:r>
          </a:p>
          <a:p>
            <a:pPr lvl="1"/>
            <a:r>
              <a:rPr lang="en-US" dirty="0" smtClean="0"/>
              <a:t>Interest</a:t>
            </a:r>
          </a:p>
          <a:p>
            <a:pPr lvl="1"/>
            <a:r>
              <a:rPr lang="en-US" dirty="0" smtClean="0"/>
              <a:t>Dedication</a:t>
            </a:r>
          </a:p>
          <a:p>
            <a:pPr lvl="1"/>
            <a:r>
              <a:rPr lang="en-US" dirty="0" smtClean="0"/>
              <a:t>Performance?</a:t>
            </a:r>
          </a:p>
          <a:p>
            <a:pPr lvl="1"/>
            <a:r>
              <a:rPr lang="en-US" dirty="0" smtClean="0"/>
              <a:t>What criteria do you use?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students into existing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Determine their interests</a:t>
            </a:r>
          </a:p>
          <a:p>
            <a:endParaRPr lang="en-US" dirty="0" smtClean="0"/>
          </a:p>
          <a:p>
            <a:r>
              <a:rPr lang="en-US" dirty="0" smtClean="0"/>
              <a:t>Use them where </a:t>
            </a:r>
            <a:r>
              <a:rPr lang="en-US" u="sng" dirty="0" smtClean="0"/>
              <a:t>you</a:t>
            </a:r>
            <a:r>
              <a:rPr lang="en-US" dirty="0" smtClean="0"/>
              <a:t> need them!</a:t>
            </a:r>
          </a:p>
          <a:p>
            <a:endParaRPr lang="en-US" dirty="0" smtClean="0"/>
          </a:p>
          <a:p>
            <a:r>
              <a:rPr lang="en-US" dirty="0" smtClean="0"/>
              <a:t>Ways to integrate</a:t>
            </a:r>
          </a:p>
          <a:p>
            <a:pPr lvl="1"/>
            <a:r>
              <a:rPr lang="en-US" dirty="0" smtClean="0"/>
              <a:t>Survey question entry (</a:t>
            </a:r>
            <a:r>
              <a:rPr lang="en-US" dirty="0" err="1" smtClean="0"/>
              <a:t>SurveyMonkey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Data collection</a:t>
            </a:r>
          </a:p>
          <a:p>
            <a:pPr lvl="1"/>
            <a:r>
              <a:rPr lang="en-US" dirty="0" smtClean="0"/>
              <a:t>Database creation</a:t>
            </a:r>
          </a:p>
          <a:p>
            <a:pPr lvl="1"/>
            <a:r>
              <a:rPr lang="en-US" dirty="0" smtClean="0"/>
              <a:t>Data entry</a:t>
            </a:r>
          </a:p>
          <a:p>
            <a:pPr lvl="1"/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Writing</a:t>
            </a:r>
          </a:p>
          <a:p>
            <a:pPr lvl="1"/>
            <a:r>
              <a:rPr lang="en-US" dirty="0" smtClean="0"/>
              <a:t>Presentations</a:t>
            </a:r>
          </a:p>
          <a:p>
            <a:endParaRPr lang="en-US" dirty="0"/>
          </a:p>
        </p:txBody>
      </p:sp>
      <p:pic>
        <p:nvPicPr>
          <p:cNvPr id="21506" name="Picture 2" descr="http://www.wellesley.edu/Psychology/Psych/Research/babyresea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810000"/>
            <a:ext cx="1809750" cy="1809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students into existing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Considerations</a:t>
            </a:r>
          </a:p>
          <a:p>
            <a:pPr lvl="1"/>
            <a:r>
              <a:rPr lang="en-US" dirty="0" smtClean="0"/>
              <a:t>Deadlines</a:t>
            </a:r>
          </a:p>
          <a:p>
            <a:pPr lvl="1"/>
            <a:r>
              <a:rPr lang="en-US" dirty="0" smtClean="0"/>
              <a:t>Workload</a:t>
            </a:r>
          </a:p>
          <a:p>
            <a:pPr lvl="1"/>
            <a:r>
              <a:rPr lang="en-US" dirty="0" smtClean="0"/>
              <a:t>Compensation</a:t>
            </a:r>
          </a:p>
          <a:p>
            <a:pPr lvl="2"/>
            <a:r>
              <a:rPr lang="en-US" dirty="0" smtClean="0"/>
              <a:t>Course credit</a:t>
            </a:r>
          </a:p>
          <a:p>
            <a:pPr lvl="2"/>
            <a:r>
              <a:rPr lang="en-US" dirty="0" smtClean="0"/>
              <a:t>Monetary</a:t>
            </a:r>
          </a:p>
          <a:p>
            <a:pPr lvl="2"/>
            <a:r>
              <a:rPr lang="en-US" dirty="0" smtClean="0"/>
              <a:t>Letters of recommendation</a:t>
            </a:r>
          </a:p>
          <a:p>
            <a:pPr lvl="1"/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Agreement</a:t>
            </a:r>
          </a:p>
          <a:p>
            <a:pPr lvl="2"/>
            <a:r>
              <a:rPr lang="en-US" dirty="0" smtClean="0"/>
              <a:t>Formal</a:t>
            </a:r>
          </a:p>
          <a:p>
            <a:pPr lvl="2"/>
            <a:r>
              <a:rPr lang="en-US" dirty="0" smtClean="0"/>
              <a:t>Informal</a:t>
            </a:r>
          </a:p>
        </p:txBody>
      </p:sp>
      <p:pic>
        <p:nvPicPr>
          <p:cNvPr id="20482" name="Picture 2" descr="https://encrypted-tbn1.gstatic.com/images?q=tbn:ANd9GcRSynVDXEIk_6jhXcAd2pwaadBAmdlLZzTB6lnQDxMNlWvxilt65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6214" y="2590801"/>
            <a:ext cx="4269248" cy="2114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Research Independent Studies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619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Independent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Expand upon class projects</a:t>
            </a:r>
          </a:p>
          <a:p>
            <a:endParaRPr lang="en-US" dirty="0" smtClean="0"/>
          </a:p>
          <a:p>
            <a:r>
              <a:rPr lang="en-US" dirty="0" smtClean="0"/>
              <a:t>Help the student choose an area of your research</a:t>
            </a:r>
          </a:p>
          <a:p>
            <a:endParaRPr lang="en-US" dirty="0" smtClean="0"/>
          </a:p>
          <a:p>
            <a:r>
              <a:rPr lang="en-US" dirty="0" smtClean="0"/>
              <a:t>Supervise a related area of research</a:t>
            </a:r>
          </a:p>
          <a:p>
            <a:endParaRPr lang="en-US" dirty="0"/>
          </a:p>
          <a:p>
            <a:r>
              <a:rPr lang="en-US" dirty="0" smtClean="0"/>
              <a:t>Think about timing</a:t>
            </a:r>
          </a:p>
          <a:p>
            <a:pPr lvl="1"/>
            <a:r>
              <a:rPr lang="en-US" dirty="0" smtClean="0"/>
              <a:t>During the semester</a:t>
            </a:r>
          </a:p>
          <a:p>
            <a:pPr lvl="1"/>
            <a:r>
              <a:rPr lang="en-US" dirty="0" smtClean="0"/>
              <a:t>Over the summer (Summer High Impact Practice Program)</a:t>
            </a:r>
            <a:endParaRPr lang="en-US" dirty="0"/>
          </a:p>
        </p:txBody>
      </p:sp>
      <p:pic>
        <p:nvPicPr>
          <p:cNvPr id="1026" name="Picture 2" descr="https://www.vwu.edu/academics/the-lighthouse/shipp/img/shipp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038600"/>
            <a:ext cx="2054112" cy="128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Independent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Proposal/Design</a:t>
            </a:r>
          </a:p>
          <a:p>
            <a:pPr lvl="1"/>
            <a:r>
              <a:rPr lang="en-US" dirty="0" smtClean="0"/>
              <a:t>IRB approval</a:t>
            </a:r>
          </a:p>
          <a:p>
            <a:pPr lvl="1"/>
            <a:r>
              <a:rPr lang="en-US" dirty="0" smtClean="0"/>
              <a:t>Data collection</a:t>
            </a:r>
          </a:p>
          <a:p>
            <a:pPr lvl="1"/>
            <a:r>
              <a:rPr lang="en-US" dirty="0" smtClean="0"/>
              <a:t>Final product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Considerations</a:t>
            </a:r>
          </a:p>
          <a:p>
            <a:pPr lvl="1"/>
            <a:r>
              <a:rPr lang="en-US" dirty="0" smtClean="0"/>
              <a:t>Course credit</a:t>
            </a:r>
          </a:p>
          <a:p>
            <a:pPr lvl="1"/>
            <a:r>
              <a:rPr lang="en-US" dirty="0" smtClean="0"/>
              <a:t>Deadlines</a:t>
            </a:r>
          </a:p>
          <a:p>
            <a:pPr lvl="1"/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Evaluation</a:t>
            </a:r>
          </a:p>
          <a:p>
            <a:pPr lvl="1"/>
            <a:r>
              <a:rPr lang="en-US" dirty="0" smtClean="0"/>
              <a:t>Beyond the class</a:t>
            </a:r>
            <a:endParaRPr lang="en-US" dirty="0"/>
          </a:p>
        </p:txBody>
      </p:sp>
      <p:pic>
        <p:nvPicPr>
          <p:cNvPr id="18433" name="Picture 1" descr="C:\Users\tmyers\Pictures\Spring 2012\P42602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905000"/>
            <a:ext cx="52832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Required Capstone Research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110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Research Sequence at Virginia Wesleyan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Psy</a:t>
            </a:r>
            <a:r>
              <a:rPr lang="en-US" dirty="0" smtClean="0"/>
              <a:t> 210 Statistical Analysis in Psychology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lay foundations</a:t>
            </a:r>
          </a:p>
          <a:p>
            <a:pPr lvl="1"/>
            <a:r>
              <a:rPr lang="en-US" dirty="0" err="1" smtClean="0"/>
              <a:t>Prereqs</a:t>
            </a:r>
            <a:r>
              <a:rPr lang="en-US" dirty="0" smtClean="0"/>
              <a:t>: </a:t>
            </a:r>
          </a:p>
          <a:p>
            <a:pPr lvl="2"/>
            <a:r>
              <a:rPr lang="en-US" dirty="0" smtClean="0"/>
              <a:t>Sophomore/Junior Status</a:t>
            </a:r>
            <a:endParaRPr lang="en-US" dirty="0"/>
          </a:p>
          <a:p>
            <a:pPr lvl="2"/>
            <a:r>
              <a:rPr lang="en-US" dirty="0" smtClean="0"/>
              <a:t>Declared Psychology Major</a:t>
            </a:r>
          </a:p>
          <a:p>
            <a:pPr lvl="2"/>
            <a:r>
              <a:rPr lang="en-US" dirty="0" smtClean="0"/>
              <a:t>Appropriate math placement (A, B, or H) or Math 104 with C- or better</a:t>
            </a:r>
          </a:p>
          <a:p>
            <a:r>
              <a:rPr lang="en-US" dirty="0" err="1" smtClean="0"/>
              <a:t>Psy</a:t>
            </a:r>
            <a:r>
              <a:rPr lang="en-US" dirty="0" smtClean="0"/>
              <a:t> 320 Research Methods in Psychology </a:t>
            </a:r>
            <a:r>
              <a:rPr lang="en-US" dirty="0" smtClean="0">
                <a:sym typeface="Wingdings" panose="05000000000000000000" pitchFamily="2" charset="2"/>
              </a:rPr>
              <a:t> write proposal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Prereqs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Junior Status &amp; at least 8 hours in Psychology</a:t>
            </a:r>
          </a:p>
          <a:p>
            <a:pPr lvl="2"/>
            <a:r>
              <a:rPr lang="en-US" dirty="0" err="1" smtClean="0"/>
              <a:t>Psy</a:t>
            </a:r>
            <a:r>
              <a:rPr lang="en-US" dirty="0" smtClean="0"/>
              <a:t> 210 with a C- or better</a:t>
            </a:r>
          </a:p>
          <a:p>
            <a:r>
              <a:rPr lang="en-US" dirty="0" err="1" smtClean="0"/>
              <a:t>Psy</a:t>
            </a:r>
            <a:r>
              <a:rPr lang="en-US" dirty="0" smtClean="0"/>
              <a:t> 480 Original Research Project </a:t>
            </a:r>
            <a:r>
              <a:rPr lang="en-US" dirty="0" smtClean="0">
                <a:sym typeface="Wingdings" panose="05000000000000000000" pitchFamily="2" charset="2"/>
              </a:rPr>
              <a:t> conduct research</a:t>
            </a:r>
            <a:endParaRPr lang="en-US" dirty="0" smtClean="0"/>
          </a:p>
          <a:p>
            <a:pPr lvl="1"/>
            <a:r>
              <a:rPr lang="en-US" dirty="0" err="1" smtClean="0"/>
              <a:t>Prereqs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Senior Psychology Major</a:t>
            </a:r>
          </a:p>
          <a:p>
            <a:pPr lvl="2"/>
            <a:r>
              <a:rPr lang="en-US" dirty="0" err="1" smtClean="0"/>
              <a:t>Eng</a:t>
            </a:r>
            <a:r>
              <a:rPr lang="en-US" dirty="0" smtClean="0"/>
              <a:t> 105 with a C or better</a:t>
            </a:r>
          </a:p>
          <a:p>
            <a:pPr lvl="2"/>
            <a:r>
              <a:rPr lang="en-US" dirty="0" err="1" smtClean="0"/>
              <a:t>Psy</a:t>
            </a:r>
            <a:r>
              <a:rPr lang="en-US" dirty="0" smtClean="0"/>
              <a:t> 320 with a C- or better</a:t>
            </a:r>
          </a:p>
          <a:p>
            <a:pPr lvl="2"/>
            <a:r>
              <a:rPr lang="en-US" dirty="0" smtClean="0"/>
              <a:t>Approval by project advisor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74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Psy</a:t>
            </a:r>
            <a:r>
              <a:rPr lang="en-US" dirty="0" smtClean="0"/>
              <a:t> 480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 in this course will complete an independent research study on some topic in psychology. The major steps involved for successful completion of this project include:</a:t>
            </a:r>
          </a:p>
          <a:p>
            <a:pPr lvl="1"/>
            <a:r>
              <a:rPr lang="en-US" dirty="0"/>
              <a:t>attend all seminar meetings and workshops</a:t>
            </a:r>
          </a:p>
          <a:p>
            <a:pPr lvl="1"/>
            <a:r>
              <a:rPr lang="en-US" dirty="0"/>
              <a:t>prepare and submit an IRB proposal</a:t>
            </a:r>
          </a:p>
          <a:p>
            <a:pPr lvl="1"/>
            <a:r>
              <a:rPr lang="en-US" dirty="0"/>
              <a:t>prepare study materials</a:t>
            </a:r>
          </a:p>
          <a:p>
            <a:pPr lvl="1"/>
            <a:r>
              <a:rPr lang="en-US" dirty="0"/>
              <a:t>participant recruitment and data collection</a:t>
            </a:r>
          </a:p>
          <a:p>
            <a:pPr lvl="1"/>
            <a:r>
              <a:rPr lang="en-US" dirty="0"/>
              <a:t>prepare a formal research paper in APA style on the basis of your study</a:t>
            </a:r>
          </a:p>
          <a:p>
            <a:pPr lvl="1"/>
            <a:r>
              <a:rPr lang="en-US" dirty="0"/>
              <a:t>present and defend your work in an oral examination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49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&amp; Cons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All students get first-hand research experience</a:t>
            </a:r>
          </a:p>
          <a:p>
            <a:pPr lvl="1"/>
            <a:r>
              <a:rPr lang="en-US" dirty="0" smtClean="0"/>
              <a:t>Rewarding</a:t>
            </a:r>
          </a:p>
          <a:p>
            <a:pPr lvl="1"/>
            <a:r>
              <a:rPr lang="en-US" dirty="0" smtClean="0"/>
              <a:t>Presentations</a:t>
            </a:r>
          </a:p>
          <a:p>
            <a:pPr lvl="2"/>
            <a:r>
              <a:rPr lang="en-US" dirty="0" smtClean="0"/>
              <a:t>On campus (Port Day/Undergraduate Research Symposium)</a:t>
            </a:r>
          </a:p>
          <a:p>
            <a:pPr lvl="2"/>
            <a:r>
              <a:rPr lang="en-US" dirty="0" smtClean="0"/>
              <a:t>Off campus (VAPS)</a:t>
            </a:r>
          </a:p>
          <a:p>
            <a:pPr lvl="1"/>
            <a:r>
              <a:rPr lang="en-US" dirty="0" smtClean="0"/>
              <a:t>Occasionally publishable </a:t>
            </a:r>
          </a:p>
          <a:p>
            <a:pPr lvl="1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Like supervising 6-8 independent studies</a:t>
            </a:r>
          </a:p>
          <a:p>
            <a:pPr lvl="1"/>
            <a:r>
              <a:rPr lang="en-US" dirty="0" smtClean="0"/>
              <a:t>Very time intensive</a:t>
            </a:r>
          </a:p>
          <a:p>
            <a:pPr lvl="1"/>
            <a:r>
              <a:rPr lang="en-US" dirty="0" smtClean="0"/>
              <a:t>Often not related to your interests</a:t>
            </a:r>
          </a:p>
          <a:p>
            <a:pPr lvl="1"/>
            <a:r>
              <a:rPr lang="en-US" dirty="0" smtClean="0"/>
              <a:t>Challenging with some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86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Benefits &amp;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23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student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Experience for students</a:t>
            </a:r>
          </a:p>
          <a:p>
            <a:endParaRPr lang="en-US" dirty="0" smtClean="0"/>
          </a:p>
          <a:p>
            <a:r>
              <a:rPr lang="en-US" dirty="0" smtClean="0"/>
              <a:t>New research ideas </a:t>
            </a:r>
          </a:p>
          <a:p>
            <a:endParaRPr lang="en-US" dirty="0" smtClean="0"/>
          </a:p>
          <a:p>
            <a:r>
              <a:rPr lang="en-US" dirty="0" smtClean="0"/>
              <a:t>Improves your productivity</a:t>
            </a:r>
          </a:p>
          <a:p>
            <a:pPr lvl="1"/>
            <a:r>
              <a:rPr lang="en-US" dirty="0" smtClean="0"/>
              <a:t>Only in certain cases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of student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Best laid plans</a:t>
            </a:r>
          </a:p>
          <a:p>
            <a:endParaRPr lang="en-US" dirty="0" smtClean="0"/>
          </a:p>
          <a:p>
            <a:r>
              <a:rPr lang="en-US" dirty="0" smtClean="0"/>
              <a:t>Deadlines</a:t>
            </a:r>
          </a:p>
          <a:p>
            <a:endParaRPr lang="en-US" dirty="0" smtClean="0"/>
          </a:p>
          <a:p>
            <a:r>
              <a:rPr lang="en-US" dirty="0" smtClean="0"/>
              <a:t>Can add to your workload</a:t>
            </a:r>
          </a:p>
          <a:p>
            <a:endParaRPr lang="en-US" dirty="0" smtClean="0"/>
          </a:p>
          <a:p>
            <a:r>
              <a:rPr lang="en-US" dirty="0" smtClean="0"/>
              <a:t>Different ideas</a:t>
            </a:r>
          </a:p>
          <a:p>
            <a:endParaRPr lang="en-US" dirty="0" smtClean="0"/>
          </a:p>
          <a:p>
            <a:r>
              <a:rPr lang="en-US" dirty="0" smtClean="0"/>
              <a:t>Authorship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406B6EB-8CCB-429C-9D3B-EA09378A39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2824</TotalTime>
  <Words>474</Words>
  <Application>Microsoft Office PowerPoint</Application>
  <PresentationFormat>On-screen Show (4:3)</PresentationFormat>
  <Paragraphs>143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Georgia</vt:lpstr>
      <vt:lpstr>Wingdings</vt:lpstr>
      <vt:lpstr>Wingdings 2</vt:lpstr>
      <vt:lpstr>Civic</vt:lpstr>
      <vt:lpstr>Undergraduate Research</vt:lpstr>
      <vt:lpstr>Pathways to Involving Students in Research</vt:lpstr>
      <vt:lpstr>Undergraduate Research Assistants</vt:lpstr>
      <vt:lpstr>Finding Students to Serve as R.A.s</vt:lpstr>
      <vt:lpstr>Selecting Students</vt:lpstr>
      <vt:lpstr>Integrating students into existing research</vt:lpstr>
      <vt:lpstr>Integrating students into existing research</vt:lpstr>
      <vt:lpstr>Research Independent Studies</vt:lpstr>
      <vt:lpstr>Research Independent Studies</vt:lpstr>
      <vt:lpstr>Research Independent Studies</vt:lpstr>
      <vt:lpstr>Required Capstone Research Project</vt:lpstr>
      <vt:lpstr>Our Research Sequence at Virginia Wesleyan</vt:lpstr>
      <vt:lpstr>Psy 480</vt:lpstr>
      <vt:lpstr>Pros &amp; Cons</vt:lpstr>
      <vt:lpstr>Benefits &amp; Challenges</vt:lpstr>
      <vt:lpstr>Benefits of student research</vt:lpstr>
      <vt:lpstr>Challenges of student research</vt:lpstr>
    </vt:vector>
  </TitlesOfParts>
  <Company>Virginia Wesleyan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One-On-One with Undergraduates</dc:title>
  <dc:creator>Taryn A. Myers, Ph.D.</dc:creator>
  <cp:lastModifiedBy>Sockol, Laura</cp:lastModifiedBy>
  <cp:revision>34</cp:revision>
  <dcterms:created xsi:type="dcterms:W3CDTF">2012-10-22T01:18:41Z</dcterms:created>
  <dcterms:modified xsi:type="dcterms:W3CDTF">2017-12-19T19:22:53Z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TC103853789990</vt:lpwstr>
  </property>
</Properties>
</file>