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 id="2147483681" r:id="rId3"/>
    <p:sldMasterId id="2147483693" r:id="rId4"/>
    <p:sldMasterId id="2147483705" r:id="rId5"/>
    <p:sldMasterId id="2147483717" r:id="rId6"/>
  </p:sldMasterIdLst>
  <p:notesMasterIdLst>
    <p:notesMasterId r:id="rId45"/>
  </p:notesMasterIdLst>
  <p:sldIdLst>
    <p:sldId id="256" r:id="rId7"/>
    <p:sldId id="257" r:id="rId8"/>
    <p:sldId id="258" r:id="rId9"/>
    <p:sldId id="259" r:id="rId10"/>
    <p:sldId id="260" r:id="rId11"/>
    <p:sldId id="261" r:id="rId12"/>
    <p:sldId id="262" r:id="rId13"/>
    <p:sldId id="265" r:id="rId14"/>
    <p:sldId id="263"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66" r:id="rId40"/>
    <p:sldId id="267" r:id="rId41"/>
    <p:sldId id="269" r:id="rId42"/>
    <p:sldId id="268" r:id="rId43"/>
    <p:sldId id="270"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25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E9562-2EC6-476F-AB0C-5025FC425518}" type="datetimeFigureOut">
              <a:rPr lang="en-US" smtClean="0"/>
              <a:t>10/28/2016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8456AD-905E-4A65-89E2-29C2EB96F97B}" type="slidenum">
              <a:rPr lang="en-US" smtClean="0"/>
              <a:t>‹#›</a:t>
            </a:fld>
            <a:endParaRPr lang="en-US"/>
          </a:p>
        </p:txBody>
      </p:sp>
    </p:spTree>
    <p:extLst>
      <p:ext uri="{BB962C8B-B14F-4D97-AF65-F5344CB8AC3E}">
        <p14:creationId xmlns:p14="http://schemas.microsoft.com/office/powerpoint/2010/main" val="960042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Rot="1" noChangeAspect="1" noChangeArrowheads="1" noTextEdit="1"/>
          </p:cNvSpPr>
          <p:nvPr>
            <p:ph type="sldImg"/>
          </p:nvPr>
        </p:nvSpPr>
        <p:spPr/>
      </p:sp>
      <p:sp>
        <p:nvSpPr>
          <p:cNvPr id="7171"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eaLnBrk="1"/>
            <a:r>
              <a:rPr lang="en-US" altLang="en-US" smtClean="0"/>
              <a:t>BULLET 1</a:t>
            </a:r>
          </a:p>
          <a:p>
            <a:pPr eaLnBrk="1">
              <a:buFontTx/>
              <a:buChar char="•"/>
            </a:pPr>
            <a:r>
              <a:rPr lang="en-US" altLang="en-US" smtClean="0"/>
              <a:t>Lay-people tend to endorse biological and genetic explanations as the cause of mental health problems at significantly higher rates than in the past, and there has been an increasing interest in the consequences of this shift for both attitudes towards these disorders and attitudes towards various treatment approaches.</a:t>
            </a:r>
          </a:p>
          <a:p>
            <a:pPr eaLnBrk="1"/>
            <a:r>
              <a:rPr lang="en-US" altLang="en-US" smtClean="0"/>
              <a:t>BULLET 2</a:t>
            </a:r>
          </a:p>
          <a:p>
            <a:pPr eaLnBrk="1">
              <a:buFontTx/>
              <a:buChar char="•"/>
            </a:pPr>
            <a:r>
              <a:rPr lang="en-US" altLang="en-US" smtClean="0"/>
              <a:t>Theoretical models propose that this shift will impact attitudes towards mental disorders in various ways:</a:t>
            </a:r>
          </a:p>
          <a:p>
            <a:pPr eaLnBrk="1"/>
            <a:r>
              <a:rPr lang="en-US" altLang="en-US" smtClean="0"/>
              <a:t>FIRST SUB-BULLET </a:t>
            </a:r>
          </a:p>
          <a:p>
            <a:pPr eaLnBrk="1">
              <a:buFontTx/>
              <a:buChar char="•"/>
            </a:pPr>
            <a:r>
              <a:rPr lang="en-US" altLang="en-US" smtClean="0"/>
              <a:t>Attribution theory posits that such a shift may have beneficial social consequences given that biological explanations for symptoms arguably conceptualize sufferers as blameless victims of biology, as opposed to blame-worthy agents in their symptoms (Corrigan, 2000).</a:t>
            </a:r>
          </a:p>
          <a:p>
            <a:pPr eaLnBrk="1"/>
            <a:r>
              <a:rPr lang="en-US" altLang="en-US" smtClean="0"/>
              <a:t>SECOND SUB-BULLET</a:t>
            </a:r>
          </a:p>
          <a:p>
            <a:pPr eaLnBrk="1">
              <a:buFontTx/>
              <a:buChar char="•"/>
            </a:pPr>
            <a:r>
              <a:rPr lang="en-US" altLang="en-US" smtClean="0"/>
              <a:t>The mixed-blessings model proposes a more nuanced perspective, arguing that biological explanations promote essentialist thinking (DEFINE) that has both pros and cons in terms of public attitudes:</a:t>
            </a:r>
          </a:p>
          <a:p>
            <a:pPr marL="387350" lvl="1" indent="-158750" eaLnBrk="1">
              <a:buFontTx/>
              <a:buChar char="•"/>
            </a:pPr>
            <a:r>
              <a:rPr lang="en-US" altLang="en-US" smtClean="0"/>
              <a:t>The advantage is that patients will be assigned less blame for their symptoms (consistent with the predictions of Attribution theory)</a:t>
            </a:r>
          </a:p>
          <a:p>
            <a:pPr marL="387350" lvl="1" indent="-158750" eaLnBrk="1">
              <a:buFontTx/>
              <a:buChar char="•"/>
            </a:pPr>
            <a:r>
              <a:rPr lang="en-US" altLang="en-US" smtClean="0"/>
              <a:t>The disadvantage is that essentialist thinking will promote desire for social distance, perceptions of dangerousness, and prognostic pessimism will increase.</a:t>
            </a:r>
          </a:p>
          <a:p>
            <a:pPr eaLnBrk="1">
              <a:buFontTx/>
              <a:buChar char="•"/>
            </a:pPr>
            <a:r>
              <a:rPr lang="en-US" altLang="en-US" smtClean="0"/>
              <a:t>Given the growing pervasiveness of biological beliefs about mental disorders, evaluating how broadly this model applies across conditions is of increasing importance.</a:t>
            </a:r>
          </a:p>
        </p:txBody>
      </p:sp>
    </p:spTree>
    <p:extLst>
      <p:ext uri="{BB962C8B-B14F-4D97-AF65-F5344CB8AC3E}">
        <p14:creationId xmlns:p14="http://schemas.microsoft.com/office/powerpoint/2010/main" val="2710606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Rot="1" noChangeAspect="1" noChangeArrowheads="1" noTextEdit="1"/>
          </p:cNvSpPr>
          <p:nvPr>
            <p:ph type="sldImg"/>
          </p:nvPr>
        </p:nvSpPr>
        <p:spPr/>
      </p:sp>
      <p:sp>
        <p:nvSpPr>
          <p:cNvPr id="9219"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marL="158750" indent="-158750" eaLnBrk="1">
              <a:buFontTx/>
              <a:buChar char="•"/>
            </a:pPr>
            <a:r>
              <a:rPr lang="en-US" altLang="en-US" smtClean="0"/>
              <a:t>Credibility:</a:t>
            </a:r>
          </a:p>
          <a:p>
            <a:pPr marL="387350" lvl="1" indent="-158750" eaLnBrk="1">
              <a:buFontTx/>
              <a:buChar char="•"/>
            </a:pPr>
            <a:r>
              <a:rPr lang="en-US" altLang="en-US" smtClean="0"/>
              <a:t>Reduces blame attitudes</a:t>
            </a:r>
          </a:p>
          <a:p>
            <a:pPr marL="387350" lvl="1" indent="-158750" eaLnBrk="1">
              <a:buFontTx/>
              <a:buChar char="•"/>
            </a:pPr>
            <a:r>
              <a:rPr lang="en-US" altLang="en-US" smtClean="0"/>
              <a:t>General shift in the public towards this explanation</a:t>
            </a:r>
          </a:p>
          <a:p>
            <a:pPr marL="158750" indent="-158750" eaLnBrk="1">
              <a:buFontTx/>
              <a:buChar char="•"/>
            </a:pPr>
            <a:r>
              <a:rPr lang="en-US" altLang="en-US" smtClean="0"/>
              <a:t>Stigma:</a:t>
            </a:r>
          </a:p>
          <a:p>
            <a:pPr marL="387350" lvl="1" indent="-158750" eaLnBrk="1">
              <a:buFontTx/>
              <a:buChar char="•"/>
            </a:pPr>
            <a:r>
              <a:rPr lang="en-US" altLang="en-US" smtClean="0"/>
              <a:t>Desire for social distance increases, perceptions of dangerousness increase</a:t>
            </a:r>
          </a:p>
          <a:p>
            <a:pPr marL="158750" indent="-158750" eaLnBrk="1">
              <a:buFontTx/>
              <a:buChar char="•"/>
            </a:pPr>
            <a:r>
              <a:rPr lang="en-US" altLang="en-US" smtClean="0"/>
              <a:t>Prognostic Pessimism:</a:t>
            </a:r>
          </a:p>
          <a:p>
            <a:pPr marL="387350" lvl="1" indent="-158750" eaLnBrk="1">
              <a:buFontTx/>
              <a:buChar char="•"/>
            </a:pPr>
            <a:r>
              <a:rPr lang="en-US" altLang="en-US" smtClean="0"/>
              <a:t>Greater pessimism about illness prognosis </a:t>
            </a:r>
          </a:p>
          <a:p>
            <a:pPr marL="158750" indent="-158750" eaLnBrk="1">
              <a:buFontTx/>
              <a:buChar char="•"/>
            </a:pPr>
            <a:r>
              <a:rPr lang="en-US" altLang="en-US" smtClean="0"/>
              <a:t>Tx Attitudes:</a:t>
            </a:r>
          </a:p>
          <a:p>
            <a:pPr marL="387350" lvl="1" indent="-158750" eaLnBrk="1">
              <a:buFontTx/>
              <a:buChar char="•"/>
            </a:pPr>
            <a:r>
              <a:rPr lang="en-US" altLang="en-US" smtClean="0"/>
              <a:t>Perception that medication would be most/more helpful increase</a:t>
            </a:r>
          </a:p>
        </p:txBody>
      </p:sp>
    </p:spTree>
    <p:extLst>
      <p:ext uri="{BB962C8B-B14F-4D97-AF65-F5344CB8AC3E}">
        <p14:creationId xmlns:p14="http://schemas.microsoft.com/office/powerpoint/2010/main" val="2871772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Grp="1" noRot="1" noChangeAspect="1" noChangeArrowheads="1" noTextEdit="1"/>
          </p:cNvSpPr>
          <p:nvPr>
            <p:ph type="sldImg"/>
          </p:nvPr>
        </p:nvSpPr>
        <p:spPr/>
      </p:sp>
      <p:sp>
        <p:nvSpPr>
          <p:cNvPr id="11267"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eaLnBrk="1"/>
            <a:r>
              <a:rPr lang="en-US" altLang="en-US" smtClean="0"/>
              <a:t>GENERAL START:</a:t>
            </a:r>
          </a:p>
          <a:p>
            <a:pPr marL="387350" lvl="1" indent="-158750" eaLnBrk="1">
              <a:buFontTx/>
              <a:buChar char="•"/>
            </a:pPr>
            <a:r>
              <a:rPr lang="en-US" altLang="en-US" smtClean="0"/>
              <a:t>Little work has focused on the implications of biological causal beliefs on the anxiety disorders, even though these conditions are among the most common and costly mental disorders.</a:t>
            </a:r>
          </a:p>
          <a:p>
            <a:pPr marL="387350" lvl="1" indent="-158750" eaLnBrk="1">
              <a:buFontTx/>
              <a:buChar char="•"/>
            </a:pPr>
            <a:r>
              <a:rPr lang="en-US" altLang="en-US" smtClean="0"/>
              <a:t>In particular, only two studies have tested the impact of biological framing on SAD. </a:t>
            </a:r>
          </a:p>
          <a:p>
            <a:pPr eaLnBrk="1"/>
            <a:r>
              <a:rPr lang="en-US" altLang="en-US" smtClean="0"/>
              <a:t>BULLET 1:</a:t>
            </a:r>
          </a:p>
          <a:p>
            <a:pPr marL="387350" lvl="1" indent="-158750" eaLnBrk="1">
              <a:buFontTx/>
              <a:buChar char="•"/>
            </a:pPr>
            <a:r>
              <a:rPr lang="en-US" altLang="en-US" smtClean="0"/>
              <a:t>The first study was conducted with mental health clinicians and suggested that biological framing may decrease empathy towards patients and reduce perceptions of the effectiveness of psychotherapy among clinicians (Lebowitz &amp; Ahn, 2014).</a:t>
            </a:r>
          </a:p>
          <a:p>
            <a:pPr marL="387350" lvl="1" indent="-158750" eaLnBrk="1">
              <a:buFontTx/>
              <a:buChar char="•"/>
            </a:pPr>
            <a:r>
              <a:rPr lang="en-US" altLang="en-US" smtClean="0"/>
              <a:t>The second study was conducted on individuals with clinically significant SAD symptoms. And found that biological explanations yielded lower self-stigmatizing attitudes than either a cognitive behavioral (CB) condition or a combination (CB + bio) condition (Lee et al., 2016).</a:t>
            </a:r>
          </a:p>
          <a:p>
            <a:pPr marL="387350" lvl="1" indent="-158750" eaLnBrk="1">
              <a:buFontTx/>
              <a:buChar char="•"/>
            </a:pPr>
            <a:r>
              <a:rPr lang="en-US" altLang="en-US" smtClean="0"/>
              <a:t>NEITHER of these previous studies tested the impact of biological framing on lay-people, or assessed the impact of biological framing on treatment attitudes.</a:t>
            </a:r>
          </a:p>
          <a:p>
            <a:pPr eaLnBrk="1"/>
            <a:r>
              <a:rPr lang="en-US" altLang="en-US" smtClean="0"/>
              <a:t>BULLET 2:</a:t>
            </a:r>
          </a:p>
          <a:p>
            <a:pPr marL="387350" lvl="1" indent="-158750" eaLnBrk="1">
              <a:buFontTx/>
              <a:buChar char="•"/>
            </a:pPr>
            <a:r>
              <a:rPr lang="en-US" altLang="en-US" smtClean="0"/>
              <a:t>Interested in the potential impact of these frames on attitudes towards treatment since treatment for anxiety disorders has shifted dramatically towards a medication as monotherapy approach in the past 20 years (I have some slides from the CBT framing talk that you may want to include here that illustrate this shift). </a:t>
            </a:r>
          </a:p>
          <a:p>
            <a:pPr marL="387350" lvl="1" indent="-158750" eaLnBrk="1">
              <a:buFontTx/>
              <a:buChar char="•"/>
            </a:pPr>
            <a:r>
              <a:rPr lang="en-US" altLang="en-US" smtClean="0"/>
              <a:t>Understanding the potential impacts of biological framing on expectancies for treatment outcome is important given that negative expectations about treatments can be a barrier to treatment for anxiety (Johnson &amp; Coles, 2013) and predictor of treatment outcome.</a:t>
            </a:r>
          </a:p>
        </p:txBody>
      </p:sp>
    </p:spTree>
    <p:extLst>
      <p:ext uri="{BB962C8B-B14F-4D97-AF65-F5344CB8AC3E}">
        <p14:creationId xmlns:p14="http://schemas.microsoft.com/office/powerpoint/2010/main" val="2406948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noRot="1" noChangeAspect="1" noChangeArrowheads="1" noTextEdit="1"/>
          </p:cNvSpPr>
          <p:nvPr>
            <p:ph type="sldImg"/>
          </p:nvPr>
        </p:nvSpPr>
        <p:spPr/>
      </p:sp>
      <p:sp>
        <p:nvSpPr>
          <p:cNvPr id="13315"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marL="190500" indent="-190500" eaLnBrk="1">
              <a:buFontTx/>
              <a:buChar char="•"/>
            </a:pPr>
            <a:r>
              <a:rPr lang="en-US" altLang="en-US" smtClean="0"/>
              <a:t>A total of 209 participants were initially recruited using Amazon’s Mechanical Turk (MTurk)</a:t>
            </a:r>
          </a:p>
          <a:p>
            <a:pPr marL="190500" indent="-190500" eaLnBrk="1">
              <a:buFontTx/>
              <a:buChar char="•"/>
            </a:pPr>
            <a:r>
              <a:rPr lang="en-US" altLang="en-US" smtClean="0"/>
              <a:t>Summarize demographics briefly (“slight more males than females, predominantly white, and with an average of 15 years of education”</a:t>
            </a:r>
          </a:p>
          <a:p>
            <a:pPr marL="190500" indent="-190500" eaLnBrk="1">
              <a:buFontTx/>
              <a:buChar char="•"/>
            </a:pPr>
            <a:r>
              <a:rPr lang="en-US" altLang="en-US" smtClean="0"/>
              <a:t>All participants completed the mini-SPIN to assess symptoms of SAD and the sample was relatively symptomatic, with an average score of 5.89 (when the clinical cut-off is 6).</a:t>
            </a:r>
          </a:p>
        </p:txBody>
      </p:sp>
    </p:spTree>
    <p:extLst>
      <p:ext uri="{BB962C8B-B14F-4D97-AF65-F5344CB8AC3E}">
        <p14:creationId xmlns:p14="http://schemas.microsoft.com/office/powerpoint/2010/main" val="2565767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Grp="1" noRot="1" noChangeAspect="1" noChangeArrowheads="1" noTextEdit="1"/>
          </p:cNvSpPr>
          <p:nvPr>
            <p:ph type="sldImg"/>
          </p:nvPr>
        </p:nvSpPr>
        <p:spPr/>
      </p:sp>
      <p:sp>
        <p:nvSpPr>
          <p:cNvPr id="15363"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marL="87313" indent="-87313" eaLnBrk="1"/>
            <a:r>
              <a:rPr lang="en-US" altLang="en-US" smtClean="0"/>
              <a:t>VIGNETTES:</a:t>
            </a:r>
          </a:p>
          <a:p>
            <a:pPr marL="87313" indent="-87313" eaLnBrk="1">
              <a:buFontTx/>
              <a:buChar char="•"/>
            </a:pPr>
            <a:r>
              <a:rPr lang="en-US" altLang="en-US" smtClean="0"/>
              <a:t>From Lebowitz &amp; Ahn, 2014</a:t>
            </a:r>
          </a:p>
          <a:p>
            <a:pPr marL="87313" indent="-87313" eaLnBrk="1">
              <a:buFontTx/>
              <a:buChar char="•"/>
            </a:pPr>
            <a:r>
              <a:rPr lang="en-US" altLang="en-US" smtClean="0"/>
              <a:t>Describes character in general (i.e. symptoms): Nicole</a:t>
            </a:r>
          </a:p>
          <a:p>
            <a:pPr marL="87313" indent="-87313" eaLnBrk="1">
              <a:buFontTx/>
              <a:buChar char="•"/>
            </a:pPr>
            <a:r>
              <a:rPr lang="en-US" altLang="en-US" smtClean="0"/>
              <a:t>Then randomly assigned to one of four conditions where explanations were given</a:t>
            </a:r>
          </a:p>
          <a:p>
            <a:pPr marL="428625" lvl="1" indent="-200025" eaLnBrk="1">
              <a:buFontTx/>
              <a:buChar char="•"/>
            </a:pPr>
            <a:r>
              <a:rPr lang="en-US" altLang="en-US" smtClean="0"/>
              <a:t>In the interest of time, we will not be going over the vignettes in detail but do have a slide prepared at the end in case anyone wants to see them.</a:t>
            </a:r>
          </a:p>
          <a:p>
            <a:pPr marL="87313" indent="-87313" eaLnBrk="1"/>
            <a:r>
              <a:rPr lang="en-US" altLang="en-US" smtClean="0"/>
              <a:t>MEASUREMENT OF DVs:</a:t>
            </a:r>
          </a:p>
          <a:p>
            <a:pPr marL="87313" indent="-87313" eaLnBrk="1">
              <a:buFontTx/>
              <a:buChar char="•"/>
            </a:pPr>
            <a:r>
              <a:rPr lang="en-US" altLang="en-US" smtClean="0"/>
              <a:t>all of the DVs were single Likert scale items drawn from similar previous work, conducted with vignettes characterizing depression)</a:t>
            </a:r>
          </a:p>
          <a:p>
            <a:pPr marL="87313" indent="-87313" eaLnBrk="1"/>
            <a:r>
              <a:rPr lang="en-US" altLang="en-US" smtClean="0"/>
              <a:t>HYPOTHESES :</a:t>
            </a:r>
          </a:p>
          <a:p>
            <a:pPr marL="87313" indent="-87313" eaLnBrk="1"/>
            <a:r>
              <a:rPr lang="en-US" altLang="en-US" smtClean="0"/>
              <a:t>Consistent with previous lit.</a:t>
            </a:r>
          </a:p>
          <a:p>
            <a:pPr marL="428625" lvl="1" indent="-200025" eaLnBrk="1">
              <a:buFontTx/>
              <a:buChar char="•"/>
            </a:pPr>
            <a:r>
              <a:rPr lang="en-US" altLang="en-US" smtClean="0"/>
              <a:t>biological explanation would be rated as less credible than psychosocial accounts.</a:t>
            </a:r>
          </a:p>
          <a:p>
            <a:pPr marL="428625" lvl="1" indent="-200025" eaLnBrk="1">
              <a:buFontTx/>
              <a:buChar char="•"/>
            </a:pPr>
            <a:r>
              <a:rPr lang="en-US" altLang="en-US" smtClean="0"/>
              <a:t>both attribution theory and the mixed blessings models, the biological account would be associated with less blame attribution than the psychosocial explanation</a:t>
            </a:r>
          </a:p>
          <a:p>
            <a:pPr marL="428625" lvl="1" indent="-200025" eaLnBrk="1">
              <a:buFontTx/>
              <a:buChar char="•"/>
            </a:pPr>
            <a:r>
              <a:rPr lang="en-US" altLang="en-US" smtClean="0"/>
              <a:t>there would be congruency between etiological framing and treatment recommendations such that the biological condition would promote perceptions of medication-based treatment.</a:t>
            </a:r>
          </a:p>
          <a:p>
            <a:pPr marL="428625" lvl="1" indent="-200025" eaLnBrk="1">
              <a:buFontTx/>
              <a:buChar char="•"/>
            </a:pPr>
            <a:r>
              <a:rPr lang="en-US" altLang="en-US" smtClean="0"/>
              <a:t> biological explanation would yield the greatest prognostic pessimism</a:t>
            </a:r>
          </a:p>
          <a:p>
            <a:pPr marL="87313" indent="-87313" eaLnBrk="1"/>
            <a:endParaRPr lang="en-US" altLang="en-US" b="1" smtClean="0"/>
          </a:p>
          <a:p>
            <a:pPr marL="87313" indent="-87313" eaLnBrk="1"/>
            <a:r>
              <a:rPr lang="en-US" altLang="en-US" b="1" smtClean="0"/>
              <a:t> Good to know this level of detail in case people ask questions, but you don’t need to say all this…</a:t>
            </a:r>
          </a:p>
          <a:p>
            <a:pPr marL="87313" indent="-87313" eaLnBrk="1">
              <a:buFontTx/>
              <a:buChar char="•"/>
            </a:pPr>
            <a:r>
              <a:rPr lang="en-US" altLang="en-US" smtClean="0"/>
              <a:t>All measured on Likert Scale</a:t>
            </a:r>
          </a:p>
          <a:p>
            <a:pPr marL="87313" indent="-87313" eaLnBrk="1">
              <a:buFontTx/>
              <a:buChar char="•"/>
            </a:pPr>
            <a:r>
              <a:rPr lang="en-US" altLang="en-US" smtClean="0"/>
              <a:t>Explanation Credibility:</a:t>
            </a:r>
          </a:p>
          <a:p>
            <a:pPr marL="428625" lvl="1" indent="-200025" eaLnBrk="1">
              <a:buFontTx/>
              <a:buChar char="•"/>
            </a:pPr>
            <a:r>
              <a:rPr lang="en-US" altLang="en-US" smtClean="0"/>
              <a:t>1 item</a:t>
            </a:r>
          </a:p>
          <a:p>
            <a:pPr marL="428625" lvl="1" indent="-200025" eaLnBrk="1">
              <a:buFontTx/>
              <a:buChar char="•"/>
            </a:pPr>
            <a:r>
              <a:rPr lang="en-US" altLang="en-US" smtClean="0"/>
              <a:t>“How believable does this explanation of Nicole’s symptoms seen to you?”</a:t>
            </a:r>
          </a:p>
          <a:p>
            <a:pPr marL="876300" lvl="3" indent="-190500" eaLnBrk="1">
              <a:buFontTx/>
              <a:buChar char="•"/>
            </a:pPr>
            <a:r>
              <a:rPr lang="en-US" altLang="en-US" smtClean="0"/>
              <a:t>Likert Scale: 1-5</a:t>
            </a:r>
          </a:p>
          <a:p>
            <a:pPr marL="87313" indent="-87313" eaLnBrk="1">
              <a:buFontTx/>
              <a:buChar char="•"/>
            </a:pPr>
            <a:r>
              <a:rPr lang="en-US" altLang="en-US" smtClean="0"/>
              <a:t>Stigma:</a:t>
            </a:r>
          </a:p>
          <a:p>
            <a:pPr marL="428625" lvl="1" indent="-200025" eaLnBrk="1">
              <a:buFontTx/>
              <a:buChar char="•"/>
            </a:pPr>
            <a:r>
              <a:rPr lang="en-US" altLang="en-US" smtClean="0"/>
              <a:t>4 items</a:t>
            </a:r>
          </a:p>
          <a:p>
            <a:pPr marL="428625" lvl="1" indent="-200025" eaLnBrk="1">
              <a:buFontTx/>
              <a:buChar char="•"/>
            </a:pPr>
            <a:r>
              <a:rPr lang="en-US" altLang="en-US" smtClean="0"/>
              <a:t>Ex.: “To what extent is Nicole personally responsible for her symptoms?”</a:t>
            </a:r>
          </a:p>
          <a:p>
            <a:pPr marL="428625" lvl="1" indent="-200025" eaLnBrk="1">
              <a:buFontTx/>
              <a:buChar char="•"/>
            </a:pPr>
            <a:r>
              <a:rPr lang="en-US" altLang="en-US" smtClean="0"/>
              <a:t>Ex.: “How willing would you be to work closely with Nicole on a job?”</a:t>
            </a:r>
          </a:p>
          <a:p>
            <a:pPr marL="647700" lvl="2" indent="-190500" eaLnBrk="1">
              <a:buFontTx/>
              <a:buChar char="•"/>
            </a:pPr>
            <a:r>
              <a:rPr lang="en-US" altLang="en-US" smtClean="0"/>
              <a:t>Likert Scale: 1-4</a:t>
            </a:r>
          </a:p>
          <a:p>
            <a:pPr marL="87313" indent="-87313" eaLnBrk="1">
              <a:buFontTx/>
              <a:buChar char="•"/>
            </a:pPr>
            <a:r>
              <a:rPr lang="en-US" altLang="en-US" smtClean="0"/>
              <a:t>Tx Effectiveness:</a:t>
            </a:r>
          </a:p>
          <a:p>
            <a:pPr marL="428625" lvl="1" indent="-200025" eaLnBrk="1">
              <a:buFontTx/>
              <a:buChar char="•"/>
            </a:pPr>
            <a:r>
              <a:rPr lang="en-US" altLang="en-US" smtClean="0"/>
              <a:t>5 items</a:t>
            </a:r>
          </a:p>
          <a:p>
            <a:pPr marL="428625" lvl="1" indent="-200025" eaLnBrk="1">
              <a:buFontTx/>
              <a:buChar char="•"/>
            </a:pPr>
            <a:r>
              <a:rPr lang="en-US" altLang="en-US" smtClean="0"/>
              <a:t>Ex.: “How effective would you expect medication to be in treating these problems?”</a:t>
            </a:r>
          </a:p>
          <a:p>
            <a:pPr marL="647700" lvl="2" indent="-190500" eaLnBrk="1">
              <a:buFontTx/>
              <a:buChar char="•"/>
            </a:pPr>
            <a:r>
              <a:rPr lang="en-US" altLang="en-US" smtClean="0"/>
              <a:t>Likert Scale: 1-5</a:t>
            </a:r>
          </a:p>
          <a:p>
            <a:pPr marL="87313" indent="-87313" eaLnBrk="1">
              <a:buFontTx/>
              <a:buChar char="•"/>
            </a:pPr>
            <a:r>
              <a:rPr lang="en-US" altLang="en-US" smtClean="0"/>
              <a:t>Perceived Prognosis:</a:t>
            </a:r>
          </a:p>
          <a:p>
            <a:pPr marL="428625" lvl="1" indent="-200025" eaLnBrk="1">
              <a:buFontTx/>
              <a:buChar char="•"/>
            </a:pPr>
            <a:r>
              <a:rPr lang="en-US" altLang="en-US" smtClean="0"/>
              <a:t>2 items</a:t>
            </a:r>
          </a:p>
          <a:p>
            <a:pPr marL="428625" lvl="1" indent="-200025" eaLnBrk="1">
              <a:buFontTx/>
              <a:buChar char="•"/>
            </a:pPr>
            <a:r>
              <a:rPr lang="en-US" altLang="en-US" smtClean="0"/>
              <a:t>Ex.: “To what extent do you believe that Nicole will eventually recover from these symptoms?”</a:t>
            </a:r>
          </a:p>
          <a:p>
            <a:pPr marL="647700" lvl="2" indent="-190500" eaLnBrk="1">
              <a:buFontTx/>
              <a:buChar char="•"/>
            </a:pPr>
            <a:r>
              <a:rPr lang="en-US" altLang="en-US" smtClean="0"/>
              <a:t>Likert Scale: 1-5</a:t>
            </a:r>
          </a:p>
        </p:txBody>
      </p:sp>
    </p:spTree>
    <p:extLst>
      <p:ext uri="{BB962C8B-B14F-4D97-AF65-F5344CB8AC3E}">
        <p14:creationId xmlns:p14="http://schemas.microsoft.com/office/powerpoint/2010/main" val="4010255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Grp="1" noRot="1" noChangeAspect="1" noChangeArrowheads="1" noTextEdit="1"/>
          </p:cNvSpPr>
          <p:nvPr>
            <p:ph type="sldImg"/>
          </p:nvPr>
        </p:nvSpPr>
        <p:spPr/>
      </p:sp>
      <p:sp>
        <p:nvSpPr>
          <p:cNvPr id="17411"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eaLnBrk="1"/>
            <a:r>
              <a:rPr lang="en-US" altLang="en-US" smtClean="0"/>
              <a:t>One-Way ANOVA</a:t>
            </a:r>
          </a:p>
          <a:p>
            <a:pPr eaLnBrk="1"/>
            <a:r>
              <a:rPr lang="en-US" altLang="en-US" smtClean="0"/>
              <a:t>Y-AXIS: </a:t>
            </a:r>
          </a:p>
          <a:p>
            <a:pPr marL="457200" lvl="1" indent="-228600" eaLnBrk="1">
              <a:buFontTx/>
              <a:buChar char="•"/>
            </a:pPr>
            <a:r>
              <a:rPr lang="en-US" altLang="en-US" smtClean="0"/>
              <a:t>Range of Scale 0-4</a:t>
            </a:r>
          </a:p>
          <a:p>
            <a:pPr eaLnBrk="1"/>
            <a:r>
              <a:rPr lang="en-US" altLang="en-US" smtClean="0"/>
              <a:t>X-AXIS:</a:t>
            </a:r>
          </a:p>
          <a:p>
            <a:pPr marL="457200" lvl="1" indent="-228600" eaLnBrk="1">
              <a:buFontTx/>
              <a:buChar char="•"/>
            </a:pPr>
            <a:r>
              <a:rPr lang="en-US" altLang="en-US" smtClean="0"/>
              <a:t>Condition</a:t>
            </a:r>
          </a:p>
          <a:p>
            <a:pPr eaLnBrk="1"/>
            <a:r>
              <a:rPr lang="en-US" altLang="en-US" smtClean="0"/>
              <a:t>Take-Away:</a:t>
            </a:r>
          </a:p>
          <a:p>
            <a:pPr marL="457200" lvl="1" indent="-228600" eaLnBrk="1">
              <a:buFontTx/>
              <a:buChar char="•"/>
            </a:pPr>
            <a:r>
              <a:rPr lang="en-US" altLang="en-US" smtClean="0"/>
              <a:t>Psychosocial condition had higher ratings for explanation credibility compared to BPS and Bio</a:t>
            </a:r>
          </a:p>
          <a:p>
            <a:pPr marL="457200" lvl="1" indent="-228600" eaLnBrk="1">
              <a:buFontTx/>
              <a:buChar char="•"/>
            </a:pPr>
            <a:r>
              <a:rPr lang="en-US" altLang="en-US" smtClean="0"/>
              <a:t>Bio and BPS did not significantly differ</a:t>
            </a:r>
          </a:p>
          <a:p>
            <a:pPr marL="457200" lvl="1" indent="-228600" eaLnBrk="1">
              <a:buFontTx/>
              <a:buChar char="•"/>
            </a:pPr>
            <a:r>
              <a:rPr lang="en-US" altLang="en-US" smtClean="0"/>
              <a:t>There was no control since they did not have an explanation to rate!</a:t>
            </a:r>
          </a:p>
        </p:txBody>
      </p:sp>
    </p:spTree>
    <p:extLst>
      <p:ext uri="{BB962C8B-B14F-4D97-AF65-F5344CB8AC3E}">
        <p14:creationId xmlns:p14="http://schemas.microsoft.com/office/powerpoint/2010/main" val="763996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Grp="1" noRot="1" noChangeAspect="1" noChangeArrowheads="1" noTextEdit="1"/>
          </p:cNvSpPr>
          <p:nvPr>
            <p:ph type="sldImg"/>
          </p:nvPr>
        </p:nvSpPr>
        <p:spPr/>
      </p:sp>
      <p:sp>
        <p:nvSpPr>
          <p:cNvPr id="19459"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eaLnBrk="1"/>
            <a:r>
              <a:rPr lang="en-US" altLang="en-US" smtClean="0"/>
              <a:t>One-Way ANOVA</a:t>
            </a:r>
          </a:p>
          <a:p>
            <a:pPr eaLnBrk="1"/>
            <a:r>
              <a:rPr lang="en-US" altLang="en-US" smtClean="0"/>
              <a:t>Y-AXIS:</a:t>
            </a:r>
          </a:p>
          <a:p>
            <a:pPr marL="419100" lvl="1" indent="-190500" eaLnBrk="1">
              <a:buFontTx/>
              <a:buChar char="•"/>
            </a:pPr>
            <a:r>
              <a:rPr lang="en-US" altLang="en-US" smtClean="0"/>
              <a:t>Range of Scale: 0-4</a:t>
            </a:r>
          </a:p>
          <a:p>
            <a:pPr eaLnBrk="1"/>
            <a:r>
              <a:rPr lang="en-US" altLang="en-US" smtClean="0"/>
              <a:t>X-AXIS:</a:t>
            </a:r>
          </a:p>
          <a:p>
            <a:pPr marL="419100" lvl="1" indent="-190500" eaLnBrk="1">
              <a:buFontTx/>
              <a:buChar char="•"/>
            </a:pPr>
            <a:r>
              <a:rPr lang="en-US" altLang="en-US" smtClean="0"/>
              <a:t>Condition</a:t>
            </a:r>
          </a:p>
          <a:p>
            <a:pPr eaLnBrk="1"/>
            <a:r>
              <a:rPr lang="en-US" altLang="en-US" smtClean="0"/>
              <a:t>TAKE-AWAY:</a:t>
            </a:r>
          </a:p>
          <a:p>
            <a:pPr marL="419100" lvl="1" indent="-190500" eaLnBrk="1">
              <a:buFontTx/>
              <a:buChar char="•"/>
            </a:pPr>
            <a:r>
              <a:rPr lang="en-US" altLang="en-US" smtClean="0"/>
              <a:t>Psychosocial condition had lowest rating for perceived personal responsibility compared to the bio, BPS, and control conditions</a:t>
            </a:r>
          </a:p>
          <a:p>
            <a:pPr marL="419100" lvl="1" indent="-190500" eaLnBrk="1">
              <a:buFontTx/>
              <a:buChar char="•"/>
            </a:pPr>
            <a:r>
              <a:rPr lang="en-US" altLang="en-US" smtClean="0"/>
              <a:t>Bio, BPS, and control did not significantly differ from each other</a:t>
            </a:r>
          </a:p>
        </p:txBody>
      </p:sp>
    </p:spTree>
    <p:extLst>
      <p:ext uri="{BB962C8B-B14F-4D97-AF65-F5344CB8AC3E}">
        <p14:creationId xmlns:p14="http://schemas.microsoft.com/office/powerpoint/2010/main" val="4218093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Grp="1" noRot="1" noChangeAspect="1" noChangeArrowheads="1" noTextEdit="1"/>
          </p:cNvSpPr>
          <p:nvPr>
            <p:ph type="sldImg"/>
          </p:nvPr>
        </p:nvSpPr>
        <p:spPr/>
      </p:sp>
      <p:sp>
        <p:nvSpPr>
          <p:cNvPr id="21507"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eaLnBrk="1"/>
            <a:r>
              <a:rPr lang="en-US" altLang="en-US" smtClean="0"/>
              <a:t>Y-AXIS:</a:t>
            </a:r>
          </a:p>
          <a:p>
            <a:pPr marL="419100" lvl="1" indent="-190500" eaLnBrk="1">
              <a:buFontTx/>
              <a:buChar char="•"/>
            </a:pPr>
            <a:r>
              <a:rPr lang="en-US" altLang="en-US" smtClean="0"/>
              <a:t>Range of Scale: 0-4 </a:t>
            </a:r>
          </a:p>
          <a:p>
            <a:pPr eaLnBrk="1"/>
            <a:r>
              <a:rPr lang="en-US" altLang="en-US" smtClean="0"/>
              <a:t>X-AXIS:</a:t>
            </a:r>
          </a:p>
          <a:p>
            <a:pPr marL="419100" lvl="1" indent="-190500" eaLnBrk="1">
              <a:buFontTx/>
              <a:buChar char="•"/>
            </a:pPr>
            <a:r>
              <a:rPr lang="en-US" altLang="en-US" smtClean="0"/>
              <a:t>Types of Tx</a:t>
            </a:r>
          </a:p>
          <a:p>
            <a:pPr eaLnBrk="1"/>
            <a:r>
              <a:rPr lang="en-US" altLang="en-US" smtClean="0"/>
              <a:t>LINES:</a:t>
            </a:r>
          </a:p>
          <a:p>
            <a:pPr marL="419100" lvl="1" indent="-190500" eaLnBrk="1">
              <a:buFontTx/>
              <a:buChar char="•"/>
            </a:pPr>
            <a:r>
              <a:rPr lang="en-US" altLang="en-US" smtClean="0"/>
              <a:t>Condition</a:t>
            </a:r>
          </a:p>
          <a:p>
            <a:pPr eaLnBrk="1"/>
            <a:r>
              <a:rPr lang="en-US" altLang="en-US" smtClean="0"/>
              <a:t>TAKE-AWAY:</a:t>
            </a:r>
          </a:p>
          <a:p>
            <a:pPr marL="419100" lvl="1" indent="-190500" eaLnBrk="1">
              <a:buFontTx/>
              <a:buChar char="•"/>
            </a:pPr>
            <a:r>
              <a:rPr lang="en-US" altLang="en-US" smtClean="0"/>
              <a:t>Medication perceived as less effective than all other options</a:t>
            </a:r>
          </a:p>
          <a:p>
            <a:pPr marL="419100" lvl="1" indent="-190500" eaLnBrk="1">
              <a:buFontTx/>
              <a:buChar char="•"/>
            </a:pPr>
            <a:r>
              <a:rPr lang="en-US" altLang="en-US" smtClean="0"/>
              <a:t>Combo tx was rated as most effective in bio condition, no other significance found in other conditions</a:t>
            </a:r>
          </a:p>
        </p:txBody>
      </p:sp>
    </p:spTree>
    <p:extLst>
      <p:ext uri="{BB962C8B-B14F-4D97-AF65-F5344CB8AC3E}">
        <p14:creationId xmlns:p14="http://schemas.microsoft.com/office/powerpoint/2010/main" val="2339938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noGrp="1" noRot="1" noChangeAspect="1" noChangeArrowheads="1" noTextEdit="1"/>
          </p:cNvSpPr>
          <p:nvPr>
            <p:ph type="sldImg"/>
          </p:nvPr>
        </p:nvSpPr>
        <p:spPr/>
      </p:sp>
      <p:sp>
        <p:nvSpPr>
          <p:cNvPr id="23555"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eaLnBrk="1"/>
            <a:r>
              <a:rPr lang="en-US" altLang="en-US" smtClean="0"/>
              <a:t>BULLET 2:</a:t>
            </a:r>
          </a:p>
          <a:p>
            <a:pPr marL="419100" lvl="1" indent="-190500" eaLnBrk="1">
              <a:buFontTx/>
              <a:buChar char="•"/>
            </a:pPr>
            <a:r>
              <a:rPr lang="en-US" altLang="en-US" smtClean="0"/>
              <a:t>For credibility and prognosis the pattern of results was identical to the full sample.</a:t>
            </a:r>
          </a:p>
          <a:p>
            <a:pPr marL="419100" lvl="1" indent="-190500" eaLnBrk="1">
              <a:buFontTx/>
              <a:buChar char="•"/>
            </a:pPr>
            <a:r>
              <a:rPr lang="en-US" altLang="en-US" smtClean="0"/>
              <a:t>Analyses of treatment perceptions and personal responsibility showed the same pattern of results as the full sample. </a:t>
            </a:r>
          </a:p>
        </p:txBody>
      </p:sp>
    </p:spTree>
    <p:extLst>
      <p:ext uri="{BB962C8B-B14F-4D97-AF65-F5344CB8AC3E}">
        <p14:creationId xmlns:p14="http://schemas.microsoft.com/office/powerpoint/2010/main" val="578091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Rot="1" noChangeAspect="1" noChangeArrowheads="1" noTextEdit="1"/>
          </p:cNvSpPr>
          <p:nvPr>
            <p:ph type="sldImg"/>
          </p:nvPr>
        </p:nvSpPr>
        <p:spPr/>
      </p:sp>
      <p:sp>
        <p:nvSpPr>
          <p:cNvPr id="25603"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marL="623888" lvl="2" indent="-166688" eaLnBrk="1">
              <a:buFontTx/>
              <a:buChar char="•"/>
            </a:pPr>
            <a:r>
              <a:rPr lang="en-US" altLang="en-US" smtClean="0"/>
              <a:t>Results from the current study provided evidence for both convergence and divergence from previous work. </a:t>
            </a:r>
          </a:p>
          <a:p>
            <a:pPr eaLnBrk="1"/>
            <a:r>
              <a:rPr lang="en-US" altLang="en-US" smtClean="0"/>
              <a:t>BULLET 1</a:t>
            </a:r>
          </a:p>
          <a:p>
            <a:pPr marL="823913" lvl="3" indent="-138113" eaLnBrk="1">
              <a:buFontTx/>
              <a:buChar char="•"/>
            </a:pPr>
            <a:r>
              <a:rPr lang="en-US" altLang="en-US" smtClean="0"/>
              <a:t>Previous work in depression, found that BPS explanations were rated as more credible than the bio (Deacon &amp; Baird, 2009), whereas these conditions did not differ in the current study</a:t>
            </a:r>
          </a:p>
          <a:p>
            <a:pPr marL="1576388" lvl="4" indent="-174625" eaLnBrk="1">
              <a:buFontTx/>
              <a:buChar char="•"/>
            </a:pPr>
            <a:r>
              <a:rPr lang="en-US" altLang="en-US" smtClean="0"/>
              <a:t>May be unsurprising that explanations which included any bio component assigned less credibility in comparison to the psych explanation given that SAD has received less attention than dep in popular media campaigns focused on mental disorders as "brain diseases” and previous work indicating that experts view SAD as less biologically (and more psychologically) sourced than depression (Ahn, Proctor, &amp; Flanagan, 2009)</a:t>
            </a:r>
          </a:p>
          <a:p>
            <a:pPr eaLnBrk="1"/>
            <a:endParaRPr lang="en-US" altLang="en-US" smtClean="0"/>
          </a:p>
          <a:p>
            <a:pPr marL="1576388" lvl="4" indent="-174625" eaLnBrk="1"/>
            <a:r>
              <a:rPr lang="en-US" altLang="en-US" smtClean="0"/>
              <a:t>BULLET 2</a:t>
            </a:r>
          </a:p>
          <a:p>
            <a:pPr marL="823913" lvl="3" indent="-138113" eaLnBrk="1">
              <a:buFontTx/>
              <a:buChar char="•"/>
            </a:pPr>
            <a:r>
              <a:rPr lang="en-US" altLang="en-US" smtClean="0"/>
              <a:t>The psych explanation appeared to mitigate attributions of blame most strongly compared with the other conditions.</a:t>
            </a:r>
          </a:p>
          <a:p>
            <a:pPr marL="1576388" lvl="4" indent="-174625" eaLnBrk="1">
              <a:buFontTx/>
              <a:buChar char="•"/>
            </a:pPr>
            <a:r>
              <a:rPr lang="en-US" altLang="en-US" smtClean="0"/>
              <a:t>One of most commonly cited justifications for the promotion of bio explanations for MH problems is that such explanations for symptoms will reduce blame attitudes; we failed to find evidence to support this in the case of public stigma for SAD.</a:t>
            </a:r>
          </a:p>
          <a:p>
            <a:pPr marL="823913" lvl="3" indent="-138113" eaLnBrk="1">
              <a:buFontTx/>
              <a:buChar char="•"/>
            </a:pPr>
            <a:r>
              <a:rPr lang="en-US" altLang="en-US" smtClean="0"/>
              <a:t>Failure to replicate findings for chronicity, prognosis, and social distancing</a:t>
            </a:r>
          </a:p>
          <a:p>
            <a:pPr marL="1576388" lvl="4" indent="-174625" eaLnBrk="1">
              <a:buFontTx/>
              <a:buChar char="•"/>
            </a:pPr>
            <a:r>
              <a:rPr lang="en-US" altLang="en-US" smtClean="0"/>
              <a:t>Public perceptions of SAD may be different in comparison to other MH problems.</a:t>
            </a:r>
          </a:p>
          <a:p>
            <a:pPr marL="1576388" lvl="4" indent="-174625" eaLnBrk="1">
              <a:buFontTx/>
              <a:buChar char="•"/>
            </a:pPr>
            <a:r>
              <a:rPr lang="en-US" altLang="en-US" smtClean="0"/>
              <a:t>A lot of variability in how prognosis is measured across many studies; we assessed chronicity and recovery likelihood which was different than other studies so results may not reflect the previous constructs that were measured</a:t>
            </a:r>
          </a:p>
          <a:p>
            <a:pPr marL="823913" lvl="3" indent="-138113" eaLnBrk="1">
              <a:buFontTx/>
              <a:buChar char="•"/>
            </a:pPr>
            <a:r>
              <a:rPr lang="en-US" altLang="en-US" smtClean="0"/>
              <a:t>We looked at public stigma versus self-stigma</a:t>
            </a:r>
          </a:p>
          <a:p>
            <a:pPr marL="823913" lvl="3" indent="-138113" eaLnBrk="1"/>
            <a:r>
              <a:rPr lang="en-US" altLang="en-US" smtClean="0"/>
              <a:t>BULLET 3</a:t>
            </a:r>
          </a:p>
          <a:p>
            <a:pPr marL="823913" lvl="3" indent="-138113" eaLnBrk="1">
              <a:buFontTx/>
              <a:buChar char="•"/>
            </a:pPr>
            <a:r>
              <a:rPr lang="en-US" altLang="en-US" smtClean="0"/>
              <a:t>Bio condition increased perceptions of the effectiveness of medication</a:t>
            </a:r>
          </a:p>
          <a:p>
            <a:pPr marL="1576388" lvl="4" indent="-174625" eaLnBrk="1">
              <a:buFontTx/>
              <a:buChar char="•"/>
            </a:pPr>
            <a:r>
              <a:rPr lang="en-US" altLang="en-US" smtClean="0"/>
              <a:t>For all other conditions medication was viewed less favorably compared to other tx, consistent with evidence of a general preference for psychotherapy </a:t>
            </a:r>
          </a:p>
        </p:txBody>
      </p:sp>
    </p:spTree>
    <p:extLst>
      <p:ext uri="{BB962C8B-B14F-4D97-AF65-F5344CB8AC3E}">
        <p14:creationId xmlns:p14="http://schemas.microsoft.com/office/powerpoint/2010/main" val="1950232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Grp="1" noRot="1" noChangeAspect="1" noChangeArrowheads="1" noTextEdit="1"/>
          </p:cNvSpPr>
          <p:nvPr>
            <p:ph type="sldImg"/>
          </p:nvPr>
        </p:nvSpPr>
        <p:spPr/>
      </p:sp>
      <p:sp>
        <p:nvSpPr>
          <p:cNvPr id="27651"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marL="53975" indent="-15875" eaLnBrk="1"/>
            <a:r>
              <a:rPr lang="en-US" altLang="en-US" smtClean="0"/>
              <a:t>BULLET 1:</a:t>
            </a:r>
          </a:p>
          <a:p>
            <a:pPr marL="53975" indent="-15875" eaLnBrk="1">
              <a:buFontTx/>
              <a:buChar char="•"/>
            </a:pPr>
            <a:r>
              <a:rPr lang="en-US" altLang="en-US" smtClean="0"/>
              <a:t>Study done on Mturk</a:t>
            </a:r>
          </a:p>
          <a:p>
            <a:pPr marL="53975" indent="-15875" eaLnBrk="1"/>
            <a:r>
              <a:rPr lang="en-US" altLang="en-US" smtClean="0"/>
              <a:t>BULLET 2:</a:t>
            </a:r>
          </a:p>
          <a:p>
            <a:pPr marL="387350" lvl="1" indent="-158750" eaLnBrk="1">
              <a:buFontTx/>
              <a:buChar char="•"/>
            </a:pPr>
            <a:r>
              <a:rPr lang="en-US" altLang="en-US" smtClean="0"/>
              <a:t>mini-SPIN is not a diagnostic tool</a:t>
            </a:r>
          </a:p>
          <a:p>
            <a:pPr marL="53975" indent="-15875" eaLnBrk="1"/>
            <a:r>
              <a:rPr lang="en-US" altLang="en-US" smtClean="0"/>
              <a:t>BULLET 3:</a:t>
            </a:r>
          </a:p>
          <a:p>
            <a:pPr marL="387350" lvl="1" indent="-158750" eaLnBrk="1">
              <a:buFontTx/>
              <a:buChar char="•"/>
            </a:pPr>
            <a:r>
              <a:rPr lang="en-US" altLang="en-US" smtClean="0"/>
              <a:t>Lab-based studies with more naturalistic in-person assessments may be of particular value as such work does not adequately address the impact of symptom framing on real-world behavior such as treatment choice.</a:t>
            </a:r>
          </a:p>
        </p:txBody>
      </p:sp>
    </p:spTree>
    <p:extLst>
      <p:ext uri="{BB962C8B-B14F-4D97-AF65-F5344CB8AC3E}">
        <p14:creationId xmlns:p14="http://schemas.microsoft.com/office/powerpoint/2010/main" val="3144693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Grp="1" noRot="1" noChangeAspect="1" noChangeArrowheads="1" noTextEdit="1"/>
          </p:cNvSpPr>
          <p:nvPr>
            <p:ph type="sldImg"/>
          </p:nvPr>
        </p:nvSpPr>
        <p:spPr/>
      </p:sp>
      <p:sp>
        <p:nvSpPr>
          <p:cNvPr id="29699"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marL="80963" indent="-23813" eaLnBrk="1"/>
            <a:r>
              <a:rPr lang="en-US" altLang="en-US" smtClean="0"/>
              <a:t>BULLET 1:</a:t>
            </a:r>
          </a:p>
          <a:p>
            <a:pPr marL="80963" indent="-23813" eaLnBrk="1">
              <a:buFontTx/>
              <a:buChar char="•"/>
            </a:pPr>
            <a:r>
              <a:rPr lang="en-US" altLang="en-US" smtClean="0"/>
              <a:t>Replicated results from previous studies in both SAD and other conditions that framing symptoms biologically appears to promote the perception of medication-based treatment. </a:t>
            </a:r>
          </a:p>
          <a:p>
            <a:pPr marL="80963" indent="-23813" eaLnBrk="1"/>
            <a:r>
              <a:rPr lang="en-US" altLang="en-US" smtClean="0"/>
              <a:t>BULLET 2:</a:t>
            </a:r>
          </a:p>
          <a:p>
            <a:pPr marL="419100" lvl="1" indent="-190500" eaLnBrk="1">
              <a:buFontTx/>
              <a:buChar char="•"/>
            </a:pPr>
            <a:r>
              <a:rPr lang="en-US" altLang="en-US" smtClean="0"/>
              <a:t>Impact of causal explanations may differ across disorders in other important ways – SAD biological framing did not reduce perceptions of blame and was associated with relatively low credibility compared to other explanations.</a:t>
            </a:r>
          </a:p>
          <a:p>
            <a:pPr marL="80963" indent="-23813" eaLnBrk="1"/>
            <a:r>
              <a:rPr lang="en-US" altLang="en-US" smtClean="0"/>
              <a:t>GENERAL TAKE-AWAY:</a:t>
            </a:r>
          </a:p>
          <a:p>
            <a:pPr marL="419100" lvl="1" indent="-190500" eaLnBrk="1">
              <a:buFontTx/>
              <a:buChar char="•"/>
            </a:pPr>
            <a:r>
              <a:rPr lang="en-US" altLang="en-US" smtClean="0"/>
              <a:t>The results of this study speak to the dangers of generalizing results from previous research to mental disorders as a whole.</a:t>
            </a:r>
          </a:p>
          <a:p>
            <a:pPr marL="419100" lvl="1" indent="-190500" eaLnBrk="1">
              <a:buFontTx/>
              <a:buChar char="•"/>
            </a:pPr>
            <a:r>
              <a:rPr lang="en-US" altLang="en-US" smtClean="0"/>
              <a:t>Given the biological shift in perspective, it is important to understand the implications of these attitudes across disorders</a:t>
            </a:r>
          </a:p>
          <a:p>
            <a:pPr marL="876300" lvl="3" indent="-190500" eaLnBrk="1">
              <a:buFontTx/>
              <a:buChar char="•"/>
            </a:pPr>
            <a:r>
              <a:rPr lang="en-US" altLang="en-US" smtClean="0"/>
              <a:t>Both in terms of public attitudes and tx practices</a:t>
            </a:r>
          </a:p>
        </p:txBody>
      </p:sp>
    </p:spTree>
    <p:extLst>
      <p:ext uri="{BB962C8B-B14F-4D97-AF65-F5344CB8AC3E}">
        <p14:creationId xmlns:p14="http://schemas.microsoft.com/office/powerpoint/2010/main" val="3020821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p:cNvSpPr>
            <a:spLocks noGrp="1" noRot="1" noChangeAspect="1" noChangeArrowheads="1" noTextEdit="1"/>
          </p:cNvSpPr>
          <p:nvPr>
            <p:ph type="sldImg"/>
          </p:nvPr>
        </p:nvSpPr>
        <p:spPr/>
      </p:sp>
      <p:sp>
        <p:nvSpPr>
          <p:cNvPr id="32771" name="Rectangle 2"/>
          <p:cNvSpPr>
            <a:spLocks noGrp="1" noChangeArrowheads="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pPr eaLnBrk="1"/>
            <a:r>
              <a:rPr lang="en-US" altLang="en-US" smtClean="0"/>
              <a:t>Testing credibility as a mediator of the relationship between condition and perceived responsibility</a:t>
            </a:r>
          </a:p>
        </p:txBody>
      </p:sp>
    </p:spTree>
    <p:extLst>
      <p:ext uri="{BB962C8B-B14F-4D97-AF65-F5344CB8AC3E}">
        <p14:creationId xmlns:p14="http://schemas.microsoft.com/office/powerpoint/2010/main" val="407919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My name is Helen MacDonald.  To briefly introduce myself and give you a bit of context for what we’ll be talking about today, I’m in my 5</a:t>
            </a:r>
            <a:r>
              <a:rPr lang="en-US" baseline="30000" dirty="0" smtClean="0"/>
              <a:t>th</a:t>
            </a:r>
            <a:r>
              <a:rPr lang="en-US" baseline="0" dirty="0" smtClean="0"/>
              <a:t> year in a TT assistant professor position at Emmanuel College which is a small liberal arts college in the center of Boston.  </a:t>
            </a:r>
          </a:p>
          <a:p>
            <a:pPr marL="171450" indent="-171450">
              <a:buFontTx/>
              <a:buChar char="•"/>
            </a:pPr>
            <a:r>
              <a:rPr lang="en-US" baseline="0" dirty="0" smtClean="0"/>
              <a:t>Today, I’m going to talk about my experience forging a research collaboration with another colleague at a small liberal arts college and what that experience has been like.  Then, I’m hoping to spend the majority of our time together today discussing a topic related to research collaboration that will be of interest to the group.  After having introduced my experience with research collaboration, I’ll propose a few possible discussion topics, and we can vote on one to discuss.  We’re hoping that we can leave the meeting today with some concrete, actionable steps in the direction of research collaboration within our SIG, but I’ll leave it to our group to brainstorm what form, specifically, that might take.</a:t>
            </a:r>
          </a:p>
          <a:p>
            <a:pPr marL="171450" indent="-171450">
              <a:buFontTx/>
              <a:buChar char="•"/>
            </a:pPr>
            <a:r>
              <a:rPr lang="en-US" baseline="0" dirty="0" smtClean="0"/>
              <a:t>So to launch into my particular experience in this area:  My college has a 3-3 teaching load.  Emmanuel emphasizes teaching but also has a strong commitment to scholarship, and most of my colleagues aim to publish 1-2 papers a year.  </a:t>
            </a:r>
          </a:p>
          <a:p>
            <a:endParaRPr lang="en-US" dirty="0"/>
          </a:p>
        </p:txBody>
      </p:sp>
      <p:sp>
        <p:nvSpPr>
          <p:cNvPr id="4" name="Slide Number Placeholder 3"/>
          <p:cNvSpPr>
            <a:spLocks noGrp="1"/>
          </p:cNvSpPr>
          <p:nvPr>
            <p:ph type="sldNum" sz="quarter" idx="10"/>
          </p:nvPr>
        </p:nvSpPr>
        <p:spPr/>
        <p:txBody>
          <a:bodyPr/>
          <a:lstStyle/>
          <a:p>
            <a:fld id="{783B5A0E-DD97-C945-9BA2-FA286B9C7BCF}"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136715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B1:  When I started at Emmanuel I was 5 years post-doctoral, and I was fortunate to have a longstanding research collaboration in place with a colleague who is a faculty member at a small liberal arts college very similar to Emmanuel, but in another part of the country.  We both trained at the NCPTSD and share many similar research interests.  </a:t>
            </a:r>
          </a:p>
          <a:p>
            <a:pPr marL="628650" lvl="1" indent="-171450">
              <a:buFontTx/>
              <a:buChar char="•"/>
            </a:pPr>
            <a:r>
              <a:rPr lang="en-US" baseline="0" dirty="0" smtClean="0"/>
              <a:t>During the first years of our collaboration, during my postdoc at the NCPTSD and the early years of my time at Emmanuel, our work together centered around secondary data analysis using data from large, pre existing datasets available through my postdoc, and we had never ventured into the world of data collection together.</a:t>
            </a:r>
          </a:p>
          <a:p>
            <a:pPr marL="628650" lvl="1" indent="-171450">
              <a:buFontTx/>
              <a:buChar char="•"/>
            </a:pPr>
            <a:r>
              <a:rPr lang="en-US" baseline="0" dirty="0" smtClean="0"/>
              <a:t>Then, two years ago, Jen suggested that we develop our own study and collect data across our campuses, which were similar in many ways, but also complementary in other ways.  I jumped at the opportunity, and I’ll talk a bit more about why when I discuss what I see as the advantages of this arrangement.</a:t>
            </a:r>
          </a:p>
          <a:p>
            <a:pPr marL="171450" lvl="0" indent="-171450">
              <a:buFontTx/>
              <a:buChar char="•"/>
            </a:pPr>
            <a:r>
              <a:rPr lang="en-US" baseline="0" dirty="0" smtClean="0"/>
              <a:t>B2:  We began by working on developing a research project incorporating both our common interests, as well as those interests that are specific to our individual lines of research.  So, in our case, we shared an interest in ER, and I have a particular interest in mindfulness, so we measured mindfulness in our study, while Jen has become interested in empathy, so we decided to explore that construct as well.</a:t>
            </a:r>
          </a:p>
          <a:p>
            <a:pPr marL="171450" lvl="0" indent="-171450">
              <a:buFontTx/>
              <a:buChar char="•"/>
            </a:pPr>
            <a:r>
              <a:rPr lang="en-US" baseline="0" dirty="0" smtClean="0"/>
              <a:t>B3:  One of our institutions required a more extensive IRB process, so we worked on tackling that one first, together, and then were able to use much of that material for the other institution’s IRB.  We created an assessment battery, and imported our survey into </a:t>
            </a:r>
            <a:r>
              <a:rPr lang="en-US" baseline="0" dirty="0" err="1" smtClean="0"/>
              <a:t>qualtrics</a:t>
            </a:r>
            <a:r>
              <a:rPr lang="en-US" baseline="0" dirty="0" smtClean="0"/>
              <a:t>, with the help of our RAs.  As we received correspondence from the IRB from each institution, we would send it along to the other institution, as FYIs, particularly when we received approvals.</a:t>
            </a:r>
          </a:p>
          <a:p>
            <a:pPr marL="628650" lvl="1" indent="-171450">
              <a:buFontTx/>
              <a:buChar char="•"/>
            </a:pPr>
            <a:r>
              <a:rPr lang="en-US" baseline="0" dirty="0" smtClean="0"/>
              <a:t>I’m sure many of our institutions use </a:t>
            </a:r>
            <a:r>
              <a:rPr lang="en-US" baseline="0" dirty="0" err="1" smtClean="0"/>
              <a:t>qualtrics</a:t>
            </a:r>
            <a:r>
              <a:rPr lang="en-US" baseline="0" dirty="0" smtClean="0"/>
              <a:t>, and we found this to be a great platform for our survey.  The survey was conducted entirely online, and each participant received the ICF for his/her institution (along with other information specific to his/her institution, including counseling center phone #, etc.), and was then routed to our common survey.  We were able to create a separate path at the end of the survey, so that participation credit could be awarded in different ways for the Emmanuel College students and for the GC students.</a:t>
            </a:r>
          </a:p>
          <a:p>
            <a:pPr marL="628650" lvl="1" indent="-171450">
              <a:buFontTx/>
              <a:buChar char="•"/>
            </a:pPr>
            <a:r>
              <a:rPr lang="en-US" baseline="0" dirty="0" smtClean="0"/>
              <a:t>The administration of the survey was simple and seamless and FAST.  We both work at small colleges, so it was exciting for us to be able to collect a relatively large sample over a short period of time. (&gt; 600 participants across two semesters)</a:t>
            </a:r>
          </a:p>
        </p:txBody>
      </p:sp>
      <p:sp>
        <p:nvSpPr>
          <p:cNvPr id="4" name="Slide Number Placeholder 3"/>
          <p:cNvSpPr>
            <a:spLocks noGrp="1"/>
          </p:cNvSpPr>
          <p:nvPr>
            <p:ph type="sldNum" sz="quarter" idx="10"/>
          </p:nvPr>
        </p:nvSpPr>
        <p:spPr/>
        <p:txBody>
          <a:bodyPr/>
          <a:lstStyle/>
          <a:p>
            <a:fld id="{783B5A0E-DD97-C945-9BA2-FA286B9C7BCF}"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661838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Font typeface="+mj-lt"/>
              <a:buAutoNum type="arabicPeriod"/>
            </a:pPr>
            <a:r>
              <a:rPr lang="en-US" dirty="0" smtClean="0"/>
              <a:t>Fostering collaboration across institutions – cross pollination</a:t>
            </a:r>
            <a:r>
              <a:rPr lang="en-US" baseline="0" dirty="0" smtClean="0"/>
              <a:t> of ideas.</a:t>
            </a:r>
            <a:endParaRPr lang="en-US" dirty="0" smtClean="0"/>
          </a:p>
          <a:p>
            <a:pPr marL="514350" indent="-514350">
              <a:buFont typeface="+mj-lt"/>
              <a:buAutoNum type="arabicPeriod"/>
            </a:pPr>
            <a:r>
              <a:rPr lang="en-US" dirty="0" smtClean="0"/>
              <a:t>Working with a colleague with shared interests</a:t>
            </a:r>
          </a:p>
          <a:p>
            <a:pPr marL="971550" lvl="1" indent="-514350">
              <a:buFont typeface="+mj-lt"/>
              <a:buAutoNum type="arabicPeriod"/>
            </a:pPr>
            <a:r>
              <a:rPr lang="en-US" dirty="0" smtClean="0"/>
              <a:t>I had come from</a:t>
            </a:r>
            <a:r>
              <a:rPr lang="en-US" baseline="0" dirty="0" smtClean="0"/>
              <a:t> the National Center for PTSD where not only is everyone a clinical psychologist, but everyone has the very same specialty, and where the was an expectation of expertise within this particular area.  There are pros and cons to that.  I love being in a place where there are so many different domains of knowledge within one department, and where this is a real focus on the liberal arts and multidisciplinary collaboration and exploration. </a:t>
            </a:r>
          </a:p>
          <a:p>
            <a:pPr marL="971550" lvl="1" indent="-514350">
              <a:buFont typeface="+mj-lt"/>
              <a:buAutoNum type="arabicPeriod"/>
            </a:pPr>
            <a:r>
              <a:rPr lang="en-US" baseline="0" dirty="0" smtClean="0"/>
              <a:t>In contrast, when I began at Emmanuel, I was one of only three clinical psychologists on faculty (which I realize is more than many departments), and each of us had completely different areas of research.  This enriches our department in many ways, and provides many advantages to our students, but it means that research collaboration within my department was not necessarily realistic.  </a:t>
            </a:r>
          </a:p>
          <a:p>
            <a:pPr marL="1428750" lvl="2" indent="-514350">
              <a:buFont typeface="+mj-lt"/>
              <a:buAutoNum type="arabicPeriod"/>
            </a:pPr>
            <a:r>
              <a:rPr lang="en-US" baseline="0" dirty="0" smtClean="0"/>
              <a:t>So I was really excited about developing and growing some other research collaborations. I found working on a research project with a liberal arts college colleague with shared interests, to be especially rewarding, productive, and effective.  </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lang="en-US" dirty="0" smtClean="0"/>
              <a:t>Combatting research isolation</a:t>
            </a:r>
          </a:p>
          <a:p>
            <a:pPr marL="971550" marR="0" lvl="1" indent="-514350" algn="l" defTabSz="457200" rtl="0" eaLnBrk="1" fontAlgn="auto" latinLnBrk="0" hangingPunct="1">
              <a:lnSpc>
                <a:spcPct val="100000"/>
              </a:lnSpc>
              <a:spcBef>
                <a:spcPts val="0"/>
              </a:spcBef>
              <a:spcAft>
                <a:spcPts val="0"/>
              </a:spcAft>
              <a:buClrTx/>
              <a:buSzTx/>
              <a:buFont typeface="+mj-lt"/>
              <a:buAutoNum type="arabicPeriod"/>
              <a:tabLst/>
              <a:defRPr/>
            </a:pPr>
            <a:r>
              <a:rPr lang="en-US" dirty="0" smtClean="0"/>
              <a:t>In direct relation</a:t>
            </a:r>
            <a:r>
              <a:rPr lang="en-US" baseline="0" dirty="0" smtClean="0"/>
              <a:t> to #2, although I am fortunate to be in a supportive, collaborative, and kind department, I find that most of my colleagues and I are islands unto ourselves in our research endeavors.  I’m sure that this really varies across institution.  I missed having collaborators – very simply!  I missed having people to talk with about which measures to select, whether my aims made sense, and, later, which analytic plan I should use.  I missed having someone with whom to divide up writing, or editing, and I missed having someone to reality check with me when I got back reviews that were difficult to address.  </a:t>
            </a:r>
            <a:endParaRPr lang="en-US" dirty="0" smtClean="0"/>
          </a:p>
          <a:p>
            <a:pPr marL="514350" indent="-514350">
              <a:buFont typeface="+mj-lt"/>
              <a:buAutoNum type="arabicPeriod"/>
            </a:pPr>
            <a:r>
              <a:rPr lang="en-US" dirty="0" smtClean="0"/>
              <a:t>Collecting a large, balanced, and diverse sample</a:t>
            </a:r>
          </a:p>
          <a:p>
            <a:pPr marL="971550" lvl="1" indent="-514350">
              <a:buFont typeface="+mj-lt"/>
              <a:buAutoNum type="arabicPeriod"/>
            </a:pPr>
            <a:r>
              <a:rPr lang="en-US" baseline="0" dirty="0" smtClean="0"/>
              <a:t>Collecting data across both of our campuses allowed us to collect a significantly larger sample of participants than either of us would have been able to in a reasonable period of time at our home institution.  We have an N of &gt; 600.  </a:t>
            </a:r>
          </a:p>
          <a:p>
            <a:pPr marL="971550" lvl="1" indent="-514350">
              <a:buFont typeface="+mj-lt"/>
              <a:buAutoNum type="arabicPeriod"/>
            </a:pPr>
            <a:r>
              <a:rPr lang="en-US" baseline="0" dirty="0" smtClean="0"/>
              <a:t>In addition, we were able to collect a more diverse and balanced sample that we would have had we been collecting data on our own.  My institution is largely female, whereas my colleague’s institution has more men.  We have much closer to an even sex distribution than I could ever hope for at Emmanuel.  Our sample was more diverse in other respects, as well, given our ability to pool resources and collect data across sites.</a:t>
            </a:r>
          </a:p>
          <a:p>
            <a:pPr marL="514350" indent="-514350">
              <a:buFont typeface="+mj-lt"/>
              <a:buAutoNum type="arabicPeriod"/>
            </a:pPr>
            <a:r>
              <a:rPr lang="en-US" dirty="0" smtClean="0"/>
              <a:t>Increasing productivity</a:t>
            </a:r>
          </a:p>
          <a:p>
            <a:pPr marL="971550" lvl="1" indent="-514350">
              <a:buFont typeface="+mj-lt"/>
              <a:buAutoNum type="arabicPeriod"/>
            </a:pPr>
            <a:r>
              <a:rPr lang="en-US" dirty="0" smtClean="0"/>
              <a:t>Because we are collaborating on all of the papers</a:t>
            </a:r>
            <a:r>
              <a:rPr lang="en-US" baseline="0" dirty="0" smtClean="0"/>
              <a:t> and presentations coming from our shared data collection, we are reaping the benefits of increased productivity.  We have each been working in parallel on a first authored paper coming out of the study – the first of which is currently under review.  We will also collaborate on presentations from our study.</a:t>
            </a:r>
            <a:endParaRPr lang="en-US" dirty="0" smtClean="0"/>
          </a:p>
        </p:txBody>
      </p:sp>
      <p:sp>
        <p:nvSpPr>
          <p:cNvPr id="4" name="Slide Number Placeholder 3"/>
          <p:cNvSpPr>
            <a:spLocks noGrp="1"/>
          </p:cNvSpPr>
          <p:nvPr>
            <p:ph type="sldNum" sz="quarter" idx="10"/>
          </p:nvPr>
        </p:nvSpPr>
        <p:spPr/>
        <p:txBody>
          <a:bodyPr/>
          <a:lstStyle/>
          <a:p>
            <a:fld id="{783B5A0E-DD97-C945-9BA2-FA286B9C7BCF}"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232498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a:t>
            </a:r>
            <a:r>
              <a:rPr lang="en-US" baseline="0" dirty="0" smtClean="0"/>
              <a:t> this point we’re going to turn to a large group discussion, and we’ll vote on which topic is of greatest interest to the group.</a:t>
            </a:r>
          </a:p>
          <a:p>
            <a:endParaRPr lang="en-US" baseline="0" dirty="0" smtClean="0"/>
          </a:p>
          <a:p>
            <a:pPr marL="228600" indent="-228600">
              <a:buAutoNum type="arabicPeriod"/>
            </a:pPr>
            <a:r>
              <a:rPr lang="en-US" baseline="0" dirty="0" smtClean="0"/>
              <a:t>I wasn’t at the conference last year, because I was caring for my newborn, but I understand that one of our members raised the idea of a shared participant pool.  We could discuss that – what that might look like, how we might begin to explore executing that idea.</a:t>
            </a:r>
          </a:p>
          <a:p>
            <a:pPr marL="228600" indent="-228600">
              <a:buAutoNum type="arabicPeriod"/>
            </a:pPr>
            <a:r>
              <a:rPr lang="en-US" baseline="0" dirty="0" smtClean="0"/>
              <a:t>Along the lines of what I just presented, we could talk about other members’ experiences with research collaborations across small liberal arts colleges.  </a:t>
            </a:r>
            <a:r>
              <a:rPr lang="en-US" dirty="0" smtClean="0"/>
              <a:t>If you have had similar experiences</a:t>
            </a:r>
            <a:r>
              <a:rPr lang="en-US" baseline="0" dirty="0" smtClean="0"/>
              <a:t> – were there additional advantages that you noticed, and, equally importantly, are there limitations or challenges, or pitfalls to be aware of?</a:t>
            </a:r>
          </a:p>
          <a:p>
            <a:pPr marL="685800" lvl="1" indent="-228600">
              <a:buAutoNum type="arabicPeriod"/>
            </a:pPr>
            <a:r>
              <a:rPr lang="en-US" baseline="0" dirty="0" smtClean="0"/>
              <a:t>If we discuss this, I think we should spend time talking about logistics – how do we – in this larger group – go about helping to connect people with shared/similar interests?</a:t>
            </a:r>
          </a:p>
          <a:p>
            <a:pPr marL="228600" lvl="0" indent="-228600">
              <a:buAutoNum type="arabicPeriod"/>
            </a:pPr>
            <a:r>
              <a:rPr lang="en-US" baseline="0" dirty="0" smtClean="0"/>
              <a:t>Or is there another topic of interest to the group?  Let’s start there.  Does anyone have another topic that they’d like to put on the voting list?</a:t>
            </a:r>
            <a:endParaRPr lang="en-US" dirty="0"/>
          </a:p>
        </p:txBody>
      </p:sp>
      <p:sp>
        <p:nvSpPr>
          <p:cNvPr id="4" name="Slide Number Placeholder 3"/>
          <p:cNvSpPr>
            <a:spLocks noGrp="1"/>
          </p:cNvSpPr>
          <p:nvPr>
            <p:ph type="sldNum" sz="quarter" idx="10"/>
          </p:nvPr>
        </p:nvSpPr>
        <p:spPr/>
        <p:txBody>
          <a:bodyPr/>
          <a:lstStyle/>
          <a:p>
            <a:fld id="{783B5A0E-DD97-C945-9BA2-FA286B9C7BCF}"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959520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10/28/2016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10/28/2016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10/28/2016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10/28/2016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10/28/2016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10/28/2016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10/28/2016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10/28/2016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10/28/2016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10/28/2016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10/28/2016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10/28/2016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10/28/2016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10/28/2016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10/28/2016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10/28/2016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10/28/2016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908"/>
            <a:ext cx="9144000" cy="2387576"/>
          </a:xfrm>
          <a:prstGeom prst="rect">
            <a:avLst/>
          </a:prstGeom>
        </p:spPr>
        <p:txBody>
          <a:bodyPr anchor="b"/>
          <a:lstStyle>
            <a:lvl1pPr algn="ctr">
              <a:defRPr sz="4219"/>
            </a:lvl1pPr>
          </a:lstStyle>
          <a:p>
            <a:r>
              <a:rPr lang="en-US" smtClean="0"/>
              <a:t>Click to edit Master title style</a:t>
            </a:r>
            <a:endParaRPr lang="en-US"/>
          </a:p>
        </p:txBody>
      </p:sp>
      <p:sp>
        <p:nvSpPr>
          <p:cNvPr id="3" name="Subtitle 2"/>
          <p:cNvSpPr>
            <a:spLocks noGrp="1"/>
          </p:cNvSpPr>
          <p:nvPr>
            <p:ph type="subTitle" idx="1"/>
          </p:nvPr>
        </p:nvSpPr>
        <p:spPr>
          <a:xfrm>
            <a:off x="1524000" y="3602013"/>
            <a:ext cx="9144000" cy="1655340"/>
          </a:xfrm>
          <a:prstGeom prst="rect">
            <a:avLst/>
          </a:prstGeom>
        </p:spPr>
        <p:txBody>
          <a:bodyPr/>
          <a:lstStyle>
            <a:lvl1pPr marL="0" indent="0" algn="ctr">
              <a:buNone/>
              <a:defRPr sz="1687"/>
            </a:lvl1pPr>
            <a:lvl2pPr marL="321457" indent="0" algn="ctr">
              <a:buNone/>
              <a:defRPr sz="1406"/>
            </a:lvl2pPr>
            <a:lvl3pPr marL="642915" indent="0" algn="ctr">
              <a:buNone/>
              <a:defRPr sz="1266"/>
            </a:lvl3pPr>
            <a:lvl4pPr marL="964372" indent="0" algn="ctr">
              <a:buNone/>
              <a:defRPr sz="1125"/>
            </a:lvl4pPr>
            <a:lvl5pPr marL="1285829" indent="0" algn="ctr">
              <a:buNone/>
              <a:defRPr sz="1125"/>
            </a:lvl5pPr>
            <a:lvl6pPr marL="1607287" indent="0" algn="ctr">
              <a:buNone/>
              <a:defRPr sz="1125"/>
            </a:lvl6pPr>
            <a:lvl7pPr marL="1928744" indent="0" algn="ctr">
              <a:buNone/>
              <a:defRPr sz="1125"/>
            </a:lvl7pPr>
            <a:lvl8pPr marL="2250201" indent="0" algn="ctr">
              <a:buNone/>
              <a:defRPr sz="1125"/>
            </a:lvl8pPr>
            <a:lvl9pPr marL="2571659" indent="0" algn="ctr">
              <a:buNone/>
              <a:defRPr sz="1125"/>
            </a:lvl9pPr>
          </a:lstStyle>
          <a:p>
            <a:r>
              <a:rPr lang="en-US" smtClean="0"/>
              <a:t>Click to edit Master subtitle style</a:t>
            </a:r>
            <a:endParaRPr lang="en-US"/>
          </a:p>
        </p:txBody>
      </p:sp>
    </p:spTree>
    <p:extLst>
      <p:ext uri="{BB962C8B-B14F-4D97-AF65-F5344CB8AC3E}">
        <p14:creationId xmlns:p14="http://schemas.microsoft.com/office/powerpoint/2010/main" val="42393203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837903" y="1826122"/>
            <a:ext cx="10516195" cy="435099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438165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950" y="1710036"/>
            <a:ext cx="10516195" cy="2851919"/>
          </a:xfrm>
          <a:prstGeom prst="rect">
            <a:avLst/>
          </a:prstGeom>
        </p:spPr>
        <p:txBody>
          <a:bodyPr anchor="b"/>
          <a:lstStyle>
            <a:lvl1pPr>
              <a:defRPr sz="4219"/>
            </a:lvl1pPr>
          </a:lstStyle>
          <a:p>
            <a:r>
              <a:rPr lang="en-US" smtClean="0"/>
              <a:t>Click to edit Master title style</a:t>
            </a:r>
            <a:endParaRPr lang="en-US"/>
          </a:p>
        </p:txBody>
      </p:sp>
      <p:sp>
        <p:nvSpPr>
          <p:cNvPr id="3" name="Text Placeholder 2"/>
          <p:cNvSpPr>
            <a:spLocks noGrp="1"/>
          </p:cNvSpPr>
          <p:nvPr>
            <p:ph type="body" idx="1"/>
          </p:nvPr>
        </p:nvSpPr>
        <p:spPr>
          <a:xfrm>
            <a:off x="831950" y="4589859"/>
            <a:ext cx="10516195" cy="1500188"/>
          </a:xfrm>
          <a:prstGeom prst="rect">
            <a:avLst/>
          </a:prstGeom>
        </p:spPr>
        <p:txBody>
          <a:bodyPr/>
          <a:lstStyle>
            <a:lvl1pPr marL="0" indent="0">
              <a:buNone/>
              <a:defRPr sz="1687"/>
            </a:lvl1pPr>
            <a:lvl2pPr marL="321457" indent="0">
              <a:buNone/>
              <a:defRPr sz="1406"/>
            </a:lvl2pPr>
            <a:lvl3pPr marL="642915" indent="0">
              <a:buNone/>
              <a:defRPr sz="1266"/>
            </a:lvl3pPr>
            <a:lvl4pPr marL="964372" indent="0">
              <a:buNone/>
              <a:defRPr sz="1125"/>
            </a:lvl4pPr>
            <a:lvl5pPr marL="1285829" indent="0">
              <a:buNone/>
              <a:defRPr sz="1125"/>
            </a:lvl5pPr>
            <a:lvl6pPr marL="1607287" indent="0">
              <a:buNone/>
              <a:defRPr sz="1125"/>
            </a:lvl6pPr>
            <a:lvl7pPr marL="1928744" indent="0">
              <a:buNone/>
              <a:defRPr sz="1125"/>
            </a:lvl7pPr>
            <a:lvl8pPr marL="2250201" indent="0">
              <a:buNone/>
              <a:defRPr sz="1125"/>
            </a:lvl8pPr>
            <a:lvl9pPr marL="2571659" indent="0">
              <a:buNone/>
              <a:defRPr sz="1125"/>
            </a:lvl9pPr>
          </a:lstStyle>
          <a:p>
            <a:pPr lvl="0"/>
            <a:r>
              <a:rPr lang="en-US" smtClean="0"/>
              <a:t>Edit Master text styles</a:t>
            </a:r>
          </a:p>
        </p:txBody>
      </p:sp>
    </p:spTree>
    <p:extLst>
      <p:ext uri="{BB962C8B-B14F-4D97-AF65-F5344CB8AC3E}">
        <p14:creationId xmlns:p14="http://schemas.microsoft.com/office/powerpoint/2010/main" val="2825203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837903" y="1826122"/>
            <a:ext cx="5186660" cy="435099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67437" y="1826122"/>
            <a:ext cx="5186661" cy="435099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949412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391" y="365001"/>
            <a:ext cx="10516195" cy="1326059"/>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idx="1"/>
          </p:nvPr>
        </p:nvSpPr>
        <p:spPr>
          <a:xfrm>
            <a:off x="839391" y="1681014"/>
            <a:ext cx="5158383" cy="823764"/>
          </a:xfrm>
          <a:prstGeom prst="rect">
            <a:avLst/>
          </a:prstGeom>
        </p:spPr>
        <p:txBody>
          <a:bodyPr anchor="b"/>
          <a:lstStyle>
            <a:lvl1pPr marL="0" indent="0">
              <a:buNone/>
              <a:defRPr sz="1687" b="1"/>
            </a:lvl1pPr>
            <a:lvl2pPr marL="321457" indent="0">
              <a:buNone/>
              <a:defRPr sz="1406" b="1"/>
            </a:lvl2pPr>
            <a:lvl3pPr marL="642915" indent="0">
              <a:buNone/>
              <a:defRPr sz="1266" b="1"/>
            </a:lvl3pPr>
            <a:lvl4pPr marL="964372" indent="0">
              <a:buNone/>
              <a:defRPr sz="1125" b="1"/>
            </a:lvl4pPr>
            <a:lvl5pPr marL="1285829" indent="0">
              <a:buNone/>
              <a:defRPr sz="1125" b="1"/>
            </a:lvl5pPr>
            <a:lvl6pPr marL="1607287" indent="0">
              <a:buNone/>
              <a:defRPr sz="1125" b="1"/>
            </a:lvl6pPr>
            <a:lvl7pPr marL="1928744" indent="0">
              <a:buNone/>
              <a:defRPr sz="1125" b="1"/>
            </a:lvl7pPr>
            <a:lvl8pPr marL="2250201" indent="0">
              <a:buNone/>
              <a:defRPr sz="1125" b="1"/>
            </a:lvl8pPr>
            <a:lvl9pPr marL="2571659" indent="0">
              <a:buNone/>
              <a:defRPr sz="1125" b="1"/>
            </a:lvl9pPr>
          </a:lstStyle>
          <a:p>
            <a:pPr lvl="0"/>
            <a:r>
              <a:rPr lang="en-US" smtClean="0"/>
              <a:t>Edit Master text styles</a:t>
            </a:r>
          </a:p>
        </p:txBody>
      </p:sp>
      <p:sp>
        <p:nvSpPr>
          <p:cNvPr id="4" name="Content Placeholder 3"/>
          <p:cNvSpPr>
            <a:spLocks noGrp="1"/>
          </p:cNvSpPr>
          <p:nvPr>
            <p:ph sz="half" idx="2"/>
          </p:nvPr>
        </p:nvSpPr>
        <p:spPr>
          <a:xfrm>
            <a:off x="839391" y="2504777"/>
            <a:ext cx="5158383" cy="3684613"/>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1903" y="1681014"/>
            <a:ext cx="5183683" cy="823764"/>
          </a:xfrm>
          <a:prstGeom prst="rect">
            <a:avLst/>
          </a:prstGeom>
        </p:spPr>
        <p:txBody>
          <a:bodyPr anchor="b"/>
          <a:lstStyle>
            <a:lvl1pPr marL="0" indent="0">
              <a:buNone/>
              <a:defRPr sz="1687" b="1"/>
            </a:lvl1pPr>
            <a:lvl2pPr marL="321457" indent="0">
              <a:buNone/>
              <a:defRPr sz="1406" b="1"/>
            </a:lvl2pPr>
            <a:lvl3pPr marL="642915" indent="0">
              <a:buNone/>
              <a:defRPr sz="1266" b="1"/>
            </a:lvl3pPr>
            <a:lvl4pPr marL="964372" indent="0">
              <a:buNone/>
              <a:defRPr sz="1125" b="1"/>
            </a:lvl4pPr>
            <a:lvl5pPr marL="1285829" indent="0">
              <a:buNone/>
              <a:defRPr sz="1125" b="1"/>
            </a:lvl5pPr>
            <a:lvl6pPr marL="1607287" indent="0">
              <a:buNone/>
              <a:defRPr sz="1125" b="1"/>
            </a:lvl6pPr>
            <a:lvl7pPr marL="1928744" indent="0">
              <a:buNone/>
              <a:defRPr sz="1125" b="1"/>
            </a:lvl7pPr>
            <a:lvl8pPr marL="2250201" indent="0">
              <a:buNone/>
              <a:defRPr sz="1125" b="1"/>
            </a:lvl8pPr>
            <a:lvl9pPr marL="2571659" indent="0">
              <a:buNone/>
              <a:defRPr sz="1125" b="1"/>
            </a:lvl9pPr>
          </a:lstStyle>
          <a:p>
            <a:pPr lvl="0"/>
            <a:r>
              <a:rPr lang="en-US" smtClean="0"/>
              <a:t>Edit Master text styles</a:t>
            </a:r>
          </a:p>
        </p:txBody>
      </p:sp>
      <p:sp>
        <p:nvSpPr>
          <p:cNvPr id="6" name="Content Placeholder 5"/>
          <p:cNvSpPr>
            <a:spLocks noGrp="1"/>
          </p:cNvSpPr>
          <p:nvPr>
            <p:ph sz="quarter" idx="4"/>
          </p:nvPr>
        </p:nvSpPr>
        <p:spPr>
          <a:xfrm>
            <a:off x="6171903" y="2504777"/>
            <a:ext cx="5183683" cy="3684613"/>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428236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7180748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4666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391" y="457646"/>
            <a:ext cx="3932039" cy="1599531"/>
          </a:xfrm>
          <a:prstGeom prst="rect">
            <a:avLst/>
          </a:prstGeom>
        </p:spPr>
        <p:txBody>
          <a:bodyPr anchor="b"/>
          <a:lstStyle>
            <a:lvl1pPr>
              <a:defRPr sz="2250"/>
            </a:lvl1pPr>
          </a:lstStyle>
          <a:p>
            <a:r>
              <a:rPr lang="en-US" smtClean="0"/>
              <a:t>Click to edit Master title style</a:t>
            </a:r>
            <a:endParaRPr lang="en-US"/>
          </a:p>
        </p:txBody>
      </p:sp>
      <p:sp>
        <p:nvSpPr>
          <p:cNvPr id="3" name="Content Placeholder 2"/>
          <p:cNvSpPr>
            <a:spLocks noGrp="1"/>
          </p:cNvSpPr>
          <p:nvPr>
            <p:ph idx="1"/>
          </p:nvPr>
        </p:nvSpPr>
        <p:spPr>
          <a:xfrm>
            <a:off x="5183684" y="987847"/>
            <a:ext cx="6171902" cy="4873377"/>
          </a:xfrm>
          <a:prstGeom prst="rect">
            <a:avLst/>
          </a:prstGeom>
        </p:spPr>
        <p:txBody>
          <a:bodyPr/>
          <a:lstStyle>
            <a:lvl1pPr>
              <a:defRPr sz="2250"/>
            </a:lvl1pPr>
            <a:lvl2pPr>
              <a:defRPr sz="1969"/>
            </a:lvl2pPr>
            <a:lvl3pPr>
              <a:defRPr sz="1687"/>
            </a:lvl3pPr>
            <a:lvl4pPr>
              <a:defRPr sz="1406"/>
            </a:lvl4pPr>
            <a:lvl5pPr>
              <a:defRPr sz="1406"/>
            </a:lvl5pPr>
            <a:lvl6pPr>
              <a:defRPr sz="1406"/>
            </a:lvl6pPr>
            <a:lvl7pPr>
              <a:defRPr sz="1406"/>
            </a:lvl7pPr>
            <a:lvl8pPr>
              <a:defRPr sz="1406"/>
            </a:lvl8pPr>
            <a:lvl9pPr>
              <a:defRPr sz="1406"/>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391" y="2057177"/>
            <a:ext cx="3932039" cy="3811860"/>
          </a:xfrm>
          <a:prstGeom prst="rect">
            <a:avLst/>
          </a:prstGeom>
        </p:spPr>
        <p:txBody>
          <a:bodyPr/>
          <a:lstStyle>
            <a:lvl1pPr marL="0" indent="0">
              <a:buNone/>
              <a:defRPr sz="1125"/>
            </a:lvl1pPr>
            <a:lvl2pPr marL="321457" indent="0">
              <a:buNone/>
              <a:defRPr sz="984"/>
            </a:lvl2pPr>
            <a:lvl3pPr marL="642915" indent="0">
              <a:buNone/>
              <a:defRPr sz="844"/>
            </a:lvl3pPr>
            <a:lvl4pPr marL="964372" indent="0">
              <a:buNone/>
              <a:defRPr sz="703"/>
            </a:lvl4pPr>
            <a:lvl5pPr marL="1285829" indent="0">
              <a:buNone/>
              <a:defRPr sz="703"/>
            </a:lvl5pPr>
            <a:lvl6pPr marL="1607287" indent="0">
              <a:buNone/>
              <a:defRPr sz="703"/>
            </a:lvl6pPr>
            <a:lvl7pPr marL="1928744" indent="0">
              <a:buNone/>
              <a:defRPr sz="703"/>
            </a:lvl7pPr>
            <a:lvl8pPr marL="2250201" indent="0">
              <a:buNone/>
              <a:defRPr sz="703"/>
            </a:lvl8pPr>
            <a:lvl9pPr marL="2571659" indent="0">
              <a:buNone/>
              <a:defRPr sz="703"/>
            </a:lvl9pPr>
          </a:lstStyle>
          <a:p>
            <a:pPr lvl="0"/>
            <a:r>
              <a:rPr lang="en-US" smtClean="0"/>
              <a:t>Edit Master text styles</a:t>
            </a:r>
          </a:p>
        </p:txBody>
      </p:sp>
    </p:spTree>
    <p:extLst>
      <p:ext uri="{BB962C8B-B14F-4D97-AF65-F5344CB8AC3E}">
        <p14:creationId xmlns:p14="http://schemas.microsoft.com/office/powerpoint/2010/main" val="20910949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391" y="457646"/>
            <a:ext cx="3932039" cy="1599531"/>
          </a:xfrm>
          <a:prstGeom prst="rect">
            <a:avLst/>
          </a:prstGeom>
        </p:spPr>
        <p:txBody>
          <a:bodyPr anchor="b"/>
          <a:lstStyle>
            <a:lvl1pPr>
              <a:defRPr sz="2250"/>
            </a:lvl1pPr>
          </a:lstStyle>
          <a:p>
            <a:r>
              <a:rPr lang="en-US" smtClean="0"/>
              <a:t>Click to edit Master title style</a:t>
            </a:r>
            <a:endParaRPr lang="en-US"/>
          </a:p>
        </p:txBody>
      </p:sp>
      <p:sp>
        <p:nvSpPr>
          <p:cNvPr id="3" name="Picture Placeholder 2"/>
          <p:cNvSpPr>
            <a:spLocks noGrp="1"/>
          </p:cNvSpPr>
          <p:nvPr>
            <p:ph type="pic" idx="1"/>
          </p:nvPr>
        </p:nvSpPr>
        <p:spPr>
          <a:xfrm>
            <a:off x="5183684" y="987847"/>
            <a:ext cx="6171902" cy="4873377"/>
          </a:xfrm>
          <a:prstGeom prst="rect">
            <a:avLst/>
          </a:prstGeom>
        </p:spPr>
        <p:txBody>
          <a:bodyPr/>
          <a:lstStyle>
            <a:lvl1pPr marL="0" indent="0">
              <a:buNone/>
              <a:defRPr sz="2250"/>
            </a:lvl1pPr>
            <a:lvl2pPr marL="321457" indent="0">
              <a:buNone/>
              <a:defRPr sz="1969"/>
            </a:lvl2pPr>
            <a:lvl3pPr marL="642915" indent="0">
              <a:buNone/>
              <a:defRPr sz="1687"/>
            </a:lvl3pPr>
            <a:lvl4pPr marL="964372" indent="0">
              <a:buNone/>
              <a:defRPr sz="1406"/>
            </a:lvl4pPr>
            <a:lvl5pPr marL="1285829" indent="0">
              <a:buNone/>
              <a:defRPr sz="1406"/>
            </a:lvl5pPr>
            <a:lvl6pPr marL="1607287" indent="0">
              <a:buNone/>
              <a:defRPr sz="1406"/>
            </a:lvl6pPr>
            <a:lvl7pPr marL="1928744" indent="0">
              <a:buNone/>
              <a:defRPr sz="1406"/>
            </a:lvl7pPr>
            <a:lvl8pPr marL="2250201" indent="0">
              <a:buNone/>
              <a:defRPr sz="1406"/>
            </a:lvl8pPr>
            <a:lvl9pPr marL="2571659" indent="0">
              <a:buNone/>
              <a:defRPr sz="1406"/>
            </a:lvl9pPr>
          </a:lstStyle>
          <a:p>
            <a:pPr lvl="0"/>
            <a:endParaRPr lang="en-US" noProof="0" smtClean="0">
              <a:sym typeface="Helvetica" panose="020B0604020202020204" pitchFamily="34" charset="0"/>
            </a:endParaRPr>
          </a:p>
        </p:txBody>
      </p:sp>
      <p:sp>
        <p:nvSpPr>
          <p:cNvPr id="4" name="Text Placeholder 3"/>
          <p:cNvSpPr>
            <a:spLocks noGrp="1"/>
          </p:cNvSpPr>
          <p:nvPr>
            <p:ph type="body" sz="half" idx="2"/>
          </p:nvPr>
        </p:nvSpPr>
        <p:spPr>
          <a:xfrm>
            <a:off x="839391" y="2057177"/>
            <a:ext cx="3932039" cy="3811860"/>
          </a:xfrm>
          <a:prstGeom prst="rect">
            <a:avLst/>
          </a:prstGeom>
        </p:spPr>
        <p:txBody>
          <a:bodyPr/>
          <a:lstStyle>
            <a:lvl1pPr marL="0" indent="0">
              <a:buNone/>
              <a:defRPr sz="1125"/>
            </a:lvl1pPr>
            <a:lvl2pPr marL="321457" indent="0">
              <a:buNone/>
              <a:defRPr sz="984"/>
            </a:lvl2pPr>
            <a:lvl3pPr marL="642915" indent="0">
              <a:buNone/>
              <a:defRPr sz="844"/>
            </a:lvl3pPr>
            <a:lvl4pPr marL="964372" indent="0">
              <a:buNone/>
              <a:defRPr sz="703"/>
            </a:lvl4pPr>
            <a:lvl5pPr marL="1285829" indent="0">
              <a:buNone/>
              <a:defRPr sz="703"/>
            </a:lvl5pPr>
            <a:lvl6pPr marL="1607287" indent="0">
              <a:buNone/>
              <a:defRPr sz="703"/>
            </a:lvl6pPr>
            <a:lvl7pPr marL="1928744" indent="0">
              <a:buNone/>
              <a:defRPr sz="703"/>
            </a:lvl7pPr>
            <a:lvl8pPr marL="2250201" indent="0">
              <a:buNone/>
              <a:defRPr sz="703"/>
            </a:lvl8pPr>
            <a:lvl9pPr marL="2571659" indent="0">
              <a:buNone/>
              <a:defRPr sz="703"/>
            </a:lvl9pPr>
          </a:lstStyle>
          <a:p>
            <a:pPr lvl="0"/>
            <a:r>
              <a:rPr lang="en-US" smtClean="0"/>
              <a:t>Edit Master text styles</a:t>
            </a:r>
          </a:p>
        </p:txBody>
      </p:sp>
    </p:spTree>
    <p:extLst>
      <p:ext uri="{BB962C8B-B14F-4D97-AF65-F5344CB8AC3E}">
        <p14:creationId xmlns:p14="http://schemas.microsoft.com/office/powerpoint/2010/main" val="32316250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37903" y="1826122"/>
            <a:ext cx="10516195" cy="4350990"/>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522984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5794" y="365001"/>
            <a:ext cx="2628305" cy="581211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7903" y="365001"/>
            <a:ext cx="7745016" cy="5812110"/>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25026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908"/>
            <a:ext cx="9144000" cy="2387576"/>
          </a:xfrm>
          <a:prstGeom prst="rect">
            <a:avLst/>
          </a:prstGeom>
        </p:spPr>
        <p:txBody>
          <a:bodyPr anchor="b"/>
          <a:lstStyle>
            <a:lvl1pPr algn="ctr">
              <a:defRPr sz="4219"/>
            </a:lvl1pPr>
          </a:lstStyle>
          <a:p>
            <a:r>
              <a:rPr lang="en-US" smtClean="0"/>
              <a:t>Click to edit Master title style</a:t>
            </a:r>
            <a:endParaRPr lang="en-US"/>
          </a:p>
        </p:txBody>
      </p:sp>
      <p:sp>
        <p:nvSpPr>
          <p:cNvPr id="3" name="Subtitle 2"/>
          <p:cNvSpPr>
            <a:spLocks noGrp="1"/>
          </p:cNvSpPr>
          <p:nvPr>
            <p:ph type="subTitle" idx="1"/>
          </p:nvPr>
        </p:nvSpPr>
        <p:spPr>
          <a:xfrm>
            <a:off x="1524000" y="3602013"/>
            <a:ext cx="9144000" cy="1655340"/>
          </a:xfrm>
          <a:prstGeom prst="rect">
            <a:avLst/>
          </a:prstGeom>
        </p:spPr>
        <p:txBody>
          <a:bodyPr/>
          <a:lstStyle>
            <a:lvl1pPr marL="0" indent="0" algn="ctr">
              <a:buNone/>
              <a:defRPr sz="1687"/>
            </a:lvl1pPr>
            <a:lvl2pPr marL="321457" indent="0" algn="ctr">
              <a:buNone/>
              <a:defRPr sz="1406"/>
            </a:lvl2pPr>
            <a:lvl3pPr marL="642915" indent="0" algn="ctr">
              <a:buNone/>
              <a:defRPr sz="1266"/>
            </a:lvl3pPr>
            <a:lvl4pPr marL="964372" indent="0" algn="ctr">
              <a:buNone/>
              <a:defRPr sz="1125"/>
            </a:lvl4pPr>
            <a:lvl5pPr marL="1285829" indent="0" algn="ctr">
              <a:buNone/>
              <a:defRPr sz="1125"/>
            </a:lvl5pPr>
            <a:lvl6pPr marL="1607287" indent="0" algn="ctr">
              <a:buNone/>
              <a:defRPr sz="1125"/>
            </a:lvl6pPr>
            <a:lvl7pPr marL="1928744" indent="0" algn="ctr">
              <a:buNone/>
              <a:defRPr sz="1125"/>
            </a:lvl7pPr>
            <a:lvl8pPr marL="2250201" indent="0" algn="ctr">
              <a:buNone/>
              <a:defRPr sz="1125"/>
            </a:lvl8pPr>
            <a:lvl9pPr marL="2571659" indent="0" algn="ctr">
              <a:buNone/>
              <a:defRPr sz="1125"/>
            </a:lvl9pPr>
          </a:lstStyle>
          <a:p>
            <a:r>
              <a:rPr lang="en-US" smtClean="0"/>
              <a:t>Click to edit Master subtitle style</a:t>
            </a:r>
            <a:endParaRPr lang="en-US"/>
          </a:p>
        </p:txBody>
      </p:sp>
    </p:spTree>
    <p:extLst>
      <p:ext uri="{BB962C8B-B14F-4D97-AF65-F5344CB8AC3E}">
        <p14:creationId xmlns:p14="http://schemas.microsoft.com/office/powerpoint/2010/main" val="682784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837903" y="1826122"/>
            <a:ext cx="10516195" cy="435099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9981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950" y="1710036"/>
            <a:ext cx="10516195" cy="2851919"/>
          </a:xfrm>
          <a:prstGeom prst="rect">
            <a:avLst/>
          </a:prstGeom>
        </p:spPr>
        <p:txBody>
          <a:bodyPr anchor="b"/>
          <a:lstStyle>
            <a:lvl1pPr>
              <a:defRPr sz="4219"/>
            </a:lvl1pPr>
          </a:lstStyle>
          <a:p>
            <a:r>
              <a:rPr lang="en-US" smtClean="0"/>
              <a:t>Click to edit Master title style</a:t>
            </a:r>
            <a:endParaRPr lang="en-US"/>
          </a:p>
        </p:txBody>
      </p:sp>
      <p:sp>
        <p:nvSpPr>
          <p:cNvPr id="3" name="Text Placeholder 2"/>
          <p:cNvSpPr>
            <a:spLocks noGrp="1"/>
          </p:cNvSpPr>
          <p:nvPr>
            <p:ph type="body" idx="1"/>
          </p:nvPr>
        </p:nvSpPr>
        <p:spPr>
          <a:xfrm>
            <a:off x="831950" y="4589859"/>
            <a:ext cx="10516195" cy="1500188"/>
          </a:xfrm>
          <a:prstGeom prst="rect">
            <a:avLst/>
          </a:prstGeom>
        </p:spPr>
        <p:txBody>
          <a:bodyPr/>
          <a:lstStyle>
            <a:lvl1pPr marL="0" indent="0">
              <a:buNone/>
              <a:defRPr sz="1687"/>
            </a:lvl1pPr>
            <a:lvl2pPr marL="321457" indent="0">
              <a:buNone/>
              <a:defRPr sz="1406"/>
            </a:lvl2pPr>
            <a:lvl3pPr marL="642915" indent="0">
              <a:buNone/>
              <a:defRPr sz="1266"/>
            </a:lvl3pPr>
            <a:lvl4pPr marL="964372" indent="0">
              <a:buNone/>
              <a:defRPr sz="1125"/>
            </a:lvl4pPr>
            <a:lvl5pPr marL="1285829" indent="0">
              <a:buNone/>
              <a:defRPr sz="1125"/>
            </a:lvl5pPr>
            <a:lvl6pPr marL="1607287" indent="0">
              <a:buNone/>
              <a:defRPr sz="1125"/>
            </a:lvl6pPr>
            <a:lvl7pPr marL="1928744" indent="0">
              <a:buNone/>
              <a:defRPr sz="1125"/>
            </a:lvl7pPr>
            <a:lvl8pPr marL="2250201" indent="0">
              <a:buNone/>
              <a:defRPr sz="1125"/>
            </a:lvl8pPr>
            <a:lvl9pPr marL="2571659" indent="0">
              <a:buNone/>
              <a:defRPr sz="1125"/>
            </a:lvl9pPr>
          </a:lstStyle>
          <a:p>
            <a:pPr lvl="0"/>
            <a:r>
              <a:rPr lang="en-US" smtClean="0"/>
              <a:t>Edit Master text styles</a:t>
            </a:r>
          </a:p>
        </p:txBody>
      </p:sp>
    </p:spTree>
    <p:extLst>
      <p:ext uri="{BB962C8B-B14F-4D97-AF65-F5344CB8AC3E}">
        <p14:creationId xmlns:p14="http://schemas.microsoft.com/office/powerpoint/2010/main" val="24285366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837903" y="1826122"/>
            <a:ext cx="5186660" cy="435099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67437" y="1826122"/>
            <a:ext cx="5186661" cy="435099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31038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391" y="365001"/>
            <a:ext cx="10516195" cy="1326059"/>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idx="1"/>
          </p:nvPr>
        </p:nvSpPr>
        <p:spPr>
          <a:xfrm>
            <a:off x="839391" y="1681014"/>
            <a:ext cx="5158383" cy="823764"/>
          </a:xfrm>
          <a:prstGeom prst="rect">
            <a:avLst/>
          </a:prstGeom>
        </p:spPr>
        <p:txBody>
          <a:bodyPr anchor="b"/>
          <a:lstStyle>
            <a:lvl1pPr marL="0" indent="0">
              <a:buNone/>
              <a:defRPr sz="1687" b="1"/>
            </a:lvl1pPr>
            <a:lvl2pPr marL="321457" indent="0">
              <a:buNone/>
              <a:defRPr sz="1406" b="1"/>
            </a:lvl2pPr>
            <a:lvl3pPr marL="642915" indent="0">
              <a:buNone/>
              <a:defRPr sz="1266" b="1"/>
            </a:lvl3pPr>
            <a:lvl4pPr marL="964372" indent="0">
              <a:buNone/>
              <a:defRPr sz="1125" b="1"/>
            </a:lvl4pPr>
            <a:lvl5pPr marL="1285829" indent="0">
              <a:buNone/>
              <a:defRPr sz="1125" b="1"/>
            </a:lvl5pPr>
            <a:lvl6pPr marL="1607287" indent="0">
              <a:buNone/>
              <a:defRPr sz="1125" b="1"/>
            </a:lvl6pPr>
            <a:lvl7pPr marL="1928744" indent="0">
              <a:buNone/>
              <a:defRPr sz="1125" b="1"/>
            </a:lvl7pPr>
            <a:lvl8pPr marL="2250201" indent="0">
              <a:buNone/>
              <a:defRPr sz="1125" b="1"/>
            </a:lvl8pPr>
            <a:lvl9pPr marL="2571659" indent="0">
              <a:buNone/>
              <a:defRPr sz="1125" b="1"/>
            </a:lvl9pPr>
          </a:lstStyle>
          <a:p>
            <a:pPr lvl="0"/>
            <a:r>
              <a:rPr lang="en-US" smtClean="0"/>
              <a:t>Edit Master text styles</a:t>
            </a:r>
          </a:p>
        </p:txBody>
      </p:sp>
      <p:sp>
        <p:nvSpPr>
          <p:cNvPr id="4" name="Content Placeholder 3"/>
          <p:cNvSpPr>
            <a:spLocks noGrp="1"/>
          </p:cNvSpPr>
          <p:nvPr>
            <p:ph sz="half" idx="2"/>
          </p:nvPr>
        </p:nvSpPr>
        <p:spPr>
          <a:xfrm>
            <a:off x="839391" y="2504777"/>
            <a:ext cx="5158383" cy="3684613"/>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1903" y="1681014"/>
            <a:ext cx="5183683" cy="823764"/>
          </a:xfrm>
          <a:prstGeom prst="rect">
            <a:avLst/>
          </a:prstGeom>
        </p:spPr>
        <p:txBody>
          <a:bodyPr anchor="b"/>
          <a:lstStyle>
            <a:lvl1pPr marL="0" indent="0">
              <a:buNone/>
              <a:defRPr sz="1687" b="1"/>
            </a:lvl1pPr>
            <a:lvl2pPr marL="321457" indent="0">
              <a:buNone/>
              <a:defRPr sz="1406" b="1"/>
            </a:lvl2pPr>
            <a:lvl3pPr marL="642915" indent="0">
              <a:buNone/>
              <a:defRPr sz="1266" b="1"/>
            </a:lvl3pPr>
            <a:lvl4pPr marL="964372" indent="0">
              <a:buNone/>
              <a:defRPr sz="1125" b="1"/>
            </a:lvl4pPr>
            <a:lvl5pPr marL="1285829" indent="0">
              <a:buNone/>
              <a:defRPr sz="1125" b="1"/>
            </a:lvl5pPr>
            <a:lvl6pPr marL="1607287" indent="0">
              <a:buNone/>
              <a:defRPr sz="1125" b="1"/>
            </a:lvl6pPr>
            <a:lvl7pPr marL="1928744" indent="0">
              <a:buNone/>
              <a:defRPr sz="1125" b="1"/>
            </a:lvl7pPr>
            <a:lvl8pPr marL="2250201" indent="0">
              <a:buNone/>
              <a:defRPr sz="1125" b="1"/>
            </a:lvl8pPr>
            <a:lvl9pPr marL="2571659" indent="0">
              <a:buNone/>
              <a:defRPr sz="1125" b="1"/>
            </a:lvl9pPr>
          </a:lstStyle>
          <a:p>
            <a:pPr lvl="0"/>
            <a:r>
              <a:rPr lang="en-US" smtClean="0"/>
              <a:t>Edit Master text styles</a:t>
            </a:r>
          </a:p>
        </p:txBody>
      </p:sp>
      <p:sp>
        <p:nvSpPr>
          <p:cNvPr id="6" name="Content Placeholder 5"/>
          <p:cNvSpPr>
            <a:spLocks noGrp="1"/>
          </p:cNvSpPr>
          <p:nvPr>
            <p:ph sz="quarter" idx="4"/>
          </p:nvPr>
        </p:nvSpPr>
        <p:spPr>
          <a:xfrm>
            <a:off x="6171903" y="2504777"/>
            <a:ext cx="5183683" cy="3684613"/>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998736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28281853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970263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391" y="457646"/>
            <a:ext cx="3932039" cy="1599531"/>
          </a:xfrm>
          <a:prstGeom prst="rect">
            <a:avLst/>
          </a:prstGeom>
        </p:spPr>
        <p:txBody>
          <a:bodyPr anchor="b"/>
          <a:lstStyle>
            <a:lvl1pPr>
              <a:defRPr sz="2250"/>
            </a:lvl1pPr>
          </a:lstStyle>
          <a:p>
            <a:r>
              <a:rPr lang="en-US" smtClean="0"/>
              <a:t>Click to edit Master title style</a:t>
            </a:r>
            <a:endParaRPr lang="en-US"/>
          </a:p>
        </p:txBody>
      </p:sp>
      <p:sp>
        <p:nvSpPr>
          <p:cNvPr id="3" name="Content Placeholder 2"/>
          <p:cNvSpPr>
            <a:spLocks noGrp="1"/>
          </p:cNvSpPr>
          <p:nvPr>
            <p:ph idx="1"/>
          </p:nvPr>
        </p:nvSpPr>
        <p:spPr>
          <a:xfrm>
            <a:off x="5183684" y="987847"/>
            <a:ext cx="6171902" cy="4873377"/>
          </a:xfrm>
          <a:prstGeom prst="rect">
            <a:avLst/>
          </a:prstGeom>
        </p:spPr>
        <p:txBody>
          <a:bodyPr/>
          <a:lstStyle>
            <a:lvl1pPr>
              <a:defRPr sz="2250"/>
            </a:lvl1pPr>
            <a:lvl2pPr>
              <a:defRPr sz="1969"/>
            </a:lvl2pPr>
            <a:lvl3pPr>
              <a:defRPr sz="1687"/>
            </a:lvl3pPr>
            <a:lvl4pPr>
              <a:defRPr sz="1406"/>
            </a:lvl4pPr>
            <a:lvl5pPr>
              <a:defRPr sz="1406"/>
            </a:lvl5pPr>
            <a:lvl6pPr>
              <a:defRPr sz="1406"/>
            </a:lvl6pPr>
            <a:lvl7pPr>
              <a:defRPr sz="1406"/>
            </a:lvl7pPr>
            <a:lvl8pPr>
              <a:defRPr sz="1406"/>
            </a:lvl8pPr>
            <a:lvl9pPr>
              <a:defRPr sz="1406"/>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391" y="2057177"/>
            <a:ext cx="3932039" cy="3811860"/>
          </a:xfrm>
          <a:prstGeom prst="rect">
            <a:avLst/>
          </a:prstGeom>
        </p:spPr>
        <p:txBody>
          <a:bodyPr/>
          <a:lstStyle>
            <a:lvl1pPr marL="0" indent="0">
              <a:buNone/>
              <a:defRPr sz="1125"/>
            </a:lvl1pPr>
            <a:lvl2pPr marL="321457" indent="0">
              <a:buNone/>
              <a:defRPr sz="984"/>
            </a:lvl2pPr>
            <a:lvl3pPr marL="642915" indent="0">
              <a:buNone/>
              <a:defRPr sz="844"/>
            </a:lvl3pPr>
            <a:lvl4pPr marL="964372" indent="0">
              <a:buNone/>
              <a:defRPr sz="703"/>
            </a:lvl4pPr>
            <a:lvl5pPr marL="1285829" indent="0">
              <a:buNone/>
              <a:defRPr sz="703"/>
            </a:lvl5pPr>
            <a:lvl6pPr marL="1607287" indent="0">
              <a:buNone/>
              <a:defRPr sz="703"/>
            </a:lvl6pPr>
            <a:lvl7pPr marL="1928744" indent="0">
              <a:buNone/>
              <a:defRPr sz="703"/>
            </a:lvl7pPr>
            <a:lvl8pPr marL="2250201" indent="0">
              <a:buNone/>
              <a:defRPr sz="703"/>
            </a:lvl8pPr>
            <a:lvl9pPr marL="2571659" indent="0">
              <a:buNone/>
              <a:defRPr sz="703"/>
            </a:lvl9pPr>
          </a:lstStyle>
          <a:p>
            <a:pPr lvl="0"/>
            <a:r>
              <a:rPr lang="en-US" smtClean="0"/>
              <a:t>Edit Master text styles</a:t>
            </a:r>
          </a:p>
        </p:txBody>
      </p:sp>
    </p:spTree>
    <p:extLst>
      <p:ext uri="{BB962C8B-B14F-4D97-AF65-F5344CB8AC3E}">
        <p14:creationId xmlns:p14="http://schemas.microsoft.com/office/powerpoint/2010/main" val="3390341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391" y="457646"/>
            <a:ext cx="3932039" cy="1599531"/>
          </a:xfrm>
          <a:prstGeom prst="rect">
            <a:avLst/>
          </a:prstGeom>
        </p:spPr>
        <p:txBody>
          <a:bodyPr anchor="b"/>
          <a:lstStyle>
            <a:lvl1pPr>
              <a:defRPr sz="2250"/>
            </a:lvl1pPr>
          </a:lstStyle>
          <a:p>
            <a:r>
              <a:rPr lang="en-US" smtClean="0"/>
              <a:t>Click to edit Master title style</a:t>
            </a:r>
            <a:endParaRPr lang="en-US"/>
          </a:p>
        </p:txBody>
      </p:sp>
      <p:sp>
        <p:nvSpPr>
          <p:cNvPr id="3" name="Picture Placeholder 2"/>
          <p:cNvSpPr>
            <a:spLocks noGrp="1"/>
          </p:cNvSpPr>
          <p:nvPr>
            <p:ph type="pic" idx="1"/>
          </p:nvPr>
        </p:nvSpPr>
        <p:spPr>
          <a:xfrm>
            <a:off x="5183684" y="987847"/>
            <a:ext cx="6171902" cy="4873377"/>
          </a:xfrm>
          <a:prstGeom prst="rect">
            <a:avLst/>
          </a:prstGeom>
        </p:spPr>
        <p:txBody>
          <a:bodyPr/>
          <a:lstStyle>
            <a:lvl1pPr marL="0" indent="0">
              <a:buNone/>
              <a:defRPr sz="2250"/>
            </a:lvl1pPr>
            <a:lvl2pPr marL="321457" indent="0">
              <a:buNone/>
              <a:defRPr sz="1969"/>
            </a:lvl2pPr>
            <a:lvl3pPr marL="642915" indent="0">
              <a:buNone/>
              <a:defRPr sz="1687"/>
            </a:lvl3pPr>
            <a:lvl4pPr marL="964372" indent="0">
              <a:buNone/>
              <a:defRPr sz="1406"/>
            </a:lvl4pPr>
            <a:lvl5pPr marL="1285829" indent="0">
              <a:buNone/>
              <a:defRPr sz="1406"/>
            </a:lvl5pPr>
            <a:lvl6pPr marL="1607287" indent="0">
              <a:buNone/>
              <a:defRPr sz="1406"/>
            </a:lvl6pPr>
            <a:lvl7pPr marL="1928744" indent="0">
              <a:buNone/>
              <a:defRPr sz="1406"/>
            </a:lvl7pPr>
            <a:lvl8pPr marL="2250201" indent="0">
              <a:buNone/>
              <a:defRPr sz="1406"/>
            </a:lvl8pPr>
            <a:lvl9pPr marL="2571659" indent="0">
              <a:buNone/>
              <a:defRPr sz="1406"/>
            </a:lvl9pPr>
          </a:lstStyle>
          <a:p>
            <a:pPr lvl="0"/>
            <a:endParaRPr lang="en-US" noProof="0" smtClean="0">
              <a:sym typeface="Helvetica" panose="020B0604020202020204" pitchFamily="34" charset="0"/>
            </a:endParaRPr>
          </a:p>
        </p:txBody>
      </p:sp>
      <p:sp>
        <p:nvSpPr>
          <p:cNvPr id="4" name="Text Placeholder 3"/>
          <p:cNvSpPr>
            <a:spLocks noGrp="1"/>
          </p:cNvSpPr>
          <p:nvPr>
            <p:ph type="body" sz="half" idx="2"/>
          </p:nvPr>
        </p:nvSpPr>
        <p:spPr>
          <a:xfrm>
            <a:off x="839391" y="2057177"/>
            <a:ext cx="3932039" cy="3811860"/>
          </a:xfrm>
          <a:prstGeom prst="rect">
            <a:avLst/>
          </a:prstGeom>
        </p:spPr>
        <p:txBody>
          <a:bodyPr/>
          <a:lstStyle>
            <a:lvl1pPr marL="0" indent="0">
              <a:buNone/>
              <a:defRPr sz="1125"/>
            </a:lvl1pPr>
            <a:lvl2pPr marL="321457" indent="0">
              <a:buNone/>
              <a:defRPr sz="984"/>
            </a:lvl2pPr>
            <a:lvl3pPr marL="642915" indent="0">
              <a:buNone/>
              <a:defRPr sz="844"/>
            </a:lvl3pPr>
            <a:lvl4pPr marL="964372" indent="0">
              <a:buNone/>
              <a:defRPr sz="703"/>
            </a:lvl4pPr>
            <a:lvl5pPr marL="1285829" indent="0">
              <a:buNone/>
              <a:defRPr sz="703"/>
            </a:lvl5pPr>
            <a:lvl6pPr marL="1607287" indent="0">
              <a:buNone/>
              <a:defRPr sz="703"/>
            </a:lvl6pPr>
            <a:lvl7pPr marL="1928744" indent="0">
              <a:buNone/>
              <a:defRPr sz="703"/>
            </a:lvl7pPr>
            <a:lvl8pPr marL="2250201" indent="0">
              <a:buNone/>
              <a:defRPr sz="703"/>
            </a:lvl8pPr>
            <a:lvl9pPr marL="2571659" indent="0">
              <a:buNone/>
              <a:defRPr sz="703"/>
            </a:lvl9pPr>
          </a:lstStyle>
          <a:p>
            <a:pPr lvl="0"/>
            <a:r>
              <a:rPr lang="en-US" smtClean="0"/>
              <a:t>Edit Master text styles</a:t>
            </a:r>
          </a:p>
        </p:txBody>
      </p:sp>
    </p:spTree>
    <p:extLst>
      <p:ext uri="{BB962C8B-B14F-4D97-AF65-F5344CB8AC3E}">
        <p14:creationId xmlns:p14="http://schemas.microsoft.com/office/powerpoint/2010/main" val="27725557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37903" y="1826122"/>
            <a:ext cx="10516195" cy="4350990"/>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131618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5794" y="365001"/>
            <a:ext cx="2628305" cy="581211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7903" y="365001"/>
            <a:ext cx="7745016" cy="5812110"/>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024115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908"/>
            <a:ext cx="9144000" cy="2387576"/>
          </a:xfrm>
          <a:prstGeom prst="rect">
            <a:avLst/>
          </a:prstGeom>
        </p:spPr>
        <p:txBody>
          <a:bodyPr anchor="b"/>
          <a:lstStyle>
            <a:lvl1pPr algn="ctr">
              <a:defRPr sz="4219"/>
            </a:lvl1pPr>
          </a:lstStyle>
          <a:p>
            <a:r>
              <a:rPr lang="en-US" smtClean="0"/>
              <a:t>Click to edit Master title style</a:t>
            </a:r>
            <a:endParaRPr lang="en-US"/>
          </a:p>
        </p:txBody>
      </p:sp>
      <p:sp>
        <p:nvSpPr>
          <p:cNvPr id="3" name="Subtitle 2"/>
          <p:cNvSpPr>
            <a:spLocks noGrp="1"/>
          </p:cNvSpPr>
          <p:nvPr>
            <p:ph type="subTitle" idx="1"/>
          </p:nvPr>
        </p:nvSpPr>
        <p:spPr>
          <a:xfrm>
            <a:off x="1524000" y="3602013"/>
            <a:ext cx="9144000" cy="1655340"/>
          </a:xfrm>
          <a:prstGeom prst="rect">
            <a:avLst/>
          </a:prstGeom>
        </p:spPr>
        <p:txBody>
          <a:bodyPr/>
          <a:lstStyle>
            <a:lvl1pPr marL="0" indent="0" algn="ctr">
              <a:buNone/>
              <a:defRPr sz="1687"/>
            </a:lvl1pPr>
            <a:lvl2pPr marL="321457" indent="0" algn="ctr">
              <a:buNone/>
              <a:defRPr sz="1406"/>
            </a:lvl2pPr>
            <a:lvl3pPr marL="642915" indent="0" algn="ctr">
              <a:buNone/>
              <a:defRPr sz="1266"/>
            </a:lvl3pPr>
            <a:lvl4pPr marL="964372" indent="0" algn="ctr">
              <a:buNone/>
              <a:defRPr sz="1125"/>
            </a:lvl4pPr>
            <a:lvl5pPr marL="1285829" indent="0" algn="ctr">
              <a:buNone/>
              <a:defRPr sz="1125"/>
            </a:lvl5pPr>
            <a:lvl6pPr marL="1607287" indent="0" algn="ctr">
              <a:buNone/>
              <a:defRPr sz="1125"/>
            </a:lvl6pPr>
            <a:lvl7pPr marL="1928744" indent="0" algn="ctr">
              <a:buNone/>
              <a:defRPr sz="1125"/>
            </a:lvl7pPr>
            <a:lvl8pPr marL="2250201" indent="0" algn="ctr">
              <a:buNone/>
              <a:defRPr sz="1125"/>
            </a:lvl8pPr>
            <a:lvl9pPr marL="2571659" indent="0" algn="ctr">
              <a:buNone/>
              <a:defRPr sz="1125"/>
            </a:lvl9pPr>
          </a:lstStyle>
          <a:p>
            <a:r>
              <a:rPr lang="en-US" smtClean="0"/>
              <a:t>Click to edit Master subtitle style</a:t>
            </a:r>
            <a:endParaRPr lang="en-US"/>
          </a:p>
        </p:txBody>
      </p:sp>
    </p:spTree>
    <p:extLst>
      <p:ext uri="{BB962C8B-B14F-4D97-AF65-F5344CB8AC3E}">
        <p14:creationId xmlns:p14="http://schemas.microsoft.com/office/powerpoint/2010/main" val="3830847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837903" y="1826122"/>
            <a:ext cx="10516195" cy="435099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044337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950" y="1710036"/>
            <a:ext cx="10516195" cy="2851919"/>
          </a:xfrm>
          <a:prstGeom prst="rect">
            <a:avLst/>
          </a:prstGeom>
        </p:spPr>
        <p:txBody>
          <a:bodyPr anchor="b"/>
          <a:lstStyle>
            <a:lvl1pPr>
              <a:defRPr sz="4219"/>
            </a:lvl1pPr>
          </a:lstStyle>
          <a:p>
            <a:r>
              <a:rPr lang="en-US" smtClean="0"/>
              <a:t>Click to edit Master title style</a:t>
            </a:r>
            <a:endParaRPr lang="en-US"/>
          </a:p>
        </p:txBody>
      </p:sp>
      <p:sp>
        <p:nvSpPr>
          <p:cNvPr id="3" name="Text Placeholder 2"/>
          <p:cNvSpPr>
            <a:spLocks noGrp="1"/>
          </p:cNvSpPr>
          <p:nvPr>
            <p:ph type="body" idx="1"/>
          </p:nvPr>
        </p:nvSpPr>
        <p:spPr>
          <a:xfrm>
            <a:off x="831950" y="4589859"/>
            <a:ext cx="10516195" cy="1500188"/>
          </a:xfrm>
          <a:prstGeom prst="rect">
            <a:avLst/>
          </a:prstGeom>
        </p:spPr>
        <p:txBody>
          <a:bodyPr/>
          <a:lstStyle>
            <a:lvl1pPr marL="0" indent="0">
              <a:buNone/>
              <a:defRPr sz="1687"/>
            </a:lvl1pPr>
            <a:lvl2pPr marL="321457" indent="0">
              <a:buNone/>
              <a:defRPr sz="1406"/>
            </a:lvl2pPr>
            <a:lvl3pPr marL="642915" indent="0">
              <a:buNone/>
              <a:defRPr sz="1266"/>
            </a:lvl3pPr>
            <a:lvl4pPr marL="964372" indent="0">
              <a:buNone/>
              <a:defRPr sz="1125"/>
            </a:lvl4pPr>
            <a:lvl5pPr marL="1285829" indent="0">
              <a:buNone/>
              <a:defRPr sz="1125"/>
            </a:lvl5pPr>
            <a:lvl6pPr marL="1607287" indent="0">
              <a:buNone/>
              <a:defRPr sz="1125"/>
            </a:lvl6pPr>
            <a:lvl7pPr marL="1928744" indent="0">
              <a:buNone/>
              <a:defRPr sz="1125"/>
            </a:lvl7pPr>
            <a:lvl8pPr marL="2250201" indent="0">
              <a:buNone/>
              <a:defRPr sz="1125"/>
            </a:lvl8pPr>
            <a:lvl9pPr marL="2571659" indent="0">
              <a:buNone/>
              <a:defRPr sz="1125"/>
            </a:lvl9pPr>
          </a:lstStyle>
          <a:p>
            <a:pPr lvl="0"/>
            <a:r>
              <a:rPr lang="en-US" smtClean="0"/>
              <a:t>Edit Master text styles</a:t>
            </a:r>
          </a:p>
        </p:txBody>
      </p:sp>
    </p:spTree>
    <p:extLst>
      <p:ext uri="{BB962C8B-B14F-4D97-AF65-F5344CB8AC3E}">
        <p14:creationId xmlns:p14="http://schemas.microsoft.com/office/powerpoint/2010/main" val="18912905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837903" y="1826122"/>
            <a:ext cx="5186660" cy="435099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67437" y="1826122"/>
            <a:ext cx="5186661" cy="435099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367714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391" y="365001"/>
            <a:ext cx="10516195" cy="1326059"/>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idx="1"/>
          </p:nvPr>
        </p:nvSpPr>
        <p:spPr>
          <a:xfrm>
            <a:off x="839391" y="1681014"/>
            <a:ext cx="5158383" cy="823764"/>
          </a:xfrm>
          <a:prstGeom prst="rect">
            <a:avLst/>
          </a:prstGeom>
        </p:spPr>
        <p:txBody>
          <a:bodyPr anchor="b"/>
          <a:lstStyle>
            <a:lvl1pPr marL="0" indent="0">
              <a:buNone/>
              <a:defRPr sz="1687" b="1"/>
            </a:lvl1pPr>
            <a:lvl2pPr marL="321457" indent="0">
              <a:buNone/>
              <a:defRPr sz="1406" b="1"/>
            </a:lvl2pPr>
            <a:lvl3pPr marL="642915" indent="0">
              <a:buNone/>
              <a:defRPr sz="1266" b="1"/>
            </a:lvl3pPr>
            <a:lvl4pPr marL="964372" indent="0">
              <a:buNone/>
              <a:defRPr sz="1125" b="1"/>
            </a:lvl4pPr>
            <a:lvl5pPr marL="1285829" indent="0">
              <a:buNone/>
              <a:defRPr sz="1125" b="1"/>
            </a:lvl5pPr>
            <a:lvl6pPr marL="1607287" indent="0">
              <a:buNone/>
              <a:defRPr sz="1125" b="1"/>
            </a:lvl6pPr>
            <a:lvl7pPr marL="1928744" indent="0">
              <a:buNone/>
              <a:defRPr sz="1125" b="1"/>
            </a:lvl7pPr>
            <a:lvl8pPr marL="2250201" indent="0">
              <a:buNone/>
              <a:defRPr sz="1125" b="1"/>
            </a:lvl8pPr>
            <a:lvl9pPr marL="2571659" indent="0">
              <a:buNone/>
              <a:defRPr sz="1125" b="1"/>
            </a:lvl9pPr>
          </a:lstStyle>
          <a:p>
            <a:pPr lvl="0"/>
            <a:r>
              <a:rPr lang="en-US" smtClean="0"/>
              <a:t>Edit Master text styles</a:t>
            </a:r>
          </a:p>
        </p:txBody>
      </p:sp>
      <p:sp>
        <p:nvSpPr>
          <p:cNvPr id="4" name="Content Placeholder 3"/>
          <p:cNvSpPr>
            <a:spLocks noGrp="1"/>
          </p:cNvSpPr>
          <p:nvPr>
            <p:ph sz="half" idx="2"/>
          </p:nvPr>
        </p:nvSpPr>
        <p:spPr>
          <a:xfrm>
            <a:off x="839391" y="2504777"/>
            <a:ext cx="5158383" cy="3684613"/>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1903" y="1681014"/>
            <a:ext cx="5183683" cy="823764"/>
          </a:xfrm>
          <a:prstGeom prst="rect">
            <a:avLst/>
          </a:prstGeom>
        </p:spPr>
        <p:txBody>
          <a:bodyPr anchor="b"/>
          <a:lstStyle>
            <a:lvl1pPr marL="0" indent="0">
              <a:buNone/>
              <a:defRPr sz="1687" b="1"/>
            </a:lvl1pPr>
            <a:lvl2pPr marL="321457" indent="0">
              <a:buNone/>
              <a:defRPr sz="1406" b="1"/>
            </a:lvl2pPr>
            <a:lvl3pPr marL="642915" indent="0">
              <a:buNone/>
              <a:defRPr sz="1266" b="1"/>
            </a:lvl3pPr>
            <a:lvl4pPr marL="964372" indent="0">
              <a:buNone/>
              <a:defRPr sz="1125" b="1"/>
            </a:lvl4pPr>
            <a:lvl5pPr marL="1285829" indent="0">
              <a:buNone/>
              <a:defRPr sz="1125" b="1"/>
            </a:lvl5pPr>
            <a:lvl6pPr marL="1607287" indent="0">
              <a:buNone/>
              <a:defRPr sz="1125" b="1"/>
            </a:lvl6pPr>
            <a:lvl7pPr marL="1928744" indent="0">
              <a:buNone/>
              <a:defRPr sz="1125" b="1"/>
            </a:lvl7pPr>
            <a:lvl8pPr marL="2250201" indent="0">
              <a:buNone/>
              <a:defRPr sz="1125" b="1"/>
            </a:lvl8pPr>
            <a:lvl9pPr marL="2571659" indent="0">
              <a:buNone/>
              <a:defRPr sz="1125" b="1"/>
            </a:lvl9pPr>
          </a:lstStyle>
          <a:p>
            <a:pPr lvl="0"/>
            <a:r>
              <a:rPr lang="en-US" smtClean="0"/>
              <a:t>Edit Master text styles</a:t>
            </a:r>
          </a:p>
        </p:txBody>
      </p:sp>
      <p:sp>
        <p:nvSpPr>
          <p:cNvPr id="6" name="Content Placeholder 5"/>
          <p:cNvSpPr>
            <a:spLocks noGrp="1"/>
          </p:cNvSpPr>
          <p:nvPr>
            <p:ph sz="quarter" idx="4"/>
          </p:nvPr>
        </p:nvSpPr>
        <p:spPr>
          <a:xfrm>
            <a:off x="6171903" y="2504777"/>
            <a:ext cx="5183683" cy="3684613"/>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889654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98239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54318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391" y="457646"/>
            <a:ext cx="3932039" cy="1599531"/>
          </a:xfrm>
          <a:prstGeom prst="rect">
            <a:avLst/>
          </a:prstGeom>
        </p:spPr>
        <p:txBody>
          <a:bodyPr anchor="b"/>
          <a:lstStyle>
            <a:lvl1pPr>
              <a:defRPr sz="2250"/>
            </a:lvl1pPr>
          </a:lstStyle>
          <a:p>
            <a:r>
              <a:rPr lang="en-US" smtClean="0"/>
              <a:t>Click to edit Master title style</a:t>
            </a:r>
            <a:endParaRPr lang="en-US"/>
          </a:p>
        </p:txBody>
      </p:sp>
      <p:sp>
        <p:nvSpPr>
          <p:cNvPr id="3" name="Content Placeholder 2"/>
          <p:cNvSpPr>
            <a:spLocks noGrp="1"/>
          </p:cNvSpPr>
          <p:nvPr>
            <p:ph idx="1"/>
          </p:nvPr>
        </p:nvSpPr>
        <p:spPr>
          <a:xfrm>
            <a:off x="5183684" y="987847"/>
            <a:ext cx="6171902" cy="4873377"/>
          </a:xfrm>
          <a:prstGeom prst="rect">
            <a:avLst/>
          </a:prstGeom>
        </p:spPr>
        <p:txBody>
          <a:bodyPr/>
          <a:lstStyle>
            <a:lvl1pPr>
              <a:defRPr sz="2250"/>
            </a:lvl1pPr>
            <a:lvl2pPr>
              <a:defRPr sz="1969"/>
            </a:lvl2pPr>
            <a:lvl3pPr>
              <a:defRPr sz="1687"/>
            </a:lvl3pPr>
            <a:lvl4pPr>
              <a:defRPr sz="1406"/>
            </a:lvl4pPr>
            <a:lvl5pPr>
              <a:defRPr sz="1406"/>
            </a:lvl5pPr>
            <a:lvl6pPr>
              <a:defRPr sz="1406"/>
            </a:lvl6pPr>
            <a:lvl7pPr>
              <a:defRPr sz="1406"/>
            </a:lvl7pPr>
            <a:lvl8pPr>
              <a:defRPr sz="1406"/>
            </a:lvl8pPr>
            <a:lvl9pPr>
              <a:defRPr sz="1406"/>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391" y="2057177"/>
            <a:ext cx="3932039" cy="3811860"/>
          </a:xfrm>
          <a:prstGeom prst="rect">
            <a:avLst/>
          </a:prstGeom>
        </p:spPr>
        <p:txBody>
          <a:bodyPr/>
          <a:lstStyle>
            <a:lvl1pPr marL="0" indent="0">
              <a:buNone/>
              <a:defRPr sz="1125"/>
            </a:lvl1pPr>
            <a:lvl2pPr marL="321457" indent="0">
              <a:buNone/>
              <a:defRPr sz="984"/>
            </a:lvl2pPr>
            <a:lvl3pPr marL="642915" indent="0">
              <a:buNone/>
              <a:defRPr sz="844"/>
            </a:lvl3pPr>
            <a:lvl4pPr marL="964372" indent="0">
              <a:buNone/>
              <a:defRPr sz="703"/>
            </a:lvl4pPr>
            <a:lvl5pPr marL="1285829" indent="0">
              <a:buNone/>
              <a:defRPr sz="703"/>
            </a:lvl5pPr>
            <a:lvl6pPr marL="1607287" indent="0">
              <a:buNone/>
              <a:defRPr sz="703"/>
            </a:lvl6pPr>
            <a:lvl7pPr marL="1928744" indent="0">
              <a:buNone/>
              <a:defRPr sz="703"/>
            </a:lvl7pPr>
            <a:lvl8pPr marL="2250201" indent="0">
              <a:buNone/>
              <a:defRPr sz="703"/>
            </a:lvl8pPr>
            <a:lvl9pPr marL="2571659" indent="0">
              <a:buNone/>
              <a:defRPr sz="703"/>
            </a:lvl9pPr>
          </a:lstStyle>
          <a:p>
            <a:pPr lvl="0"/>
            <a:r>
              <a:rPr lang="en-US" smtClean="0"/>
              <a:t>Edit Master text styles</a:t>
            </a:r>
          </a:p>
        </p:txBody>
      </p:sp>
    </p:spTree>
    <p:extLst>
      <p:ext uri="{BB962C8B-B14F-4D97-AF65-F5344CB8AC3E}">
        <p14:creationId xmlns:p14="http://schemas.microsoft.com/office/powerpoint/2010/main" val="19836596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391" y="457646"/>
            <a:ext cx="3932039" cy="1599531"/>
          </a:xfrm>
          <a:prstGeom prst="rect">
            <a:avLst/>
          </a:prstGeom>
        </p:spPr>
        <p:txBody>
          <a:bodyPr anchor="b"/>
          <a:lstStyle>
            <a:lvl1pPr>
              <a:defRPr sz="2250"/>
            </a:lvl1pPr>
          </a:lstStyle>
          <a:p>
            <a:r>
              <a:rPr lang="en-US" smtClean="0"/>
              <a:t>Click to edit Master title style</a:t>
            </a:r>
            <a:endParaRPr lang="en-US"/>
          </a:p>
        </p:txBody>
      </p:sp>
      <p:sp>
        <p:nvSpPr>
          <p:cNvPr id="3" name="Picture Placeholder 2"/>
          <p:cNvSpPr>
            <a:spLocks noGrp="1"/>
          </p:cNvSpPr>
          <p:nvPr>
            <p:ph type="pic" idx="1"/>
          </p:nvPr>
        </p:nvSpPr>
        <p:spPr>
          <a:xfrm>
            <a:off x="5183684" y="987847"/>
            <a:ext cx="6171902" cy="4873377"/>
          </a:xfrm>
          <a:prstGeom prst="rect">
            <a:avLst/>
          </a:prstGeom>
        </p:spPr>
        <p:txBody>
          <a:bodyPr/>
          <a:lstStyle>
            <a:lvl1pPr marL="0" indent="0">
              <a:buNone/>
              <a:defRPr sz="2250"/>
            </a:lvl1pPr>
            <a:lvl2pPr marL="321457" indent="0">
              <a:buNone/>
              <a:defRPr sz="1969"/>
            </a:lvl2pPr>
            <a:lvl3pPr marL="642915" indent="0">
              <a:buNone/>
              <a:defRPr sz="1687"/>
            </a:lvl3pPr>
            <a:lvl4pPr marL="964372" indent="0">
              <a:buNone/>
              <a:defRPr sz="1406"/>
            </a:lvl4pPr>
            <a:lvl5pPr marL="1285829" indent="0">
              <a:buNone/>
              <a:defRPr sz="1406"/>
            </a:lvl5pPr>
            <a:lvl6pPr marL="1607287" indent="0">
              <a:buNone/>
              <a:defRPr sz="1406"/>
            </a:lvl6pPr>
            <a:lvl7pPr marL="1928744" indent="0">
              <a:buNone/>
              <a:defRPr sz="1406"/>
            </a:lvl7pPr>
            <a:lvl8pPr marL="2250201" indent="0">
              <a:buNone/>
              <a:defRPr sz="1406"/>
            </a:lvl8pPr>
            <a:lvl9pPr marL="2571659" indent="0">
              <a:buNone/>
              <a:defRPr sz="1406"/>
            </a:lvl9pPr>
          </a:lstStyle>
          <a:p>
            <a:pPr lvl="0"/>
            <a:endParaRPr lang="en-US" noProof="0" smtClean="0">
              <a:sym typeface="Helvetica" panose="020B0604020202020204" pitchFamily="34" charset="0"/>
            </a:endParaRPr>
          </a:p>
        </p:txBody>
      </p:sp>
      <p:sp>
        <p:nvSpPr>
          <p:cNvPr id="4" name="Text Placeholder 3"/>
          <p:cNvSpPr>
            <a:spLocks noGrp="1"/>
          </p:cNvSpPr>
          <p:nvPr>
            <p:ph type="body" sz="half" idx="2"/>
          </p:nvPr>
        </p:nvSpPr>
        <p:spPr>
          <a:xfrm>
            <a:off x="839391" y="2057177"/>
            <a:ext cx="3932039" cy="3811860"/>
          </a:xfrm>
          <a:prstGeom prst="rect">
            <a:avLst/>
          </a:prstGeom>
        </p:spPr>
        <p:txBody>
          <a:bodyPr/>
          <a:lstStyle>
            <a:lvl1pPr marL="0" indent="0">
              <a:buNone/>
              <a:defRPr sz="1125"/>
            </a:lvl1pPr>
            <a:lvl2pPr marL="321457" indent="0">
              <a:buNone/>
              <a:defRPr sz="984"/>
            </a:lvl2pPr>
            <a:lvl3pPr marL="642915" indent="0">
              <a:buNone/>
              <a:defRPr sz="844"/>
            </a:lvl3pPr>
            <a:lvl4pPr marL="964372" indent="0">
              <a:buNone/>
              <a:defRPr sz="703"/>
            </a:lvl4pPr>
            <a:lvl5pPr marL="1285829" indent="0">
              <a:buNone/>
              <a:defRPr sz="703"/>
            </a:lvl5pPr>
            <a:lvl6pPr marL="1607287" indent="0">
              <a:buNone/>
              <a:defRPr sz="703"/>
            </a:lvl6pPr>
            <a:lvl7pPr marL="1928744" indent="0">
              <a:buNone/>
              <a:defRPr sz="703"/>
            </a:lvl7pPr>
            <a:lvl8pPr marL="2250201" indent="0">
              <a:buNone/>
              <a:defRPr sz="703"/>
            </a:lvl8pPr>
            <a:lvl9pPr marL="2571659" indent="0">
              <a:buNone/>
              <a:defRPr sz="703"/>
            </a:lvl9pPr>
          </a:lstStyle>
          <a:p>
            <a:pPr lvl="0"/>
            <a:r>
              <a:rPr lang="en-US" smtClean="0"/>
              <a:t>Edit Master text styles</a:t>
            </a:r>
          </a:p>
        </p:txBody>
      </p:sp>
    </p:spTree>
    <p:extLst>
      <p:ext uri="{BB962C8B-B14F-4D97-AF65-F5344CB8AC3E}">
        <p14:creationId xmlns:p14="http://schemas.microsoft.com/office/powerpoint/2010/main" val="4213522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37903" y="1826122"/>
            <a:ext cx="10516195" cy="4350990"/>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66936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5794" y="365001"/>
            <a:ext cx="2628305" cy="581211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7903" y="365001"/>
            <a:ext cx="7745016" cy="5812110"/>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016186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908"/>
            <a:ext cx="9144000" cy="2387576"/>
          </a:xfrm>
          <a:prstGeom prst="rect">
            <a:avLst/>
          </a:prstGeom>
        </p:spPr>
        <p:txBody>
          <a:bodyPr anchor="b"/>
          <a:lstStyle>
            <a:lvl1pPr algn="ctr">
              <a:defRPr sz="4219"/>
            </a:lvl1pPr>
          </a:lstStyle>
          <a:p>
            <a:r>
              <a:rPr lang="en-US" smtClean="0"/>
              <a:t>Click to edit Master title style</a:t>
            </a:r>
            <a:endParaRPr lang="en-US"/>
          </a:p>
        </p:txBody>
      </p:sp>
      <p:sp>
        <p:nvSpPr>
          <p:cNvPr id="3" name="Subtitle 2"/>
          <p:cNvSpPr>
            <a:spLocks noGrp="1"/>
          </p:cNvSpPr>
          <p:nvPr>
            <p:ph type="subTitle" idx="1"/>
          </p:nvPr>
        </p:nvSpPr>
        <p:spPr>
          <a:xfrm>
            <a:off x="1524000" y="3602013"/>
            <a:ext cx="9144000" cy="1655340"/>
          </a:xfrm>
          <a:prstGeom prst="rect">
            <a:avLst/>
          </a:prstGeom>
        </p:spPr>
        <p:txBody>
          <a:bodyPr/>
          <a:lstStyle>
            <a:lvl1pPr marL="0" indent="0" algn="ctr">
              <a:buNone/>
              <a:defRPr sz="1687"/>
            </a:lvl1pPr>
            <a:lvl2pPr marL="321457" indent="0" algn="ctr">
              <a:buNone/>
              <a:defRPr sz="1406"/>
            </a:lvl2pPr>
            <a:lvl3pPr marL="642915" indent="0" algn="ctr">
              <a:buNone/>
              <a:defRPr sz="1266"/>
            </a:lvl3pPr>
            <a:lvl4pPr marL="964372" indent="0" algn="ctr">
              <a:buNone/>
              <a:defRPr sz="1125"/>
            </a:lvl4pPr>
            <a:lvl5pPr marL="1285829" indent="0" algn="ctr">
              <a:buNone/>
              <a:defRPr sz="1125"/>
            </a:lvl5pPr>
            <a:lvl6pPr marL="1607287" indent="0" algn="ctr">
              <a:buNone/>
              <a:defRPr sz="1125"/>
            </a:lvl6pPr>
            <a:lvl7pPr marL="1928744" indent="0" algn="ctr">
              <a:buNone/>
              <a:defRPr sz="1125"/>
            </a:lvl7pPr>
            <a:lvl8pPr marL="2250201" indent="0" algn="ctr">
              <a:buNone/>
              <a:defRPr sz="1125"/>
            </a:lvl8pPr>
            <a:lvl9pPr marL="2571659" indent="0" algn="ctr">
              <a:buNone/>
              <a:defRPr sz="1125"/>
            </a:lvl9pPr>
          </a:lstStyle>
          <a:p>
            <a:r>
              <a:rPr lang="en-US" smtClean="0"/>
              <a:t>Click to edit Master subtitle style</a:t>
            </a:r>
            <a:endParaRPr lang="en-US"/>
          </a:p>
        </p:txBody>
      </p:sp>
    </p:spTree>
    <p:extLst>
      <p:ext uri="{BB962C8B-B14F-4D97-AF65-F5344CB8AC3E}">
        <p14:creationId xmlns:p14="http://schemas.microsoft.com/office/powerpoint/2010/main" val="2169344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837903" y="1826122"/>
            <a:ext cx="10516195" cy="435099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874009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950" y="1710036"/>
            <a:ext cx="10516195" cy="2851919"/>
          </a:xfrm>
          <a:prstGeom prst="rect">
            <a:avLst/>
          </a:prstGeom>
        </p:spPr>
        <p:txBody>
          <a:bodyPr anchor="b"/>
          <a:lstStyle>
            <a:lvl1pPr>
              <a:defRPr sz="4219"/>
            </a:lvl1pPr>
          </a:lstStyle>
          <a:p>
            <a:r>
              <a:rPr lang="en-US" smtClean="0"/>
              <a:t>Click to edit Master title style</a:t>
            </a:r>
            <a:endParaRPr lang="en-US"/>
          </a:p>
        </p:txBody>
      </p:sp>
      <p:sp>
        <p:nvSpPr>
          <p:cNvPr id="3" name="Text Placeholder 2"/>
          <p:cNvSpPr>
            <a:spLocks noGrp="1"/>
          </p:cNvSpPr>
          <p:nvPr>
            <p:ph type="body" idx="1"/>
          </p:nvPr>
        </p:nvSpPr>
        <p:spPr>
          <a:xfrm>
            <a:off x="831950" y="4589859"/>
            <a:ext cx="10516195" cy="1500188"/>
          </a:xfrm>
          <a:prstGeom prst="rect">
            <a:avLst/>
          </a:prstGeom>
        </p:spPr>
        <p:txBody>
          <a:bodyPr/>
          <a:lstStyle>
            <a:lvl1pPr marL="0" indent="0">
              <a:buNone/>
              <a:defRPr sz="1687"/>
            </a:lvl1pPr>
            <a:lvl2pPr marL="321457" indent="0">
              <a:buNone/>
              <a:defRPr sz="1406"/>
            </a:lvl2pPr>
            <a:lvl3pPr marL="642915" indent="0">
              <a:buNone/>
              <a:defRPr sz="1266"/>
            </a:lvl3pPr>
            <a:lvl4pPr marL="964372" indent="0">
              <a:buNone/>
              <a:defRPr sz="1125"/>
            </a:lvl4pPr>
            <a:lvl5pPr marL="1285829" indent="0">
              <a:buNone/>
              <a:defRPr sz="1125"/>
            </a:lvl5pPr>
            <a:lvl6pPr marL="1607287" indent="0">
              <a:buNone/>
              <a:defRPr sz="1125"/>
            </a:lvl6pPr>
            <a:lvl7pPr marL="1928744" indent="0">
              <a:buNone/>
              <a:defRPr sz="1125"/>
            </a:lvl7pPr>
            <a:lvl8pPr marL="2250201" indent="0">
              <a:buNone/>
              <a:defRPr sz="1125"/>
            </a:lvl8pPr>
            <a:lvl9pPr marL="2571659" indent="0">
              <a:buNone/>
              <a:defRPr sz="1125"/>
            </a:lvl9pPr>
          </a:lstStyle>
          <a:p>
            <a:pPr lvl="0"/>
            <a:r>
              <a:rPr lang="en-US" smtClean="0"/>
              <a:t>Edit Master text styles</a:t>
            </a:r>
          </a:p>
        </p:txBody>
      </p:sp>
    </p:spTree>
    <p:extLst>
      <p:ext uri="{BB962C8B-B14F-4D97-AF65-F5344CB8AC3E}">
        <p14:creationId xmlns:p14="http://schemas.microsoft.com/office/powerpoint/2010/main" val="13381590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837903" y="1826122"/>
            <a:ext cx="5186660" cy="435099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67437" y="1826122"/>
            <a:ext cx="5186661" cy="435099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25548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391" y="365001"/>
            <a:ext cx="10516195" cy="1326059"/>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idx="1"/>
          </p:nvPr>
        </p:nvSpPr>
        <p:spPr>
          <a:xfrm>
            <a:off x="839391" y="1681014"/>
            <a:ext cx="5158383" cy="823764"/>
          </a:xfrm>
          <a:prstGeom prst="rect">
            <a:avLst/>
          </a:prstGeom>
        </p:spPr>
        <p:txBody>
          <a:bodyPr anchor="b"/>
          <a:lstStyle>
            <a:lvl1pPr marL="0" indent="0">
              <a:buNone/>
              <a:defRPr sz="1687" b="1"/>
            </a:lvl1pPr>
            <a:lvl2pPr marL="321457" indent="0">
              <a:buNone/>
              <a:defRPr sz="1406" b="1"/>
            </a:lvl2pPr>
            <a:lvl3pPr marL="642915" indent="0">
              <a:buNone/>
              <a:defRPr sz="1266" b="1"/>
            </a:lvl3pPr>
            <a:lvl4pPr marL="964372" indent="0">
              <a:buNone/>
              <a:defRPr sz="1125" b="1"/>
            </a:lvl4pPr>
            <a:lvl5pPr marL="1285829" indent="0">
              <a:buNone/>
              <a:defRPr sz="1125" b="1"/>
            </a:lvl5pPr>
            <a:lvl6pPr marL="1607287" indent="0">
              <a:buNone/>
              <a:defRPr sz="1125" b="1"/>
            </a:lvl6pPr>
            <a:lvl7pPr marL="1928744" indent="0">
              <a:buNone/>
              <a:defRPr sz="1125" b="1"/>
            </a:lvl7pPr>
            <a:lvl8pPr marL="2250201" indent="0">
              <a:buNone/>
              <a:defRPr sz="1125" b="1"/>
            </a:lvl8pPr>
            <a:lvl9pPr marL="2571659" indent="0">
              <a:buNone/>
              <a:defRPr sz="1125" b="1"/>
            </a:lvl9pPr>
          </a:lstStyle>
          <a:p>
            <a:pPr lvl="0"/>
            <a:r>
              <a:rPr lang="en-US" smtClean="0"/>
              <a:t>Edit Master text styles</a:t>
            </a:r>
          </a:p>
        </p:txBody>
      </p:sp>
      <p:sp>
        <p:nvSpPr>
          <p:cNvPr id="4" name="Content Placeholder 3"/>
          <p:cNvSpPr>
            <a:spLocks noGrp="1"/>
          </p:cNvSpPr>
          <p:nvPr>
            <p:ph sz="half" idx="2"/>
          </p:nvPr>
        </p:nvSpPr>
        <p:spPr>
          <a:xfrm>
            <a:off x="839391" y="2504777"/>
            <a:ext cx="5158383" cy="3684613"/>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1903" y="1681014"/>
            <a:ext cx="5183683" cy="823764"/>
          </a:xfrm>
          <a:prstGeom prst="rect">
            <a:avLst/>
          </a:prstGeom>
        </p:spPr>
        <p:txBody>
          <a:bodyPr anchor="b"/>
          <a:lstStyle>
            <a:lvl1pPr marL="0" indent="0">
              <a:buNone/>
              <a:defRPr sz="1687" b="1"/>
            </a:lvl1pPr>
            <a:lvl2pPr marL="321457" indent="0">
              <a:buNone/>
              <a:defRPr sz="1406" b="1"/>
            </a:lvl2pPr>
            <a:lvl3pPr marL="642915" indent="0">
              <a:buNone/>
              <a:defRPr sz="1266" b="1"/>
            </a:lvl3pPr>
            <a:lvl4pPr marL="964372" indent="0">
              <a:buNone/>
              <a:defRPr sz="1125" b="1"/>
            </a:lvl4pPr>
            <a:lvl5pPr marL="1285829" indent="0">
              <a:buNone/>
              <a:defRPr sz="1125" b="1"/>
            </a:lvl5pPr>
            <a:lvl6pPr marL="1607287" indent="0">
              <a:buNone/>
              <a:defRPr sz="1125" b="1"/>
            </a:lvl6pPr>
            <a:lvl7pPr marL="1928744" indent="0">
              <a:buNone/>
              <a:defRPr sz="1125" b="1"/>
            </a:lvl7pPr>
            <a:lvl8pPr marL="2250201" indent="0">
              <a:buNone/>
              <a:defRPr sz="1125" b="1"/>
            </a:lvl8pPr>
            <a:lvl9pPr marL="2571659" indent="0">
              <a:buNone/>
              <a:defRPr sz="1125" b="1"/>
            </a:lvl9pPr>
          </a:lstStyle>
          <a:p>
            <a:pPr lvl="0"/>
            <a:r>
              <a:rPr lang="en-US" smtClean="0"/>
              <a:t>Edit Master text styles</a:t>
            </a:r>
          </a:p>
        </p:txBody>
      </p:sp>
      <p:sp>
        <p:nvSpPr>
          <p:cNvPr id="6" name="Content Placeholder 5"/>
          <p:cNvSpPr>
            <a:spLocks noGrp="1"/>
          </p:cNvSpPr>
          <p:nvPr>
            <p:ph sz="quarter" idx="4"/>
          </p:nvPr>
        </p:nvSpPr>
        <p:spPr>
          <a:xfrm>
            <a:off x="6171903" y="2504777"/>
            <a:ext cx="5183683" cy="3684613"/>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312050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6775341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81732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391" y="457646"/>
            <a:ext cx="3932039" cy="1599531"/>
          </a:xfrm>
          <a:prstGeom prst="rect">
            <a:avLst/>
          </a:prstGeom>
        </p:spPr>
        <p:txBody>
          <a:bodyPr anchor="b"/>
          <a:lstStyle>
            <a:lvl1pPr>
              <a:defRPr sz="2250"/>
            </a:lvl1pPr>
          </a:lstStyle>
          <a:p>
            <a:r>
              <a:rPr lang="en-US" smtClean="0"/>
              <a:t>Click to edit Master title style</a:t>
            </a:r>
            <a:endParaRPr lang="en-US"/>
          </a:p>
        </p:txBody>
      </p:sp>
      <p:sp>
        <p:nvSpPr>
          <p:cNvPr id="3" name="Content Placeholder 2"/>
          <p:cNvSpPr>
            <a:spLocks noGrp="1"/>
          </p:cNvSpPr>
          <p:nvPr>
            <p:ph idx="1"/>
          </p:nvPr>
        </p:nvSpPr>
        <p:spPr>
          <a:xfrm>
            <a:off x="5183684" y="987847"/>
            <a:ext cx="6171902" cy="4873377"/>
          </a:xfrm>
          <a:prstGeom prst="rect">
            <a:avLst/>
          </a:prstGeom>
        </p:spPr>
        <p:txBody>
          <a:bodyPr/>
          <a:lstStyle>
            <a:lvl1pPr>
              <a:defRPr sz="2250"/>
            </a:lvl1pPr>
            <a:lvl2pPr>
              <a:defRPr sz="1969"/>
            </a:lvl2pPr>
            <a:lvl3pPr>
              <a:defRPr sz="1687"/>
            </a:lvl3pPr>
            <a:lvl4pPr>
              <a:defRPr sz="1406"/>
            </a:lvl4pPr>
            <a:lvl5pPr>
              <a:defRPr sz="1406"/>
            </a:lvl5pPr>
            <a:lvl6pPr>
              <a:defRPr sz="1406"/>
            </a:lvl6pPr>
            <a:lvl7pPr>
              <a:defRPr sz="1406"/>
            </a:lvl7pPr>
            <a:lvl8pPr>
              <a:defRPr sz="1406"/>
            </a:lvl8pPr>
            <a:lvl9pPr>
              <a:defRPr sz="1406"/>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391" y="2057177"/>
            <a:ext cx="3932039" cy="3811860"/>
          </a:xfrm>
          <a:prstGeom prst="rect">
            <a:avLst/>
          </a:prstGeom>
        </p:spPr>
        <p:txBody>
          <a:bodyPr/>
          <a:lstStyle>
            <a:lvl1pPr marL="0" indent="0">
              <a:buNone/>
              <a:defRPr sz="1125"/>
            </a:lvl1pPr>
            <a:lvl2pPr marL="321457" indent="0">
              <a:buNone/>
              <a:defRPr sz="984"/>
            </a:lvl2pPr>
            <a:lvl3pPr marL="642915" indent="0">
              <a:buNone/>
              <a:defRPr sz="844"/>
            </a:lvl3pPr>
            <a:lvl4pPr marL="964372" indent="0">
              <a:buNone/>
              <a:defRPr sz="703"/>
            </a:lvl4pPr>
            <a:lvl5pPr marL="1285829" indent="0">
              <a:buNone/>
              <a:defRPr sz="703"/>
            </a:lvl5pPr>
            <a:lvl6pPr marL="1607287" indent="0">
              <a:buNone/>
              <a:defRPr sz="703"/>
            </a:lvl6pPr>
            <a:lvl7pPr marL="1928744" indent="0">
              <a:buNone/>
              <a:defRPr sz="703"/>
            </a:lvl7pPr>
            <a:lvl8pPr marL="2250201" indent="0">
              <a:buNone/>
              <a:defRPr sz="703"/>
            </a:lvl8pPr>
            <a:lvl9pPr marL="2571659" indent="0">
              <a:buNone/>
              <a:defRPr sz="703"/>
            </a:lvl9pPr>
          </a:lstStyle>
          <a:p>
            <a:pPr lvl="0"/>
            <a:r>
              <a:rPr lang="en-US" smtClean="0"/>
              <a:t>Edit Master text styles</a:t>
            </a:r>
          </a:p>
        </p:txBody>
      </p:sp>
    </p:spTree>
    <p:extLst>
      <p:ext uri="{BB962C8B-B14F-4D97-AF65-F5344CB8AC3E}">
        <p14:creationId xmlns:p14="http://schemas.microsoft.com/office/powerpoint/2010/main" val="42693302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391" y="457646"/>
            <a:ext cx="3932039" cy="1599531"/>
          </a:xfrm>
          <a:prstGeom prst="rect">
            <a:avLst/>
          </a:prstGeom>
        </p:spPr>
        <p:txBody>
          <a:bodyPr anchor="b"/>
          <a:lstStyle>
            <a:lvl1pPr>
              <a:defRPr sz="2250"/>
            </a:lvl1pPr>
          </a:lstStyle>
          <a:p>
            <a:r>
              <a:rPr lang="en-US" smtClean="0"/>
              <a:t>Click to edit Master title style</a:t>
            </a:r>
            <a:endParaRPr lang="en-US"/>
          </a:p>
        </p:txBody>
      </p:sp>
      <p:sp>
        <p:nvSpPr>
          <p:cNvPr id="3" name="Picture Placeholder 2"/>
          <p:cNvSpPr>
            <a:spLocks noGrp="1"/>
          </p:cNvSpPr>
          <p:nvPr>
            <p:ph type="pic" idx="1"/>
          </p:nvPr>
        </p:nvSpPr>
        <p:spPr>
          <a:xfrm>
            <a:off x="5183684" y="987847"/>
            <a:ext cx="6171902" cy="4873377"/>
          </a:xfrm>
          <a:prstGeom prst="rect">
            <a:avLst/>
          </a:prstGeom>
        </p:spPr>
        <p:txBody>
          <a:bodyPr/>
          <a:lstStyle>
            <a:lvl1pPr marL="0" indent="0">
              <a:buNone/>
              <a:defRPr sz="2250"/>
            </a:lvl1pPr>
            <a:lvl2pPr marL="321457" indent="0">
              <a:buNone/>
              <a:defRPr sz="1969"/>
            </a:lvl2pPr>
            <a:lvl3pPr marL="642915" indent="0">
              <a:buNone/>
              <a:defRPr sz="1687"/>
            </a:lvl3pPr>
            <a:lvl4pPr marL="964372" indent="0">
              <a:buNone/>
              <a:defRPr sz="1406"/>
            </a:lvl4pPr>
            <a:lvl5pPr marL="1285829" indent="0">
              <a:buNone/>
              <a:defRPr sz="1406"/>
            </a:lvl5pPr>
            <a:lvl6pPr marL="1607287" indent="0">
              <a:buNone/>
              <a:defRPr sz="1406"/>
            </a:lvl6pPr>
            <a:lvl7pPr marL="1928744" indent="0">
              <a:buNone/>
              <a:defRPr sz="1406"/>
            </a:lvl7pPr>
            <a:lvl8pPr marL="2250201" indent="0">
              <a:buNone/>
              <a:defRPr sz="1406"/>
            </a:lvl8pPr>
            <a:lvl9pPr marL="2571659" indent="0">
              <a:buNone/>
              <a:defRPr sz="1406"/>
            </a:lvl9pPr>
          </a:lstStyle>
          <a:p>
            <a:pPr lvl="0"/>
            <a:endParaRPr lang="en-US" noProof="0" smtClean="0">
              <a:sym typeface="Helvetica" panose="020B0604020202020204" pitchFamily="34" charset="0"/>
            </a:endParaRPr>
          </a:p>
        </p:txBody>
      </p:sp>
      <p:sp>
        <p:nvSpPr>
          <p:cNvPr id="4" name="Text Placeholder 3"/>
          <p:cNvSpPr>
            <a:spLocks noGrp="1"/>
          </p:cNvSpPr>
          <p:nvPr>
            <p:ph type="body" sz="half" idx="2"/>
          </p:nvPr>
        </p:nvSpPr>
        <p:spPr>
          <a:xfrm>
            <a:off x="839391" y="2057177"/>
            <a:ext cx="3932039" cy="3811860"/>
          </a:xfrm>
          <a:prstGeom prst="rect">
            <a:avLst/>
          </a:prstGeom>
        </p:spPr>
        <p:txBody>
          <a:bodyPr/>
          <a:lstStyle>
            <a:lvl1pPr marL="0" indent="0">
              <a:buNone/>
              <a:defRPr sz="1125"/>
            </a:lvl1pPr>
            <a:lvl2pPr marL="321457" indent="0">
              <a:buNone/>
              <a:defRPr sz="984"/>
            </a:lvl2pPr>
            <a:lvl3pPr marL="642915" indent="0">
              <a:buNone/>
              <a:defRPr sz="844"/>
            </a:lvl3pPr>
            <a:lvl4pPr marL="964372" indent="0">
              <a:buNone/>
              <a:defRPr sz="703"/>
            </a:lvl4pPr>
            <a:lvl5pPr marL="1285829" indent="0">
              <a:buNone/>
              <a:defRPr sz="703"/>
            </a:lvl5pPr>
            <a:lvl6pPr marL="1607287" indent="0">
              <a:buNone/>
              <a:defRPr sz="703"/>
            </a:lvl6pPr>
            <a:lvl7pPr marL="1928744" indent="0">
              <a:buNone/>
              <a:defRPr sz="703"/>
            </a:lvl7pPr>
            <a:lvl8pPr marL="2250201" indent="0">
              <a:buNone/>
              <a:defRPr sz="703"/>
            </a:lvl8pPr>
            <a:lvl9pPr marL="2571659" indent="0">
              <a:buNone/>
              <a:defRPr sz="703"/>
            </a:lvl9pPr>
          </a:lstStyle>
          <a:p>
            <a:pPr lvl="0"/>
            <a:r>
              <a:rPr lang="en-US" smtClean="0"/>
              <a:t>Edit Master text styles</a:t>
            </a:r>
          </a:p>
        </p:txBody>
      </p:sp>
    </p:spTree>
    <p:extLst>
      <p:ext uri="{BB962C8B-B14F-4D97-AF65-F5344CB8AC3E}">
        <p14:creationId xmlns:p14="http://schemas.microsoft.com/office/powerpoint/2010/main" val="21912389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7903" y="365001"/>
            <a:ext cx="10516195" cy="1326059"/>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37903" y="1826122"/>
            <a:ext cx="10516195" cy="4350990"/>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530811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5794" y="365001"/>
            <a:ext cx="2628305" cy="581211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7903" y="365001"/>
            <a:ext cx="7745016" cy="5812110"/>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599218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6C5678-EE20-4FA5-88E2-6E0BD67A2E26}" type="datetime1">
              <a:rPr lang="en-US" smtClean="0">
                <a:solidFill>
                  <a:prstClr val="black">
                    <a:tint val="75000"/>
                  </a:prstClr>
                </a:solidFill>
              </a:rPr>
              <a:pPr/>
              <a:t>10/28/2016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Footer Text</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537262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D738E-8962-435F-8C43-147B8DD7E819}" type="datetime1">
              <a:rPr lang="en-US" smtClean="0">
                <a:solidFill>
                  <a:prstClr val="black">
                    <a:tint val="75000"/>
                  </a:prstClr>
                </a:solidFill>
              </a:rPr>
              <a:pPr/>
              <a:t>10/28/2016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Footer Text</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23081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solidFill>
                  <a:prstClr val="black">
                    <a:tint val="75000"/>
                  </a:prstClr>
                </a:solidFill>
              </a:rPr>
              <a:pPr/>
              <a:t>10/28/2016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Footer Text</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88438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4CF3C7-6809-4F39-BD67-A75817BDDE0A}" type="datetime1">
              <a:rPr lang="en-US" smtClean="0">
                <a:solidFill>
                  <a:prstClr val="black">
                    <a:tint val="75000"/>
                  </a:prstClr>
                </a:solidFill>
              </a:rPr>
              <a:pPr/>
              <a:t>10/28/2016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Footer Text</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9B540C-44DA-4F69-89C9-7C84606640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33478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EAEB24-CE78-465C-A726-91D0868FA48F}" type="datetime1">
              <a:rPr lang="en-US" smtClean="0">
                <a:solidFill>
                  <a:prstClr val="black">
                    <a:tint val="75000"/>
                  </a:prstClr>
                </a:solidFill>
              </a:rPr>
              <a:pPr/>
              <a:t>10/28/2016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Footer Text</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9B540C-44DA-4F69-89C9-7C84606640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946576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BAADF0-1749-4E8B-9691-B44A5F8C0895}" type="datetime1">
              <a:rPr lang="en-US" smtClean="0">
                <a:solidFill>
                  <a:prstClr val="black">
                    <a:tint val="75000"/>
                  </a:prstClr>
                </a:solidFill>
              </a:rPr>
              <a:pPr/>
              <a:t>10/28/2016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Footer Text</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9B540C-44DA-4F69-89C9-7C84606640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4198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solidFill>
                  <a:prstClr val="black">
                    <a:tint val="75000"/>
                  </a:prstClr>
                </a:solidFill>
              </a:rPr>
              <a:pPr/>
              <a:t>10/28/2016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Footer Text</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9B540C-44DA-4F69-89C9-7C84606640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35478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solidFill>
                  <a:prstClr val="black">
                    <a:tint val="75000"/>
                  </a:prstClr>
                </a:solidFill>
              </a:rPr>
              <a:pPr/>
              <a:t>10/28/2016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Footer Text</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9B540C-44DA-4F69-89C9-7C84606640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632830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solidFill>
                  <a:prstClr val="black">
                    <a:tint val="75000"/>
                  </a:prstClr>
                </a:solidFill>
              </a:rPr>
              <a:pPr/>
              <a:t>10/28/2016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Footer Text</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9B540C-44DA-4F69-89C9-7C84606640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490233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051B39-B140-43FE-96DB-472A2B59CE7C}" type="datetime1">
              <a:rPr lang="en-US" smtClean="0">
                <a:solidFill>
                  <a:prstClr val="black">
                    <a:tint val="75000"/>
                  </a:prstClr>
                </a:solidFill>
              </a:rPr>
              <a:pPr/>
              <a:t>10/28/2016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Footer Text</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8825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solidFill>
                  <a:prstClr val="black">
                    <a:tint val="75000"/>
                  </a:prstClr>
                </a:solidFill>
              </a:rPr>
              <a:pPr/>
              <a:t>10/28/2016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Footer Text</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0609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2.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2.jpe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2.jpe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2.jpe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10/28/2016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AutoShape 1"/>
          <p:cNvSpPr>
            <a:spLocks/>
          </p:cNvSpPr>
          <p:nvPr/>
        </p:nvSpPr>
        <p:spPr bwMode="auto">
          <a:xfrm>
            <a:off x="378023" y="6061026"/>
            <a:ext cx="11430000" cy="2232"/>
          </a:xfrm>
          <a:custGeom>
            <a:avLst/>
            <a:gdLst>
              <a:gd name="T0" fmla="*/ 6096000 w 21600"/>
              <a:gd name="T1" fmla="*/ 1587 h 21600"/>
              <a:gd name="T2" fmla="*/ 6096000 w 21600"/>
              <a:gd name="T3" fmla="*/ 1587 h 21600"/>
              <a:gd name="T4" fmla="*/ 6096000 w 21600"/>
              <a:gd name="T5" fmla="*/ 1587 h 21600"/>
              <a:gd name="T6" fmla="*/ 6096000 w 21600"/>
              <a:gd name="T7" fmla="*/ 15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solidFill>
              <a:srgbClr val="7996B9"/>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sz="1266"/>
          </a:p>
        </p:txBody>
      </p:sp>
      <p:sp>
        <p:nvSpPr>
          <p:cNvPr id="3075" name="AutoShape 2"/>
          <p:cNvSpPr>
            <a:spLocks/>
          </p:cNvSpPr>
          <p:nvPr/>
        </p:nvSpPr>
        <p:spPr bwMode="auto">
          <a:xfrm>
            <a:off x="378023" y="6096745"/>
            <a:ext cx="11430000" cy="2232"/>
          </a:xfrm>
          <a:custGeom>
            <a:avLst/>
            <a:gdLst>
              <a:gd name="T0" fmla="*/ 6096000 w 21600"/>
              <a:gd name="T1" fmla="*/ 1587 h 21600"/>
              <a:gd name="T2" fmla="*/ 6096000 w 21600"/>
              <a:gd name="T3" fmla="*/ 1587 h 21600"/>
              <a:gd name="T4" fmla="*/ 6096000 w 21600"/>
              <a:gd name="T5" fmla="*/ 1587 h 21600"/>
              <a:gd name="T6" fmla="*/ 6096000 w 21600"/>
              <a:gd name="T7" fmla="*/ 15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solidFill>
              <a:srgbClr val="7996B9"/>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sz="1266"/>
          </a:p>
        </p:txBody>
      </p:sp>
    </p:spTree>
    <p:extLst>
      <p:ext uri="{BB962C8B-B14F-4D97-AF65-F5344CB8AC3E}">
        <p14:creationId xmlns:p14="http://schemas.microsoft.com/office/powerpoint/2010/main" val="116739420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321457" rtl="0" eaLnBrk="0" fontAlgn="base" hangingPunct="0">
        <a:spcBef>
          <a:spcPct val="0"/>
        </a:spcBef>
        <a:spcAft>
          <a:spcPct val="0"/>
        </a:spcAft>
        <a:defRPr sz="844" kern="1200">
          <a:solidFill>
            <a:srgbClr val="000000"/>
          </a:solidFill>
          <a:latin typeface="+mj-lt"/>
          <a:ea typeface="+mj-ea"/>
          <a:cs typeface="+mj-cs"/>
          <a:sym typeface="Helvetica" panose="020B0604020202020204" pitchFamily="34" charset="0"/>
        </a:defRPr>
      </a:lvl1pPr>
      <a:lvl2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321457"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642915"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964372"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1285829"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p:titleStyle>
    <p:bodyStyle>
      <a:lvl1pPr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1pPr>
      <a:lvl2pPr marL="160729"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2pPr>
      <a:lvl3pPr marL="321457"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3pPr>
      <a:lvl4pPr marL="482186"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4pPr>
      <a:lvl5pPr marL="642915"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5pPr>
      <a:lvl6pPr marL="1768015"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6pPr>
      <a:lvl7pPr marL="2089473"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7pPr>
      <a:lvl8pPr marL="2410930"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8pPr>
      <a:lvl9pPr marL="2732387"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9pPr>
    </p:bodyStyle>
    <p:otherStyle>
      <a:defPPr>
        <a:defRPr lang="en-US"/>
      </a:defPPr>
      <a:lvl1pPr marL="0" algn="l" defTabSz="642915" rtl="0" eaLnBrk="1" latinLnBrk="0" hangingPunct="1">
        <a:defRPr sz="1266" kern="1200">
          <a:solidFill>
            <a:schemeClr val="tx1"/>
          </a:solidFill>
          <a:latin typeface="+mn-lt"/>
          <a:ea typeface="+mn-ea"/>
          <a:cs typeface="+mn-cs"/>
        </a:defRPr>
      </a:lvl1pPr>
      <a:lvl2pPr marL="321457" algn="l" defTabSz="642915" rtl="0" eaLnBrk="1" latinLnBrk="0" hangingPunct="1">
        <a:defRPr sz="1266" kern="1200">
          <a:solidFill>
            <a:schemeClr val="tx1"/>
          </a:solidFill>
          <a:latin typeface="+mn-lt"/>
          <a:ea typeface="+mn-ea"/>
          <a:cs typeface="+mn-cs"/>
        </a:defRPr>
      </a:lvl2pPr>
      <a:lvl3pPr marL="642915" algn="l" defTabSz="642915" rtl="0" eaLnBrk="1" latinLnBrk="0" hangingPunct="1">
        <a:defRPr sz="1266" kern="1200">
          <a:solidFill>
            <a:schemeClr val="tx1"/>
          </a:solidFill>
          <a:latin typeface="+mn-lt"/>
          <a:ea typeface="+mn-ea"/>
          <a:cs typeface="+mn-cs"/>
        </a:defRPr>
      </a:lvl3pPr>
      <a:lvl4pPr marL="964372" algn="l" defTabSz="642915" rtl="0" eaLnBrk="1" latinLnBrk="0" hangingPunct="1">
        <a:defRPr sz="1266" kern="1200">
          <a:solidFill>
            <a:schemeClr val="tx1"/>
          </a:solidFill>
          <a:latin typeface="+mn-lt"/>
          <a:ea typeface="+mn-ea"/>
          <a:cs typeface="+mn-cs"/>
        </a:defRPr>
      </a:lvl4pPr>
      <a:lvl5pPr marL="1285829" algn="l" defTabSz="642915" rtl="0" eaLnBrk="1" latinLnBrk="0" hangingPunct="1">
        <a:defRPr sz="1266" kern="1200">
          <a:solidFill>
            <a:schemeClr val="tx1"/>
          </a:solidFill>
          <a:latin typeface="+mn-lt"/>
          <a:ea typeface="+mn-ea"/>
          <a:cs typeface="+mn-cs"/>
        </a:defRPr>
      </a:lvl5pPr>
      <a:lvl6pPr marL="1607287" algn="l" defTabSz="642915" rtl="0" eaLnBrk="1" latinLnBrk="0" hangingPunct="1">
        <a:defRPr sz="1266" kern="1200">
          <a:solidFill>
            <a:schemeClr val="tx1"/>
          </a:solidFill>
          <a:latin typeface="+mn-lt"/>
          <a:ea typeface="+mn-ea"/>
          <a:cs typeface="+mn-cs"/>
        </a:defRPr>
      </a:lvl6pPr>
      <a:lvl7pPr marL="1928744" algn="l" defTabSz="642915" rtl="0" eaLnBrk="1" latinLnBrk="0" hangingPunct="1">
        <a:defRPr sz="1266" kern="1200">
          <a:solidFill>
            <a:schemeClr val="tx1"/>
          </a:solidFill>
          <a:latin typeface="+mn-lt"/>
          <a:ea typeface="+mn-ea"/>
          <a:cs typeface="+mn-cs"/>
        </a:defRPr>
      </a:lvl7pPr>
      <a:lvl8pPr marL="2250201" algn="l" defTabSz="642915" rtl="0" eaLnBrk="1" latinLnBrk="0" hangingPunct="1">
        <a:defRPr sz="1266" kern="1200">
          <a:solidFill>
            <a:schemeClr val="tx1"/>
          </a:solidFill>
          <a:latin typeface="+mn-lt"/>
          <a:ea typeface="+mn-ea"/>
          <a:cs typeface="+mn-cs"/>
        </a:defRPr>
      </a:lvl8pPr>
      <a:lvl9pPr marL="2571659" algn="l" defTabSz="642915" rtl="0" eaLnBrk="1" latinLnBrk="0" hangingPunct="1">
        <a:defRPr sz="1266"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AutoShape 1"/>
          <p:cNvSpPr>
            <a:spLocks/>
          </p:cNvSpPr>
          <p:nvPr/>
        </p:nvSpPr>
        <p:spPr bwMode="auto">
          <a:xfrm>
            <a:off x="378023" y="1801565"/>
            <a:ext cx="11430000" cy="2232"/>
          </a:xfrm>
          <a:custGeom>
            <a:avLst/>
            <a:gdLst>
              <a:gd name="T0" fmla="*/ 6096000 w 21600"/>
              <a:gd name="T1" fmla="*/ 1587 h 21600"/>
              <a:gd name="T2" fmla="*/ 6096000 w 21600"/>
              <a:gd name="T3" fmla="*/ 1587 h 21600"/>
              <a:gd name="T4" fmla="*/ 6096000 w 21600"/>
              <a:gd name="T5" fmla="*/ 1587 h 21600"/>
              <a:gd name="T6" fmla="*/ 6096000 w 21600"/>
              <a:gd name="T7" fmla="*/ 15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solidFill>
              <a:srgbClr val="7996B9"/>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sz="1266"/>
          </a:p>
        </p:txBody>
      </p:sp>
      <p:sp>
        <p:nvSpPr>
          <p:cNvPr id="2051" name="AutoShape 2"/>
          <p:cNvSpPr>
            <a:spLocks/>
          </p:cNvSpPr>
          <p:nvPr/>
        </p:nvSpPr>
        <p:spPr bwMode="auto">
          <a:xfrm>
            <a:off x="378023" y="1837284"/>
            <a:ext cx="11430000" cy="2232"/>
          </a:xfrm>
          <a:custGeom>
            <a:avLst/>
            <a:gdLst>
              <a:gd name="T0" fmla="*/ 6096000 w 21600"/>
              <a:gd name="T1" fmla="*/ 1587 h 21600"/>
              <a:gd name="T2" fmla="*/ 6096000 w 21600"/>
              <a:gd name="T3" fmla="*/ 1587 h 21600"/>
              <a:gd name="T4" fmla="*/ 6096000 w 21600"/>
              <a:gd name="T5" fmla="*/ 1587 h 21600"/>
              <a:gd name="T6" fmla="*/ 6096000 w 21600"/>
              <a:gd name="T7" fmla="*/ 15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solidFill>
              <a:srgbClr val="7996B9"/>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sz="1266"/>
          </a:p>
        </p:txBody>
      </p:sp>
    </p:spTree>
    <p:extLst>
      <p:ext uri="{BB962C8B-B14F-4D97-AF65-F5344CB8AC3E}">
        <p14:creationId xmlns:p14="http://schemas.microsoft.com/office/powerpoint/2010/main" val="219465868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321457" rtl="0" eaLnBrk="0" fontAlgn="base" hangingPunct="0">
        <a:spcBef>
          <a:spcPct val="0"/>
        </a:spcBef>
        <a:spcAft>
          <a:spcPct val="0"/>
        </a:spcAft>
        <a:defRPr sz="844" kern="1200">
          <a:solidFill>
            <a:srgbClr val="000000"/>
          </a:solidFill>
          <a:latin typeface="+mj-lt"/>
          <a:ea typeface="+mj-ea"/>
          <a:cs typeface="+mj-cs"/>
          <a:sym typeface="Helvetica" panose="020B0604020202020204" pitchFamily="34" charset="0"/>
        </a:defRPr>
      </a:lvl1pPr>
      <a:lvl2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321457"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642915"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964372"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1285829"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p:titleStyle>
    <p:bodyStyle>
      <a:lvl1pPr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1pPr>
      <a:lvl2pPr marL="160729"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2pPr>
      <a:lvl3pPr marL="321457"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3pPr>
      <a:lvl4pPr marL="482186"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4pPr>
      <a:lvl5pPr marL="642915"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5pPr>
      <a:lvl6pPr marL="1768015"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6pPr>
      <a:lvl7pPr marL="2089473"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7pPr>
      <a:lvl8pPr marL="2410930"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8pPr>
      <a:lvl9pPr marL="2732387"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9pPr>
    </p:bodyStyle>
    <p:otherStyle>
      <a:defPPr>
        <a:defRPr lang="en-US"/>
      </a:defPPr>
      <a:lvl1pPr marL="0" algn="l" defTabSz="642915" rtl="0" eaLnBrk="1" latinLnBrk="0" hangingPunct="1">
        <a:defRPr sz="1266" kern="1200">
          <a:solidFill>
            <a:schemeClr val="tx1"/>
          </a:solidFill>
          <a:latin typeface="+mn-lt"/>
          <a:ea typeface="+mn-ea"/>
          <a:cs typeface="+mn-cs"/>
        </a:defRPr>
      </a:lvl1pPr>
      <a:lvl2pPr marL="321457" algn="l" defTabSz="642915" rtl="0" eaLnBrk="1" latinLnBrk="0" hangingPunct="1">
        <a:defRPr sz="1266" kern="1200">
          <a:solidFill>
            <a:schemeClr val="tx1"/>
          </a:solidFill>
          <a:latin typeface="+mn-lt"/>
          <a:ea typeface="+mn-ea"/>
          <a:cs typeface="+mn-cs"/>
        </a:defRPr>
      </a:lvl2pPr>
      <a:lvl3pPr marL="642915" algn="l" defTabSz="642915" rtl="0" eaLnBrk="1" latinLnBrk="0" hangingPunct="1">
        <a:defRPr sz="1266" kern="1200">
          <a:solidFill>
            <a:schemeClr val="tx1"/>
          </a:solidFill>
          <a:latin typeface="+mn-lt"/>
          <a:ea typeface="+mn-ea"/>
          <a:cs typeface="+mn-cs"/>
        </a:defRPr>
      </a:lvl3pPr>
      <a:lvl4pPr marL="964372" algn="l" defTabSz="642915" rtl="0" eaLnBrk="1" latinLnBrk="0" hangingPunct="1">
        <a:defRPr sz="1266" kern="1200">
          <a:solidFill>
            <a:schemeClr val="tx1"/>
          </a:solidFill>
          <a:latin typeface="+mn-lt"/>
          <a:ea typeface="+mn-ea"/>
          <a:cs typeface="+mn-cs"/>
        </a:defRPr>
      </a:lvl4pPr>
      <a:lvl5pPr marL="1285829" algn="l" defTabSz="642915" rtl="0" eaLnBrk="1" latinLnBrk="0" hangingPunct="1">
        <a:defRPr sz="1266" kern="1200">
          <a:solidFill>
            <a:schemeClr val="tx1"/>
          </a:solidFill>
          <a:latin typeface="+mn-lt"/>
          <a:ea typeface="+mn-ea"/>
          <a:cs typeface="+mn-cs"/>
        </a:defRPr>
      </a:lvl5pPr>
      <a:lvl6pPr marL="1607287" algn="l" defTabSz="642915" rtl="0" eaLnBrk="1" latinLnBrk="0" hangingPunct="1">
        <a:defRPr sz="1266" kern="1200">
          <a:solidFill>
            <a:schemeClr val="tx1"/>
          </a:solidFill>
          <a:latin typeface="+mn-lt"/>
          <a:ea typeface="+mn-ea"/>
          <a:cs typeface="+mn-cs"/>
        </a:defRPr>
      </a:lvl6pPr>
      <a:lvl7pPr marL="1928744" algn="l" defTabSz="642915" rtl="0" eaLnBrk="1" latinLnBrk="0" hangingPunct="1">
        <a:defRPr sz="1266" kern="1200">
          <a:solidFill>
            <a:schemeClr val="tx1"/>
          </a:solidFill>
          <a:latin typeface="+mn-lt"/>
          <a:ea typeface="+mn-ea"/>
          <a:cs typeface="+mn-cs"/>
        </a:defRPr>
      </a:lvl7pPr>
      <a:lvl8pPr marL="2250201" algn="l" defTabSz="642915" rtl="0" eaLnBrk="1" latinLnBrk="0" hangingPunct="1">
        <a:defRPr sz="1266" kern="1200">
          <a:solidFill>
            <a:schemeClr val="tx1"/>
          </a:solidFill>
          <a:latin typeface="+mn-lt"/>
          <a:ea typeface="+mn-ea"/>
          <a:cs typeface="+mn-cs"/>
        </a:defRPr>
      </a:lvl8pPr>
      <a:lvl9pPr marL="2571659" algn="l" defTabSz="642915" rtl="0" eaLnBrk="1" latinLnBrk="0" hangingPunct="1">
        <a:defRPr sz="1266"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06162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321457" rtl="0" eaLnBrk="0" fontAlgn="base" hangingPunct="0">
        <a:spcBef>
          <a:spcPct val="0"/>
        </a:spcBef>
        <a:spcAft>
          <a:spcPct val="0"/>
        </a:spcAft>
        <a:defRPr sz="844" kern="1200">
          <a:solidFill>
            <a:srgbClr val="000000"/>
          </a:solidFill>
          <a:latin typeface="+mj-lt"/>
          <a:ea typeface="+mj-ea"/>
          <a:cs typeface="+mj-cs"/>
          <a:sym typeface="Helvetica" panose="020B0604020202020204" pitchFamily="34" charset="0"/>
        </a:defRPr>
      </a:lvl1pPr>
      <a:lvl2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321457"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642915"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964372"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1285829"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p:titleStyle>
    <p:bodyStyle>
      <a:lvl1pPr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1pPr>
      <a:lvl2pPr marL="160729"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2pPr>
      <a:lvl3pPr marL="321457"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3pPr>
      <a:lvl4pPr marL="482186"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4pPr>
      <a:lvl5pPr marL="642915"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5pPr>
      <a:lvl6pPr marL="1768015"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6pPr>
      <a:lvl7pPr marL="2089473"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7pPr>
      <a:lvl8pPr marL="2410930"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8pPr>
      <a:lvl9pPr marL="2732387"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9pPr>
    </p:bodyStyle>
    <p:otherStyle>
      <a:defPPr>
        <a:defRPr lang="en-US"/>
      </a:defPPr>
      <a:lvl1pPr marL="0" algn="l" defTabSz="642915" rtl="0" eaLnBrk="1" latinLnBrk="0" hangingPunct="1">
        <a:defRPr sz="1266" kern="1200">
          <a:solidFill>
            <a:schemeClr val="tx1"/>
          </a:solidFill>
          <a:latin typeface="+mn-lt"/>
          <a:ea typeface="+mn-ea"/>
          <a:cs typeface="+mn-cs"/>
        </a:defRPr>
      </a:lvl1pPr>
      <a:lvl2pPr marL="321457" algn="l" defTabSz="642915" rtl="0" eaLnBrk="1" latinLnBrk="0" hangingPunct="1">
        <a:defRPr sz="1266" kern="1200">
          <a:solidFill>
            <a:schemeClr val="tx1"/>
          </a:solidFill>
          <a:latin typeface="+mn-lt"/>
          <a:ea typeface="+mn-ea"/>
          <a:cs typeface="+mn-cs"/>
        </a:defRPr>
      </a:lvl2pPr>
      <a:lvl3pPr marL="642915" algn="l" defTabSz="642915" rtl="0" eaLnBrk="1" latinLnBrk="0" hangingPunct="1">
        <a:defRPr sz="1266" kern="1200">
          <a:solidFill>
            <a:schemeClr val="tx1"/>
          </a:solidFill>
          <a:latin typeface="+mn-lt"/>
          <a:ea typeface="+mn-ea"/>
          <a:cs typeface="+mn-cs"/>
        </a:defRPr>
      </a:lvl3pPr>
      <a:lvl4pPr marL="964372" algn="l" defTabSz="642915" rtl="0" eaLnBrk="1" latinLnBrk="0" hangingPunct="1">
        <a:defRPr sz="1266" kern="1200">
          <a:solidFill>
            <a:schemeClr val="tx1"/>
          </a:solidFill>
          <a:latin typeface="+mn-lt"/>
          <a:ea typeface="+mn-ea"/>
          <a:cs typeface="+mn-cs"/>
        </a:defRPr>
      </a:lvl4pPr>
      <a:lvl5pPr marL="1285829" algn="l" defTabSz="642915" rtl="0" eaLnBrk="1" latinLnBrk="0" hangingPunct="1">
        <a:defRPr sz="1266" kern="1200">
          <a:solidFill>
            <a:schemeClr val="tx1"/>
          </a:solidFill>
          <a:latin typeface="+mn-lt"/>
          <a:ea typeface="+mn-ea"/>
          <a:cs typeface="+mn-cs"/>
        </a:defRPr>
      </a:lvl5pPr>
      <a:lvl6pPr marL="1607287" algn="l" defTabSz="642915" rtl="0" eaLnBrk="1" latinLnBrk="0" hangingPunct="1">
        <a:defRPr sz="1266" kern="1200">
          <a:solidFill>
            <a:schemeClr val="tx1"/>
          </a:solidFill>
          <a:latin typeface="+mn-lt"/>
          <a:ea typeface="+mn-ea"/>
          <a:cs typeface="+mn-cs"/>
        </a:defRPr>
      </a:lvl6pPr>
      <a:lvl7pPr marL="1928744" algn="l" defTabSz="642915" rtl="0" eaLnBrk="1" latinLnBrk="0" hangingPunct="1">
        <a:defRPr sz="1266" kern="1200">
          <a:solidFill>
            <a:schemeClr val="tx1"/>
          </a:solidFill>
          <a:latin typeface="+mn-lt"/>
          <a:ea typeface="+mn-ea"/>
          <a:cs typeface="+mn-cs"/>
        </a:defRPr>
      </a:lvl7pPr>
      <a:lvl8pPr marL="2250201" algn="l" defTabSz="642915" rtl="0" eaLnBrk="1" latinLnBrk="0" hangingPunct="1">
        <a:defRPr sz="1266" kern="1200">
          <a:solidFill>
            <a:schemeClr val="tx1"/>
          </a:solidFill>
          <a:latin typeface="+mn-lt"/>
          <a:ea typeface="+mn-ea"/>
          <a:cs typeface="+mn-cs"/>
        </a:defRPr>
      </a:lvl8pPr>
      <a:lvl9pPr marL="2571659" algn="l" defTabSz="642915" rtl="0" eaLnBrk="1" latinLnBrk="0" hangingPunct="1">
        <a:defRPr sz="1266"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AutoShape 1"/>
          <p:cNvSpPr>
            <a:spLocks/>
          </p:cNvSpPr>
          <p:nvPr/>
        </p:nvSpPr>
        <p:spPr bwMode="auto">
          <a:xfrm>
            <a:off x="378023" y="1801565"/>
            <a:ext cx="11430000" cy="2232"/>
          </a:xfrm>
          <a:custGeom>
            <a:avLst/>
            <a:gdLst>
              <a:gd name="T0" fmla="*/ 6096000 w 21600"/>
              <a:gd name="T1" fmla="*/ 1587 h 21600"/>
              <a:gd name="T2" fmla="*/ 6096000 w 21600"/>
              <a:gd name="T3" fmla="*/ 1587 h 21600"/>
              <a:gd name="T4" fmla="*/ 6096000 w 21600"/>
              <a:gd name="T5" fmla="*/ 1587 h 21600"/>
              <a:gd name="T6" fmla="*/ 6096000 w 21600"/>
              <a:gd name="T7" fmla="*/ 15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solidFill>
              <a:srgbClr val="7996B9"/>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sz="1266"/>
          </a:p>
        </p:txBody>
      </p:sp>
      <p:sp>
        <p:nvSpPr>
          <p:cNvPr id="1027" name="AutoShape 2"/>
          <p:cNvSpPr>
            <a:spLocks/>
          </p:cNvSpPr>
          <p:nvPr/>
        </p:nvSpPr>
        <p:spPr bwMode="auto">
          <a:xfrm>
            <a:off x="378023" y="1837284"/>
            <a:ext cx="11430000" cy="2232"/>
          </a:xfrm>
          <a:custGeom>
            <a:avLst/>
            <a:gdLst>
              <a:gd name="T0" fmla="*/ 6096000 w 21600"/>
              <a:gd name="T1" fmla="*/ 1587 h 21600"/>
              <a:gd name="T2" fmla="*/ 6096000 w 21600"/>
              <a:gd name="T3" fmla="*/ 1587 h 21600"/>
              <a:gd name="T4" fmla="*/ 6096000 w 21600"/>
              <a:gd name="T5" fmla="*/ 1587 h 21600"/>
              <a:gd name="T6" fmla="*/ 6096000 w 21600"/>
              <a:gd name="T7" fmla="*/ 15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solidFill>
              <a:srgbClr val="7996B9"/>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sz="1266"/>
          </a:p>
        </p:txBody>
      </p:sp>
    </p:spTree>
    <p:extLst>
      <p:ext uri="{BB962C8B-B14F-4D97-AF65-F5344CB8AC3E}">
        <p14:creationId xmlns:p14="http://schemas.microsoft.com/office/powerpoint/2010/main" val="3463600390"/>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321457" rtl="0" eaLnBrk="0" fontAlgn="base" hangingPunct="0">
        <a:spcBef>
          <a:spcPct val="0"/>
        </a:spcBef>
        <a:spcAft>
          <a:spcPct val="0"/>
        </a:spcAft>
        <a:defRPr sz="844" kern="1200">
          <a:solidFill>
            <a:srgbClr val="000000"/>
          </a:solidFill>
          <a:latin typeface="+mj-lt"/>
          <a:ea typeface="+mj-ea"/>
          <a:cs typeface="+mj-cs"/>
          <a:sym typeface="Helvetica" panose="020B0604020202020204" pitchFamily="34" charset="0"/>
        </a:defRPr>
      </a:lvl1pPr>
      <a:lvl2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algn="l" defTabSz="321457" rtl="0" eaLnBrk="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321457"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642915"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964372"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1285829" algn="l" defTabSz="321457" rtl="0" fontAlgn="base" hangingPunct="0">
        <a:spcBef>
          <a:spcPct val="0"/>
        </a:spcBef>
        <a:spcAft>
          <a:spcPct val="0"/>
        </a:spcAft>
        <a:defRPr sz="844">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p:titleStyle>
    <p:bodyStyle>
      <a:lvl1pPr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1pPr>
      <a:lvl2pPr marL="160729"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2pPr>
      <a:lvl3pPr marL="321457"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3pPr>
      <a:lvl4pPr marL="482186"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4pPr>
      <a:lvl5pPr marL="642915" algn="l" defTabSz="321457" rtl="0" eaLnBrk="0" fontAlgn="base" hangingPunct="0">
        <a:spcBef>
          <a:spcPct val="0"/>
        </a:spcBef>
        <a:spcAft>
          <a:spcPct val="0"/>
        </a:spcAft>
        <a:defRPr sz="844" kern="1200">
          <a:solidFill>
            <a:srgbClr val="000000"/>
          </a:solidFill>
          <a:latin typeface="+mn-lt"/>
          <a:ea typeface="+mn-ea"/>
          <a:cs typeface="+mn-cs"/>
          <a:sym typeface="Helvetica" panose="020B0604020202020204" pitchFamily="34" charset="0"/>
        </a:defRPr>
      </a:lvl5pPr>
      <a:lvl6pPr marL="1768015"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6pPr>
      <a:lvl7pPr marL="2089473"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7pPr>
      <a:lvl8pPr marL="2410930"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8pPr>
      <a:lvl9pPr marL="2732387" indent="-160729" algn="l" defTabSz="642915"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9pPr>
    </p:bodyStyle>
    <p:otherStyle>
      <a:defPPr>
        <a:defRPr lang="en-US"/>
      </a:defPPr>
      <a:lvl1pPr marL="0" algn="l" defTabSz="642915" rtl="0" eaLnBrk="1" latinLnBrk="0" hangingPunct="1">
        <a:defRPr sz="1266" kern="1200">
          <a:solidFill>
            <a:schemeClr val="tx1"/>
          </a:solidFill>
          <a:latin typeface="+mn-lt"/>
          <a:ea typeface="+mn-ea"/>
          <a:cs typeface="+mn-cs"/>
        </a:defRPr>
      </a:lvl1pPr>
      <a:lvl2pPr marL="321457" algn="l" defTabSz="642915" rtl="0" eaLnBrk="1" latinLnBrk="0" hangingPunct="1">
        <a:defRPr sz="1266" kern="1200">
          <a:solidFill>
            <a:schemeClr val="tx1"/>
          </a:solidFill>
          <a:latin typeface="+mn-lt"/>
          <a:ea typeface="+mn-ea"/>
          <a:cs typeface="+mn-cs"/>
        </a:defRPr>
      </a:lvl2pPr>
      <a:lvl3pPr marL="642915" algn="l" defTabSz="642915" rtl="0" eaLnBrk="1" latinLnBrk="0" hangingPunct="1">
        <a:defRPr sz="1266" kern="1200">
          <a:solidFill>
            <a:schemeClr val="tx1"/>
          </a:solidFill>
          <a:latin typeface="+mn-lt"/>
          <a:ea typeface="+mn-ea"/>
          <a:cs typeface="+mn-cs"/>
        </a:defRPr>
      </a:lvl3pPr>
      <a:lvl4pPr marL="964372" algn="l" defTabSz="642915" rtl="0" eaLnBrk="1" latinLnBrk="0" hangingPunct="1">
        <a:defRPr sz="1266" kern="1200">
          <a:solidFill>
            <a:schemeClr val="tx1"/>
          </a:solidFill>
          <a:latin typeface="+mn-lt"/>
          <a:ea typeface="+mn-ea"/>
          <a:cs typeface="+mn-cs"/>
        </a:defRPr>
      </a:lvl4pPr>
      <a:lvl5pPr marL="1285829" algn="l" defTabSz="642915" rtl="0" eaLnBrk="1" latinLnBrk="0" hangingPunct="1">
        <a:defRPr sz="1266" kern="1200">
          <a:solidFill>
            <a:schemeClr val="tx1"/>
          </a:solidFill>
          <a:latin typeface="+mn-lt"/>
          <a:ea typeface="+mn-ea"/>
          <a:cs typeface="+mn-cs"/>
        </a:defRPr>
      </a:lvl5pPr>
      <a:lvl6pPr marL="1607287" algn="l" defTabSz="642915" rtl="0" eaLnBrk="1" latinLnBrk="0" hangingPunct="1">
        <a:defRPr sz="1266" kern="1200">
          <a:solidFill>
            <a:schemeClr val="tx1"/>
          </a:solidFill>
          <a:latin typeface="+mn-lt"/>
          <a:ea typeface="+mn-ea"/>
          <a:cs typeface="+mn-cs"/>
        </a:defRPr>
      </a:lvl6pPr>
      <a:lvl7pPr marL="1928744" algn="l" defTabSz="642915" rtl="0" eaLnBrk="1" latinLnBrk="0" hangingPunct="1">
        <a:defRPr sz="1266" kern="1200">
          <a:solidFill>
            <a:schemeClr val="tx1"/>
          </a:solidFill>
          <a:latin typeface="+mn-lt"/>
          <a:ea typeface="+mn-ea"/>
          <a:cs typeface="+mn-cs"/>
        </a:defRPr>
      </a:lvl7pPr>
      <a:lvl8pPr marL="2250201" algn="l" defTabSz="642915" rtl="0" eaLnBrk="1" latinLnBrk="0" hangingPunct="1">
        <a:defRPr sz="1266" kern="1200">
          <a:solidFill>
            <a:schemeClr val="tx1"/>
          </a:solidFill>
          <a:latin typeface="+mn-lt"/>
          <a:ea typeface="+mn-ea"/>
          <a:cs typeface="+mn-cs"/>
        </a:defRPr>
      </a:lvl8pPr>
      <a:lvl9pPr marL="2571659" algn="l" defTabSz="642915" rtl="0" eaLnBrk="1" latinLnBrk="0" hangingPunct="1">
        <a:defRPr sz="1266"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B0C4986D-6BE9-4264-908F-02DB36FD8D6C}" type="datetime1">
              <a:rPr lang="en-US" smtClean="0">
                <a:solidFill>
                  <a:prstClr val="black">
                    <a:tint val="75000"/>
                  </a:prstClr>
                </a:solidFill>
              </a:rPr>
              <a:pPr defTabSz="914400"/>
              <a:t>10/28/2016</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r>
              <a:rPr lang="en-US" smtClean="0">
                <a:solidFill>
                  <a:prstClr val="black">
                    <a:tint val="75000"/>
                  </a:prstClr>
                </a:solidFill>
              </a:rPr>
              <a:t>Footer Text</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BA9B540C-44DA-4F69-89C9-7C84606640D3}"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362001528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1.xml"/><Relationship Id="rId5" Type="http://schemas.openxmlformats.org/officeDocument/2006/relationships/image" Target="../media/image7.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hyperlink" Target="mailto:gponzini@skidmore.edu" TargetMode="External"/><Relationship Id="rId2" Type="http://schemas.openxmlformats.org/officeDocument/2006/relationships/hyperlink" Target="mailto:mabdulch@skidmore.edu" TargetMode="External"/><Relationship Id="rId1" Type="http://schemas.openxmlformats.org/officeDocument/2006/relationships/slideLayout" Target="../slideLayouts/slideLayout52.xml"/><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1.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79094" y="596816"/>
            <a:ext cx="9962148" cy="5659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549eab0b-42a4-4f04-971e-65f061ea07a0@highpo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9312" y="3034062"/>
            <a:ext cx="4841709" cy="266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2761639" y="1402846"/>
            <a:ext cx="6797054" cy="1631216"/>
          </a:xfrm>
          <a:prstGeom prst="rect">
            <a:avLst/>
          </a:prstGeom>
        </p:spPr>
        <p:txBody>
          <a:bodyPr wrap="none">
            <a:spAutoFit/>
          </a:bodyPr>
          <a:lstStyle/>
          <a:p>
            <a:pPr algn="ctr"/>
            <a:r>
              <a:rPr lang="en-US" sz="5000" b="1" dirty="0" smtClean="0">
                <a:solidFill>
                  <a:srgbClr val="39258F"/>
                </a:solidFill>
                <a:latin typeface="Ebrima" panose="02000000000000000000" pitchFamily="2" charset="0"/>
                <a:ea typeface="Ebrima" panose="02000000000000000000" pitchFamily="2" charset="0"/>
                <a:cs typeface="Ebrima" panose="02000000000000000000" pitchFamily="2" charset="0"/>
              </a:rPr>
              <a:t>Welcome to the 2016 </a:t>
            </a:r>
          </a:p>
          <a:p>
            <a:pPr algn="ctr"/>
            <a:r>
              <a:rPr lang="en-US" sz="5000" b="1" dirty="0" smtClean="0">
                <a:solidFill>
                  <a:srgbClr val="39258F"/>
                </a:solidFill>
                <a:latin typeface="Ebrima" panose="02000000000000000000" pitchFamily="2" charset="0"/>
                <a:ea typeface="Ebrima" panose="02000000000000000000" pitchFamily="2" charset="0"/>
                <a:cs typeface="Ebrima" panose="02000000000000000000" pitchFamily="2" charset="0"/>
              </a:rPr>
              <a:t>CPLAC SIG Meeting!</a:t>
            </a:r>
            <a:endParaRPr lang="en-US" sz="5000" b="1" dirty="0">
              <a:solidFill>
                <a:srgbClr val="39258F"/>
              </a:solidFill>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4219275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Agenda</a:t>
            </a:r>
            <a:endParaRPr lang="en-US" dirty="0"/>
          </a:p>
        </p:txBody>
      </p:sp>
      <p:sp>
        <p:nvSpPr>
          <p:cNvPr id="3" name="Content Placeholder 2"/>
          <p:cNvSpPr>
            <a:spLocks noGrp="1"/>
          </p:cNvSpPr>
          <p:nvPr>
            <p:ph idx="1"/>
          </p:nvPr>
        </p:nvSpPr>
        <p:spPr>
          <a:xfrm>
            <a:off x="696533" y="1841870"/>
            <a:ext cx="11008056" cy="4339989"/>
          </a:xfrm>
        </p:spPr>
        <p:txBody>
          <a:bodyPr>
            <a:normAutofit/>
          </a:bodyPr>
          <a:lstStyle/>
          <a:p>
            <a:r>
              <a:rPr lang="en-US" sz="3000" dirty="0"/>
              <a:t>Membership </a:t>
            </a:r>
            <a:r>
              <a:rPr lang="en-US" sz="3000" dirty="0" smtClean="0"/>
              <a:t>Renewal </a:t>
            </a:r>
            <a:r>
              <a:rPr lang="en-US" sz="3000" dirty="0"/>
              <a:t>and </a:t>
            </a:r>
            <a:r>
              <a:rPr lang="en-US" sz="3000" dirty="0" smtClean="0"/>
              <a:t>Dues</a:t>
            </a:r>
          </a:p>
          <a:p>
            <a:r>
              <a:rPr lang="en-US" sz="3000" dirty="0" smtClean="0"/>
              <a:t>Program </a:t>
            </a:r>
            <a:r>
              <a:rPr lang="en-US" sz="3000" dirty="0"/>
              <a:t>Committee </a:t>
            </a:r>
            <a:r>
              <a:rPr lang="en-US" sz="3000" dirty="0" smtClean="0"/>
              <a:t>Interest</a:t>
            </a:r>
            <a:endParaRPr lang="en-US" sz="3000" dirty="0"/>
          </a:p>
          <a:p>
            <a:r>
              <a:rPr lang="en-US" sz="3000" dirty="0" smtClean="0"/>
              <a:t>Review of </a:t>
            </a:r>
            <a:r>
              <a:rPr lang="en-US" sz="3000" dirty="0" smtClean="0">
                <a:latin typeface="Calibri" panose="020F0502020204030204" pitchFamily="34" charset="0"/>
              </a:rPr>
              <a:t>2016</a:t>
            </a:r>
            <a:r>
              <a:rPr lang="en-US" sz="3000" dirty="0" smtClean="0"/>
              <a:t> Goals and Accomplishments</a:t>
            </a:r>
          </a:p>
          <a:p>
            <a:r>
              <a:rPr lang="en-US" sz="3000" dirty="0" smtClean="0"/>
              <a:t>Student Awards and Presentation</a:t>
            </a:r>
            <a:endParaRPr lang="en-US" sz="3000" dirty="0"/>
          </a:p>
          <a:p>
            <a:r>
              <a:rPr lang="en-US" sz="3000" dirty="0" smtClean="0"/>
              <a:t>Member-led Discussion: </a:t>
            </a:r>
          </a:p>
          <a:p>
            <a:pPr lvl="1"/>
            <a:r>
              <a:rPr lang="en-US" sz="2600" dirty="0" smtClean="0"/>
              <a:t>“Research </a:t>
            </a:r>
            <a:r>
              <a:rPr lang="en-US" sz="2600" dirty="0" smtClean="0"/>
              <a:t>Collaboration Across Liberal Arts Colleges”</a:t>
            </a:r>
            <a:endParaRPr lang="en-US" sz="2600" dirty="0"/>
          </a:p>
          <a:p>
            <a:r>
              <a:rPr lang="en-US" sz="3000" dirty="0" smtClean="0"/>
              <a:t>Announcements on remaining ABCT activities for CPLAC</a:t>
            </a:r>
          </a:p>
          <a:p>
            <a:r>
              <a:rPr lang="en-US" sz="3000" dirty="0" smtClean="0"/>
              <a:t>Sarah: final officer nominations, voting, and planning for next year</a:t>
            </a:r>
            <a:endParaRPr lang="en-US" sz="3000" dirty="0"/>
          </a:p>
        </p:txBody>
      </p:sp>
    </p:spTree>
    <p:extLst>
      <p:ext uri="{BB962C8B-B14F-4D97-AF65-F5344CB8AC3E}">
        <p14:creationId xmlns:p14="http://schemas.microsoft.com/office/powerpoint/2010/main" val="424469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Membership Renewal</a:t>
            </a:r>
            <a:endParaRPr lang="en-US" dirty="0"/>
          </a:p>
        </p:txBody>
      </p:sp>
      <p:sp>
        <p:nvSpPr>
          <p:cNvPr id="3" name="Content Placeholder 2"/>
          <p:cNvSpPr>
            <a:spLocks noGrp="1"/>
          </p:cNvSpPr>
          <p:nvPr>
            <p:ph idx="1"/>
          </p:nvPr>
        </p:nvSpPr>
        <p:spPr>
          <a:xfrm>
            <a:off x="1120000" y="2470245"/>
            <a:ext cx="10233800" cy="3706718"/>
          </a:xfrm>
        </p:spPr>
        <p:txBody>
          <a:bodyPr>
            <a:normAutofit/>
          </a:bodyPr>
          <a:lstStyle/>
          <a:p>
            <a:r>
              <a:rPr lang="en-US" sz="3500" dirty="0" smtClean="0"/>
              <a:t>$</a:t>
            </a:r>
            <a:r>
              <a:rPr lang="en-US" sz="3500" dirty="0" smtClean="0">
                <a:latin typeface="Calibri" panose="020F0502020204030204" pitchFamily="34" charset="0"/>
              </a:rPr>
              <a:t>10</a:t>
            </a:r>
            <a:r>
              <a:rPr lang="en-US" sz="3500" dirty="0" smtClean="0"/>
              <a:t> faculty</a:t>
            </a:r>
          </a:p>
          <a:p>
            <a:r>
              <a:rPr lang="en-US" sz="3500" dirty="0" smtClean="0"/>
              <a:t>$</a:t>
            </a:r>
            <a:r>
              <a:rPr lang="en-US" sz="3500" dirty="0" smtClean="0">
                <a:latin typeface="Calibri" panose="020F0502020204030204" pitchFamily="34" charset="0"/>
              </a:rPr>
              <a:t>5</a:t>
            </a:r>
            <a:r>
              <a:rPr lang="en-US" sz="3500" dirty="0" smtClean="0"/>
              <a:t> students</a:t>
            </a:r>
          </a:p>
          <a:p>
            <a:r>
              <a:rPr lang="en-US" sz="3500" dirty="0" smtClean="0"/>
              <a:t>Cash to Ashley Borders now (or </a:t>
            </a:r>
            <a:r>
              <a:rPr lang="en-US" sz="3500" dirty="0" err="1" smtClean="0"/>
              <a:t>Paypal</a:t>
            </a:r>
            <a:r>
              <a:rPr lang="en-US" sz="3500" dirty="0" smtClean="0"/>
              <a:t> to new treasurer by Jan </a:t>
            </a:r>
            <a:r>
              <a:rPr lang="en-US" sz="3500" dirty="0" smtClean="0">
                <a:latin typeface="Calibri" panose="020F0502020204030204" pitchFamily="34" charset="0"/>
              </a:rPr>
              <a:t>1</a:t>
            </a:r>
            <a:r>
              <a:rPr lang="en-US" sz="3500" dirty="0" smtClean="0"/>
              <a:t> if able!)</a:t>
            </a:r>
            <a:endParaRPr lang="en-US" sz="3500" dirty="0"/>
          </a:p>
        </p:txBody>
      </p:sp>
    </p:spTree>
    <p:extLst>
      <p:ext uri="{BB962C8B-B14F-4D97-AF65-F5344CB8AC3E}">
        <p14:creationId xmlns:p14="http://schemas.microsoft.com/office/powerpoint/2010/main" val="307512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4553" y="2221220"/>
            <a:ext cx="10515600" cy="1325563"/>
          </a:xfrm>
        </p:spPr>
        <p:txBody>
          <a:bodyPr>
            <a:noAutofit/>
          </a:bodyPr>
          <a:lstStyle/>
          <a:p>
            <a:pPr algn="ctr"/>
            <a:r>
              <a:rPr lang="en-US" sz="5500" i="1" dirty="0" smtClean="0"/>
              <a:t>Do you have interest in serving on the Program Committee?</a:t>
            </a:r>
            <a:endParaRPr lang="en-US" sz="5500" i="1" dirty="0"/>
          </a:p>
        </p:txBody>
      </p:sp>
    </p:spTree>
    <p:extLst>
      <p:ext uri="{BB962C8B-B14F-4D97-AF65-F5344CB8AC3E}">
        <p14:creationId xmlns:p14="http://schemas.microsoft.com/office/powerpoint/2010/main" val="213725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&amp; Accomplishments</a:t>
            </a:r>
            <a:endParaRPr lang="en-US" dirty="0"/>
          </a:p>
        </p:txBody>
      </p:sp>
      <p:sp>
        <p:nvSpPr>
          <p:cNvPr id="3" name="Content Placeholder 2"/>
          <p:cNvSpPr>
            <a:spLocks noGrp="1"/>
          </p:cNvSpPr>
          <p:nvPr>
            <p:ph idx="1"/>
          </p:nvPr>
        </p:nvSpPr>
        <p:spPr>
          <a:xfrm>
            <a:off x="1120000" y="2088107"/>
            <a:ext cx="10233800" cy="4088856"/>
          </a:xfrm>
        </p:spPr>
        <p:txBody>
          <a:bodyPr>
            <a:normAutofit fontScale="92500"/>
          </a:bodyPr>
          <a:lstStyle/>
          <a:p>
            <a:r>
              <a:rPr lang="en-US" sz="3500" b="1" dirty="0" smtClean="0"/>
              <a:t>Goal #</a:t>
            </a:r>
            <a:r>
              <a:rPr lang="en-US" sz="3500" b="1" dirty="0" smtClean="0">
                <a:latin typeface="Calibri" panose="020F0502020204030204" pitchFamily="34" charset="0"/>
              </a:rPr>
              <a:t>1</a:t>
            </a:r>
            <a:r>
              <a:rPr lang="en-US" sz="3500" b="1" dirty="0" smtClean="0"/>
              <a:t>: Increase visibility within ABCT</a:t>
            </a:r>
          </a:p>
          <a:p>
            <a:pPr lvl="1"/>
            <a:r>
              <a:rPr lang="en-US" sz="3100" dirty="0" smtClean="0"/>
              <a:t>Another panel accepted! (and </a:t>
            </a:r>
            <a:r>
              <a:rPr lang="en-US" sz="3100" dirty="0" smtClean="0">
                <a:latin typeface="Calibri" panose="020F0502020204030204" pitchFamily="34" charset="0"/>
              </a:rPr>
              <a:t>3</a:t>
            </a:r>
            <a:r>
              <a:rPr lang="en-US" sz="3100" dirty="0" smtClean="0"/>
              <a:t> submitted total!)</a:t>
            </a:r>
          </a:p>
          <a:p>
            <a:pPr lvl="2"/>
            <a:r>
              <a:rPr lang="en-US" sz="2700" i="1" dirty="0" smtClean="0"/>
              <a:t>A big thanks to Jo and last year’s officers for efforts to rectify previous submission problems!</a:t>
            </a:r>
          </a:p>
          <a:p>
            <a:pPr lvl="1"/>
            <a:r>
              <a:rPr lang="en-US" sz="3100" dirty="0" smtClean="0"/>
              <a:t>Several members (with more coming) on Program Committee</a:t>
            </a:r>
          </a:p>
          <a:p>
            <a:pPr lvl="1"/>
            <a:r>
              <a:rPr lang="en-US" sz="3100" dirty="0" smtClean="0"/>
              <a:t>Several members published in </a:t>
            </a:r>
            <a:r>
              <a:rPr lang="en-US" sz="3100" dirty="0" err="1" smtClean="0"/>
              <a:t>tBT</a:t>
            </a:r>
            <a:endParaRPr lang="en-US" sz="3100" dirty="0" smtClean="0"/>
          </a:p>
          <a:p>
            <a:pPr lvl="1"/>
            <a:r>
              <a:rPr lang="en-US" sz="3100" dirty="0" smtClean="0"/>
              <a:t>President involvement with SIG leaders group</a:t>
            </a:r>
          </a:p>
          <a:p>
            <a:pPr lvl="1"/>
            <a:r>
              <a:rPr lang="en-US" sz="3100" dirty="0"/>
              <a:t>Another round of great posters for the Cocktail Hour</a:t>
            </a:r>
          </a:p>
          <a:p>
            <a:pPr lvl="1"/>
            <a:r>
              <a:rPr lang="en-US" sz="3100" dirty="0" smtClean="0"/>
              <a:t>Continued use of logo</a:t>
            </a:r>
          </a:p>
          <a:p>
            <a:endParaRPr lang="en-US" sz="3500" dirty="0"/>
          </a:p>
        </p:txBody>
      </p:sp>
    </p:spTree>
    <p:extLst>
      <p:ext uri="{BB962C8B-B14F-4D97-AF65-F5344CB8AC3E}">
        <p14:creationId xmlns:p14="http://schemas.microsoft.com/office/powerpoint/2010/main" val="335995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&amp; Accomplishments</a:t>
            </a:r>
            <a:endParaRPr lang="en-US" dirty="0"/>
          </a:p>
        </p:txBody>
      </p:sp>
      <p:sp>
        <p:nvSpPr>
          <p:cNvPr id="3" name="Content Placeholder 2"/>
          <p:cNvSpPr>
            <a:spLocks noGrp="1"/>
          </p:cNvSpPr>
          <p:nvPr>
            <p:ph idx="1"/>
          </p:nvPr>
        </p:nvSpPr>
        <p:spPr>
          <a:xfrm>
            <a:off x="1120000" y="2088107"/>
            <a:ext cx="10233800" cy="4088856"/>
          </a:xfrm>
        </p:spPr>
        <p:txBody>
          <a:bodyPr>
            <a:normAutofit/>
          </a:bodyPr>
          <a:lstStyle/>
          <a:p>
            <a:r>
              <a:rPr lang="en-US" sz="3500" b="1" dirty="0" smtClean="0"/>
              <a:t>Goal #</a:t>
            </a:r>
            <a:r>
              <a:rPr lang="en-US" sz="3500" b="1" dirty="0" smtClean="0">
                <a:latin typeface="Calibri" panose="020F0502020204030204" pitchFamily="34" charset="0"/>
              </a:rPr>
              <a:t>2</a:t>
            </a:r>
            <a:r>
              <a:rPr lang="en-US" sz="3500" b="1" dirty="0" smtClean="0"/>
              <a:t>: Increase SIG-related activity at ABCT</a:t>
            </a:r>
          </a:p>
          <a:p>
            <a:pPr lvl="1"/>
            <a:r>
              <a:rPr lang="en-US" sz="3100" dirty="0" smtClean="0">
                <a:latin typeface="Calibri" panose="020F0502020204030204" pitchFamily="34" charset="0"/>
              </a:rPr>
              <a:t>90</a:t>
            </a:r>
            <a:r>
              <a:rPr lang="en-US" sz="3100" dirty="0" smtClean="0"/>
              <a:t> vs. </a:t>
            </a:r>
            <a:r>
              <a:rPr lang="en-US" sz="3100" dirty="0" smtClean="0">
                <a:latin typeface="Calibri" panose="020F0502020204030204" pitchFamily="34" charset="0"/>
              </a:rPr>
              <a:t>60</a:t>
            </a:r>
            <a:r>
              <a:rPr lang="en-US" sz="3100" dirty="0" smtClean="0"/>
              <a:t>-minute business meeting</a:t>
            </a:r>
          </a:p>
          <a:p>
            <a:pPr lvl="1"/>
            <a:r>
              <a:rPr lang="en-US" sz="3100" dirty="0" smtClean="0"/>
              <a:t>Experimental social gathering</a:t>
            </a:r>
          </a:p>
          <a:p>
            <a:pPr lvl="1"/>
            <a:endParaRPr lang="en-US" sz="3100" dirty="0"/>
          </a:p>
          <a:p>
            <a:r>
              <a:rPr lang="en-US" sz="3500" b="1" dirty="0"/>
              <a:t>Goal </a:t>
            </a:r>
            <a:r>
              <a:rPr lang="en-US" sz="3500" b="1" dirty="0" smtClean="0"/>
              <a:t>#</a:t>
            </a:r>
            <a:r>
              <a:rPr lang="en-US" sz="3500" b="1" dirty="0" smtClean="0">
                <a:latin typeface="Calibri" panose="020F0502020204030204" pitchFamily="34" charset="0"/>
              </a:rPr>
              <a:t>3</a:t>
            </a:r>
            <a:r>
              <a:rPr lang="en-US" sz="3500" b="1" dirty="0" smtClean="0"/>
              <a:t>: Expand and improve website</a:t>
            </a:r>
            <a:endParaRPr lang="en-US" sz="3500" b="1" dirty="0"/>
          </a:p>
          <a:p>
            <a:pPr lvl="1"/>
            <a:r>
              <a:rPr lang="en-US" sz="3100" dirty="0" smtClean="0">
                <a:latin typeface="Calibri" panose="020F0502020204030204" pitchFamily="34" charset="0"/>
              </a:rPr>
              <a:t>Thanks to Laura for working with other officers to update member resources, student resources, accessibility and for improving formatting</a:t>
            </a:r>
            <a:endParaRPr lang="en-US" sz="3100" dirty="0"/>
          </a:p>
          <a:p>
            <a:endParaRPr lang="en-US" sz="3500" dirty="0" smtClean="0"/>
          </a:p>
          <a:p>
            <a:endParaRPr lang="en-US" sz="3500" dirty="0"/>
          </a:p>
        </p:txBody>
      </p:sp>
    </p:spTree>
    <p:extLst>
      <p:ext uri="{BB962C8B-B14F-4D97-AF65-F5344CB8AC3E}">
        <p14:creationId xmlns:p14="http://schemas.microsoft.com/office/powerpoint/2010/main" val="270740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&amp; Accomplishments</a:t>
            </a:r>
            <a:endParaRPr lang="en-US" dirty="0"/>
          </a:p>
        </p:txBody>
      </p:sp>
      <p:sp>
        <p:nvSpPr>
          <p:cNvPr id="3" name="Content Placeholder 2"/>
          <p:cNvSpPr>
            <a:spLocks noGrp="1"/>
          </p:cNvSpPr>
          <p:nvPr>
            <p:ph idx="1"/>
          </p:nvPr>
        </p:nvSpPr>
        <p:spPr>
          <a:xfrm>
            <a:off x="1120000" y="2088107"/>
            <a:ext cx="10233800" cy="4088856"/>
          </a:xfrm>
        </p:spPr>
        <p:txBody>
          <a:bodyPr>
            <a:normAutofit/>
          </a:bodyPr>
          <a:lstStyle/>
          <a:p>
            <a:r>
              <a:rPr lang="en-US" sz="3500" b="1" dirty="0" smtClean="0"/>
              <a:t>Goal #</a:t>
            </a:r>
            <a:r>
              <a:rPr lang="en-US" sz="3500" b="1" dirty="0">
                <a:latin typeface="Calibri" panose="020F0502020204030204" pitchFamily="34" charset="0"/>
              </a:rPr>
              <a:t>4</a:t>
            </a:r>
            <a:r>
              <a:rPr lang="en-US" sz="3500" b="1" dirty="0" smtClean="0"/>
              <a:t>: Streamline membership and dues process</a:t>
            </a:r>
          </a:p>
          <a:p>
            <a:pPr lvl="1"/>
            <a:r>
              <a:rPr lang="en-US" sz="3100" dirty="0" smtClean="0">
                <a:latin typeface="Calibri" panose="020F0502020204030204" pitchFamily="34" charset="0"/>
              </a:rPr>
              <a:t>Thanks to Ashley for working with me on these plans, as reflected on the website!</a:t>
            </a:r>
            <a:endParaRPr lang="en-US" sz="3100" dirty="0" smtClean="0"/>
          </a:p>
          <a:p>
            <a:pPr lvl="1"/>
            <a:endParaRPr lang="en-US" sz="3100" dirty="0"/>
          </a:p>
          <a:p>
            <a:r>
              <a:rPr lang="en-US" sz="3500" b="1" dirty="0"/>
              <a:t>Goal </a:t>
            </a:r>
            <a:r>
              <a:rPr lang="en-US" sz="3500" b="1" dirty="0" smtClean="0"/>
              <a:t>#</a:t>
            </a:r>
            <a:r>
              <a:rPr lang="en-US" sz="3500" b="1" dirty="0">
                <a:latin typeface="Calibri" panose="020F0502020204030204" pitchFamily="34" charset="0"/>
              </a:rPr>
              <a:t>5</a:t>
            </a:r>
            <a:r>
              <a:rPr lang="en-US" sz="3500" b="1" dirty="0" smtClean="0"/>
              <a:t>: Further develop based on member ideas</a:t>
            </a:r>
            <a:endParaRPr lang="en-US" sz="3500" b="1" dirty="0"/>
          </a:p>
          <a:p>
            <a:pPr lvl="1"/>
            <a:r>
              <a:rPr lang="en-US" sz="3100" dirty="0" smtClean="0">
                <a:latin typeface="Calibri" panose="020F0502020204030204" pitchFamily="34" charset="0"/>
              </a:rPr>
              <a:t>Discussion of research collaboration here today</a:t>
            </a:r>
            <a:endParaRPr lang="en-US" sz="3100" dirty="0" smtClean="0">
              <a:latin typeface="Calibri" panose="020F0502020204030204" pitchFamily="34" charset="0"/>
            </a:endParaRPr>
          </a:p>
          <a:p>
            <a:pPr lvl="1"/>
            <a:r>
              <a:rPr lang="en-US" sz="3100" dirty="0" smtClean="0">
                <a:latin typeface="Calibri" panose="020F0502020204030204" pitchFamily="34" charset="0"/>
              </a:rPr>
              <a:t>Helping students link up to attend conference</a:t>
            </a:r>
          </a:p>
          <a:p>
            <a:pPr lvl="1"/>
            <a:r>
              <a:rPr lang="en-US" sz="3100" dirty="0" smtClean="0">
                <a:latin typeface="Calibri" panose="020F0502020204030204" pitchFamily="34" charset="0"/>
              </a:rPr>
              <a:t>Keep the ideas coming!</a:t>
            </a:r>
            <a:endParaRPr lang="en-US" sz="3100" dirty="0"/>
          </a:p>
          <a:p>
            <a:endParaRPr lang="en-US" sz="3500" dirty="0" smtClean="0"/>
          </a:p>
          <a:p>
            <a:endParaRPr lang="en-US" sz="3500" dirty="0"/>
          </a:p>
        </p:txBody>
      </p:sp>
    </p:spTree>
    <p:extLst>
      <p:ext uri="{BB962C8B-B14F-4D97-AF65-F5344CB8AC3E}">
        <p14:creationId xmlns:p14="http://schemas.microsoft.com/office/powerpoint/2010/main" val="2693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16433" y="1226124"/>
            <a:ext cx="4642667" cy="4560309"/>
          </a:xfrm>
        </p:spPr>
        <p:txBody>
          <a:bodyPr>
            <a:noAutofit/>
          </a:bodyPr>
          <a:lstStyle/>
          <a:p>
            <a:pPr algn="ctr"/>
            <a:r>
              <a:rPr lang="en-US" sz="4000" i="1" dirty="0" smtClean="0"/>
              <a:t>In addition to our SIG accomplishments, our members have been very productive as well…</a:t>
            </a:r>
            <a:endParaRPr lang="en-US" sz="4000" i="1" dirty="0"/>
          </a:p>
        </p:txBody>
      </p:sp>
      <p:pic>
        <p:nvPicPr>
          <p:cNvPr id="4100" name="Picture 4" descr="Image result for bf skinn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0861" y="2033509"/>
            <a:ext cx="2385113" cy="3384432"/>
          </a:xfrm>
          <a:prstGeom prst="rect">
            <a:avLst/>
          </a:prstGeom>
          <a:noFill/>
          <a:extLst>
            <a:ext uri="{909E8E84-426E-40DD-AFC4-6F175D3DCCD1}">
              <a14:hiddenFill xmlns:a14="http://schemas.microsoft.com/office/drawing/2010/main">
                <a:solidFill>
                  <a:srgbClr val="FFFFFF"/>
                </a:solidFill>
              </a14:hiddenFill>
            </a:ext>
          </a:extLst>
        </p:spPr>
      </p:pic>
      <p:sp>
        <p:nvSpPr>
          <p:cNvPr id="8" name="Oval Callout 7"/>
          <p:cNvSpPr/>
          <p:nvPr/>
        </p:nvSpPr>
        <p:spPr>
          <a:xfrm rot="740051">
            <a:off x="8412746" y="1656605"/>
            <a:ext cx="3308479" cy="2039432"/>
          </a:xfrm>
          <a:prstGeom prst="wedgeEllipseCallout">
            <a:avLst>
              <a:gd name="adj1" fmla="val -57725"/>
              <a:gd name="adj2" fmla="val 86436"/>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rot="793821">
            <a:off x="8640794" y="2067561"/>
            <a:ext cx="2852383" cy="1169551"/>
          </a:xfrm>
          <a:prstGeom prst="rect">
            <a:avLst/>
          </a:prstGeom>
          <a:noFill/>
        </p:spPr>
        <p:txBody>
          <a:bodyPr wrap="square" rtlCol="0">
            <a:spAutoFit/>
          </a:bodyPr>
          <a:lstStyle/>
          <a:p>
            <a:pPr algn="ctr"/>
            <a:r>
              <a:rPr lang="en-US" sz="3500" b="1" dirty="0" smtClean="0"/>
              <a:t>You’re </a:t>
            </a:r>
          </a:p>
          <a:p>
            <a:pPr algn="ctr"/>
            <a:r>
              <a:rPr lang="en-US" sz="3500" b="1" dirty="0" smtClean="0"/>
              <a:t>amazing!</a:t>
            </a:r>
            <a:endParaRPr lang="en-US" sz="3500" b="1" dirty="0"/>
          </a:p>
        </p:txBody>
      </p:sp>
    </p:spTree>
    <p:extLst>
      <p:ext uri="{BB962C8B-B14F-4D97-AF65-F5344CB8AC3E}">
        <p14:creationId xmlns:p14="http://schemas.microsoft.com/office/powerpoint/2010/main" val="649573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100"/>
                                        </p:tgtEl>
                                        <p:attrNameLst>
                                          <p:attrName>style.visibility</p:attrName>
                                        </p:attrNameLst>
                                      </p:cBhvr>
                                      <p:to>
                                        <p:strVal val="visible"/>
                                      </p:to>
                                    </p:set>
                                    <p:animEffect transition="in" filter="fade">
                                      <p:cBhvr>
                                        <p:cTn id="11" dur="2000"/>
                                        <p:tgtEl>
                                          <p:spTgt spid="4100"/>
                                        </p:tgtEl>
                                      </p:cBhvr>
                                    </p:animEffect>
                                  </p:child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3000"/>
                                        <p:tgtEl>
                                          <p:spTgt spid="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Poster Awards</a:t>
            </a:r>
            <a:endParaRPr lang="en-US" dirty="0"/>
          </a:p>
        </p:txBody>
      </p:sp>
      <p:sp>
        <p:nvSpPr>
          <p:cNvPr id="3" name="Content Placeholder 2"/>
          <p:cNvSpPr>
            <a:spLocks noGrp="1"/>
          </p:cNvSpPr>
          <p:nvPr>
            <p:ph idx="1"/>
          </p:nvPr>
        </p:nvSpPr>
        <p:spPr>
          <a:xfrm>
            <a:off x="1120000" y="2088107"/>
            <a:ext cx="10233800" cy="4088856"/>
          </a:xfrm>
        </p:spPr>
        <p:txBody>
          <a:bodyPr>
            <a:normAutofit lnSpcReduction="10000"/>
          </a:bodyPr>
          <a:lstStyle/>
          <a:p>
            <a:pPr marL="0" indent="0" algn="ctr">
              <a:buNone/>
            </a:pPr>
            <a:r>
              <a:rPr lang="en-US" sz="4500" b="1" dirty="0" smtClean="0"/>
              <a:t>CONGRATULATIONS!</a:t>
            </a:r>
          </a:p>
          <a:p>
            <a:pPr marL="0" indent="0" algn="ctr">
              <a:buNone/>
            </a:pPr>
            <a:r>
              <a:rPr lang="it-IT" sz="4500" b="1" dirty="0" smtClean="0"/>
              <a:t>Monica Abdul-Chani &amp; Gabriella Ponzini </a:t>
            </a:r>
            <a:r>
              <a:rPr lang="it-IT" sz="3600" dirty="0" smtClean="0"/>
              <a:t>(mentored by </a:t>
            </a:r>
            <a:r>
              <a:rPr lang="it-IT" sz="3600" dirty="0"/>
              <a:t>Brandon </a:t>
            </a:r>
            <a:r>
              <a:rPr lang="it-IT" sz="3600" dirty="0" smtClean="0"/>
              <a:t>Gaudiano &amp; Casey Schofield) of Skidmore College for their project:</a:t>
            </a:r>
          </a:p>
          <a:p>
            <a:pPr marL="0" indent="0" algn="ctr">
              <a:buNone/>
            </a:pPr>
            <a:endParaRPr lang="it-IT" sz="4000" dirty="0"/>
          </a:p>
          <a:p>
            <a:pPr marL="0" indent="0" algn="ctr">
              <a:buNone/>
            </a:pPr>
            <a:r>
              <a:rPr lang="nl-NL" sz="4000" b="1" dirty="0" smtClean="0"/>
              <a:t>”</a:t>
            </a:r>
            <a:r>
              <a:rPr lang="en-US" sz="4000" b="1" dirty="0" smtClean="0"/>
              <a:t>Evaluating </a:t>
            </a:r>
            <a:r>
              <a:rPr lang="en-US" sz="4000" b="1" dirty="0"/>
              <a:t>the Impact of Etiological Explanations for Social Anxiety D</a:t>
            </a:r>
            <a:r>
              <a:rPr lang="nl-NL" sz="4000" b="1" dirty="0" smtClean="0"/>
              <a:t>isorder”</a:t>
            </a:r>
            <a:endParaRPr lang="en-US" sz="4000" dirty="0"/>
          </a:p>
          <a:p>
            <a:pPr marL="0" indent="0">
              <a:buNone/>
            </a:pPr>
            <a:endParaRPr lang="en-US" sz="3500" dirty="0" smtClean="0"/>
          </a:p>
          <a:p>
            <a:endParaRPr lang="en-US" sz="3500" dirty="0"/>
          </a:p>
        </p:txBody>
      </p:sp>
    </p:spTree>
    <p:extLst>
      <p:ext uri="{BB962C8B-B14F-4D97-AF65-F5344CB8AC3E}">
        <p14:creationId xmlns:p14="http://schemas.microsoft.com/office/powerpoint/2010/main" val="411363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1"/>
          <p:cNvSpPr>
            <a:spLocks/>
          </p:cNvSpPr>
          <p:nvPr/>
        </p:nvSpPr>
        <p:spPr bwMode="auto">
          <a:xfrm>
            <a:off x="1778496" y="6106791"/>
            <a:ext cx="8618265" cy="821531"/>
          </a:xfrm>
          <a:custGeom>
            <a:avLst/>
            <a:gdLst>
              <a:gd name="T0" fmla="*/ 6128544 w 21600"/>
              <a:gd name="T1" fmla="*/ 584200 h 21600"/>
              <a:gd name="T2" fmla="*/ 6128544 w 21600"/>
              <a:gd name="T3" fmla="*/ 584200 h 21600"/>
              <a:gd name="T4" fmla="*/ 6128544 w 21600"/>
              <a:gd name="T5" fmla="*/ 584200 h 21600"/>
              <a:gd name="T6" fmla="*/ 6128544 w 21600"/>
              <a:gd name="T7" fmla="*/ 584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5719" tIns="35719" rIns="35719" bIns="35719"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r" defTabSz="642915" fontAlgn="base" hangingPunct="0">
              <a:spcBef>
                <a:spcPct val="0"/>
              </a:spcBef>
              <a:spcAft>
                <a:spcPct val="0"/>
              </a:spcAft>
            </a:pPr>
            <a:r>
              <a:rPr lang="en-US" altLang="en-US" sz="2461" b="1" i="1">
                <a:solidFill>
                  <a:srgbClr val="5C86B9"/>
                </a:solidFill>
              </a:rPr>
              <a:t>CPLAC SIG</a:t>
            </a:r>
          </a:p>
          <a:p>
            <a:pPr algn="r" defTabSz="642915" fontAlgn="base" hangingPunct="0">
              <a:spcBef>
                <a:spcPct val="0"/>
              </a:spcBef>
              <a:spcAft>
                <a:spcPct val="0"/>
              </a:spcAft>
            </a:pPr>
            <a:r>
              <a:rPr lang="en-US" altLang="en-US" sz="2461" b="1" i="1">
                <a:solidFill>
                  <a:srgbClr val="5C86B9"/>
                </a:solidFill>
              </a:rPr>
              <a:t>ABCT, 2016</a:t>
            </a:r>
            <a:endParaRPr lang="en-US" altLang="en-US" sz="2109"/>
          </a:p>
        </p:txBody>
      </p:sp>
      <p:sp>
        <p:nvSpPr>
          <p:cNvPr id="5123" name="Rectangle 2"/>
          <p:cNvSpPr>
            <a:spLocks noGrp="1"/>
          </p:cNvSpPr>
          <p:nvPr>
            <p:ph type="title"/>
          </p:nvPr>
        </p:nvSpPr>
        <p:spPr bwMode="auto">
          <a:xfrm>
            <a:off x="1752824" y="2732485"/>
            <a:ext cx="8645053" cy="1481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b" anchorCtr="0" compatLnSpc="1">
            <a:prstTxWarp prst="textNoShape">
              <a:avLst/>
            </a:prstTxWarp>
          </a:bodyPr>
          <a:lstStyle/>
          <a:p>
            <a:pPr defTabSz="337084" eaLnBrk="1"/>
            <a:r>
              <a:rPr lang="en-US" altLang="en-US" sz="3656">
                <a:solidFill>
                  <a:srgbClr val="314864"/>
                </a:solidFill>
                <a:latin typeface="Didot" charset="0"/>
                <a:ea typeface="Didot" charset="0"/>
                <a:cs typeface="Didot" charset="0"/>
                <a:sym typeface="Didot" charset="0"/>
              </a:rPr>
              <a:t>Evaluating the Impact of Etiological Explanations for Social Anxiety Disorder</a:t>
            </a:r>
            <a:endParaRPr lang="en-US" altLang="en-US" smtClean="0"/>
          </a:p>
        </p:txBody>
      </p:sp>
      <p:sp>
        <p:nvSpPr>
          <p:cNvPr id="5124" name="Rectangle 3"/>
          <p:cNvSpPr>
            <a:spLocks noGrp="1"/>
          </p:cNvSpPr>
          <p:nvPr>
            <p:ph type="body" idx="1"/>
          </p:nvPr>
        </p:nvSpPr>
        <p:spPr bwMode="auto">
          <a:xfrm>
            <a:off x="1752823" y="4535165"/>
            <a:ext cx="8643938" cy="66972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bodyPr>
          <a:lstStyle/>
          <a:p>
            <a:pPr defTabSz="207608" eaLnBrk="1">
              <a:spcBef>
                <a:spcPts val="281"/>
              </a:spcBef>
            </a:pPr>
            <a:r>
              <a:rPr lang="en-US" altLang="en-US" sz="1266">
                <a:solidFill>
                  <a:srgbClr val="5C86B9"/>
                </a:solidFill>
                <a:latin typeface="Palatino" charset="0"/>
                <a:ea typeface="Palatino" charset="0"/>
                <a:cs typeface="Palatino" charset="0"/>
                <a:sym typeface="Palatino" charset="0"/>
              </a:rPr>
              <a:t>Monica Abdul-Chani</a:t>
            </a:r>
            <a:r>
              <a:rPr lang="en-US" altLang="en-US" sz="1266" baseline="32000">
                <a:solidFill>
                  <a:srgbClr val="5C86B9"/>
                </a:solidFill>
                <a:latin typeface="Palatino" charset="0"/>
                <a:ea typeface="Palatino" charset="0"/>
                <a:cs typeface="Palatino" charset="0"/>
                <a:sym typeface="Palatino" charset="0"/>
              </a:rPr>
              <a:t>1</a:t>
            </a:r>
            <a:r>
              <a:rPr lang="en-US" altLang="en-US" sz="1266">
                <a:solidFill>
                  <a:srgbClr val="5C86B9"/>
                </a:solidFill>
                <a:latin typeface="Palatino" charset="0"/>
                <a:ea typeface="Palatino" charset="0"/>
                <a:cs typeface="Palatino" charset="0"/>
                <a:sym typeface="Palatino" charset="0"/>
              </a:rPr>
              <a:t>, Gabriella Ponzini</a:t>
            </a:r>
            <a:r>
              <a:rPr lang="en-US" altLang="en-US" sz="1266" baseline="32000">
                <a:solidFill>
                  <a:srgbClr val="5C86B9"/>
                </a:solidFill>
                <a:latin typeface="Palatino" charset="0"/>
                <a:ea typeface="Palatino" charset="0"/>
                <a:cs typeface="Palatino" charset="0"/>
                <a:sym typeface="Palatino" charset="0"/>
              </a:rPr>
              <a:t>1</a:t>
            </a:r>
            <a:r>
              <a:rPr lang="en-US" altLang="en-US" sz="1266">
                <a:solidFill>
                  <a:srgbClr val="5C86B9"/>
                </a:solidFill>
                <a:latin typeface="Palatino" charset="0"/>
                <a:ea typeface="Palatino" charset="0"/>
                <a:cs typeface="Palatino" charset="0"/>
                <a:sym typeface="Palatino" charset="0"/>
              </a:rPr>
              <a:t>, Brandon Gaudiano</a:t>
            </a:r>
            <a:r>
              <a:rPr lang="en-US" altLang="en-US" sz="1266" baseline="32000">
                <a:solidFill>
                  <a:srgbClr val="5C86B9"/>
                </a:solidFill>
                <a:latin typeface="Palatino" charset="0"/>
                <a:ea typeface="Palatino" charset="0"/>
                <a:cs typeface="Palatino" charset="0"/>
                <a:sym typeface="Palatino" charset="0"/>
              </a:rPr>
              <a:t>2</a:t>
            </a:r>
            <a:r>
              <a:rPr lang="en-US" altLang="en-US" sz="1266">
                <a:solidFill>
                  <a:srgbClr val="5C86B9"/>
                </a:solidFill>
                <a:latin typeface="Palatino" charset="0"/>
                <a:ea typeface="Palatino" charset="0"/>
                <a:cs typeface="Palatino" charset="0"/>
                <a:sym typeface="Palatino" charset="0"/>
              </a:rPr>
              <a:t>, &amp; Casey Schofield</a:t>
            </a:r>
            <a:r>
              <a:rPr lang="en-US" altLang="en-US" sz="1266" baseline="32000">
                <a:solidFill>
                  <a:srgbClr val="5C86B9"/>
                </a:solidFill>
                <a:latin typeface="Palatino" charset="0"/>
                <a:ea typeface="Palatino" charset="0"/>
                <a:cs typeface="Palatino" charset="0"/>
                <a:sym typeface="Palatino" charset="0"/>
              </a:rPr>
              <a:t>1</a:t>
            </a:r>
            <a:endParaRPr lang="en-US" altLang="en-US" sz="1266">
              <a:solidFill>
                <a:srgbClr val="5C86B9"/>
              </a:solidFill>
              <a:latin typeface="Palatino" charset="0"/>
              <a:ea typeface="Palatino" charset="0"/>
              <a:cs typeface="Palatino" charset="0"/>
              <a:sym typeface="Palatino" charset="0"/>
            </a:endParaRPr>
          </a:p>
          <a:p>
            <a:pPr algn="r" defTabSz="207608" eaLnBrk="1">
              <a:spcBef>
                <a:spcPts val="281"/>
              </a:spcBef>
            </a:pPr>
            <a:r>
              <a:rPr lang="en-US" altLang="en-US" sz="1055" baseline="32000">
                <a:solidFill>
                  <a:srgbClr val="5C86B9"/>
                </a:solidFill>
                <a:latin typeface="Palatino" charset="0"/>
                <a:ea typeface="Palatino" charset="0"/>
                <a:cs typeface="Palatino" charset="0"/>
                <a:sym typeface="Palatino" charset="0"/>
              </a:rPr>
              <a:t>1</a:t>
            </a:r>
            <a:r>
              <a:rPr lang="en-US" altLang="en-US" sz="1055">
                <a:solidFill>
                  <a:srgbClr val="5C86B9"/>
                </a:solidFill>
                <a:latin typeface="Palatino" charset="0"/>
                <a:ea typeface="Palatino" charset="0"/>
                <a:cs typeface="Palatino" charset="0"/>
                <a:sym typeface="Palatino" charset="0"/>
              </a:rPr>
              <a:t>Skidmore College</a:t>
            </a:r>
          </a:p>
          <a:p>
            <a:pPr algn="r" defTabSz="207608" eaLnBrk="1">
              <a:spcBef>
                <a:spcPts val="281"/>
              </a:spcBef>
            </a:pPr>
            <a:r>
              <a:rPr lang="en-US" altLang="en-US" sz="1055" baseline="32000">
                <a:solidFill>
                  <a:srgbClr val="5C86B9"/>
                </a:solidFill>
                <a:latin typeface="Palatino" charset="0"/>
                <a:ea typeface="Palatino" charset="0"/>
                <a:cs typeface="Palatino" charset="0"/>
                <a:sym typeface="Palatino" charset="0"/>
              </a:rPr>
              <a:t>2</a:t>
            </a:r>
            <a:r>
              <a:rPr lang="en-US" altLang="en-US" sz="1055">
                <a:solidFill>
                  <a:srgbClr val="5C86B9"/>
                </a:solidFill>
                <a:latin typeface="Palatino" charset="0"/>
                <a:ea typeface="Palatino" charset="0"/>
                <a:cs typeface="Palatino" charset="0"/>
                <a:sym typeface="Palatino" charset="0"/>
              </a:rPr>
              <a:t>Brown University</a:t>
            </a:r>
            <a:endParaRPr lang="en-US" altLang="en-US" smtClean="0"/>
          </a:p>
        </p:txBody>
      </p:sp>
      <p:pic>
        <p:nvPicPr>
          <p:cNvPr id="5125" name="Picture 4" descr="ima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2823" y="5384601"/>
            <a:ext cx="638473" cy="642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6" name="Picture 5" descr="imag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59844" y="5204892"/>
            <a:ext cx="1500188" cy="8259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33825128"/>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1"/>
          <p:cNvSpPr>
            <a:spLocks noGrp="1"/>
          </p:cNvSpPr>
          <p:nvPr>
            <p:ph type="title"/>
          </p:nvPr>
        </p:nvSpPr>
        <p:spPr bwMode="auto">
          <a:xfrm>
            <a:off x="1774031" y="308074"/>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394009" eaLnBrk="1"/>
            <a:r>
              <a:rPr lang="en-US" altLang="en-US" sz="4289">
                <a:solidFill>
                  <a:srgbClr val="314864"/>
                </a:solidFill>
                <a:latin typeface="Didot" charset="0"/>
                <a:ea typeface="Didot" charset="0"/>
                <a:cs typeface="Didot" charset="0"/>
                <a:sym typeface="Didot" charset="0"/>
              </a:rPr>
              <a:t>Implication of Biological Explanations</a:t>
            </a:r>
            <a:endParaRPr lang="en-US" altLang="en-US" smtClean="0"/>
          </a:p>
        </p:txBody>
      </p:sp>
      <p:sp>
        <p:nvSpPr>
          <p:cNvPr id="7170" name="Rectangle 2"/>
          <p:cNvSpPr>
            <a:spLocks noGrp="1"/>
          </p:cNvSpPr>
          <p:nvPr>
            <p:ph type="body" idx="1"/>
          </p:nvPr>
        </p:nvSpPr>
        <p:spPr bwMode="auto">
          <a:xfrm>
            <a:off x="1774031" y="2098477"/>
            <a:ext cx="8643938" cy="444698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marL="282392" indent="-282392" defTabSz="410751" eaLnBrk="1">
              <a:spcBef>
                <a:spcPts val="2953"/>
              </a:spcBef>
              <a:buClr>
                <a:srgbClr val="5C86B9"/>
              </a:buClr>
              <a:buSzPct val="70000"/>
              <a:buFont typeface="Zapf Dingbats" charset="0"/>
              <a:buChar char="✤"/>
            </a:pPr>
            <a:r>
              <a:rPr lang="en-US" altLang="en-US" sz="2672">
                <a:latin typeface="Palatino" charset="0"/>
                <a:ea typeface="Palatino" charset="0"/>
                <a:cs typeface="Palatino" charset="0"/>
                <a:sym typeface="Palatino" charset="0"/>
              </a:rPr>
              <a:t>In recent decades, public attitudes about the perceived cause of mental disorders have shifted.</a:t>
            </a:r>
          </a:p>
          <a:p>
            <a:pPr marL="282392" indent="-282392" defTabSz="410751" eaLnBrk="1"/>
            <a:r>
              <a:rPr lang="en-US" altLang="en-US" sz="1406">
                <a:latin typeface="Palatino" charset="0"/>
                <a:ea typeface="Palatino" charset="0"/>
                <a:cs typeface="Palatino" charset="0"/>
                <a:sym typeface="Palatino" charset="0"/>
              </a:rPr>
              <a:t>	(Pescosolido, Martin, Long, Medina, Phelan, &amp; Link, 2010)</a:t>
            </a:r>
          </a:p>
          <a:p>
            <a:pPr marL="282392" indent="-282392" defTabSz="410751" eaLnBrk="1">
              <a:spcBef>
                <a:spcPts val="2953"/>
              </a:spcBef>
              <a:buClr>
                <a:srgbClr val="5C86B9"/>
              </a:buClr>
              <a:buSzPct val="70000"/>
              <a:buFont typeface="Zapf Dingbats" charset="0"/>
              <a:buChar char="✤"/>
            </a:pPr>
            <a:r>
              <a:rPr lang="en-US" altLang="en-US" sz="2672">
                <a:latin typeface="Palatino" charset="0"/>
                <a:ea typeface="Palatino" charset="0"/>
                <a:cs typeface="Palatino" charset="0"/>
                <a:sym typeface="Palatino" charset="0"/>
              </a:rPr>
              <a:t>Theoretical models propose that this shift will impact perceptions in various ways:</a:t>
            </a:r>
          </a:p>
          <a:p>
            <a:pPr marL="876195" lvl="2" indent="-554737" defTabSz="410751" eaLnBrk="1">
              <a:spcBef>
                <a:spcPts val="703"/>
              </a:spcBef>
              <a:buClr>
                <a:srgbClr val="5C86B9"/>
              </a:buClr>
              <a:buSzPct val="70000"/>
              <a:buFont typeface="Zapf Dingbats" charset="0"/>
              <a:buChar char="✤"/>
            </a:pPr>
            <a:r>
              <a:rPr lang="en-US" altLang="en-US" sz="1969">
                <a:latin typeface="Palatino" charset="0"/>
                <a:ea typeface="Palatino" charset="0"/>
                <a:cs typeface="Palatino" charset="0"/>
                <a:sym typeface="Palatino" charset="0"/>
              </a:rPr>
              <a:t>Attribution theory </a:t>
            </a:r>
          </a:p>
          <a:p>
            <a:pPr lvl="1" defTabSz="410751" eaLnBrk="1"/>
            <a:r>
              <a:rPr lang="en-US" altLang="en-US" sz="1406">
                <a:latin typeface="Palatino" charset="0"/>
                <a:ea typeface="Palatino" charset="0"/>
                <a:cs typeface="Palatino" charset="0"/>
                <a:sym typeface="Palatino" charset="0"/>
              </a:rPr>
              <a:t>	      (Corrigan, 2000)</a:t>
            </a:r>
          </a:p>
          <a:p>
            <a:pPr marL="876195" lvl="2" indent="-554737" defTabSz="410751" eaLnBrk="1">
              <a:spcBef>
                <a:spcPts val="703"/>
              </a:spcBef>
              <a:buClr>
                <a:srgbClr val="5C86B9"/>
              </a:buClr>
              <a:buSzPct val="70000"/>
              <a:buFont typeface="Zapf Dingbats" charset="0"/>
              <a:buChar char="✤"/>
            </a:pPr>
            <a:r>
              <a:rPr lang="en-US" altLang="en-US" sz="1969">
                <a:latin typeface="Palatino" charset="0"/>
                <a:ea typeface="Palatino" charset="0"/>
                <a:cs typeface="Palatino" charset="0"/>
                <a:sym typeface="Palatino" charset="0"/>
              </a:rPr>
              <a:t>Mixed-blessings model</a:t>
            </a:r>
          </a:p>
          <a:p>
            <a:pPr marL="282392" indent="-282392" defTabSz="410751" eaLnBrk="1"/>
            <a:r>
              <a:rPr lang="en-US" altLang="en-US" sz="1687">
                <a:latin typeface="Palatino" charset="0"/>
                <a:ea typeface="Palatino" charset="0"/>
                <a:cs typeface="Palatino" charset="0"/>
                <a:sym typeface="Palatino" charset="0"/>
              </a:rPr>
              <a:t>           (</a:t>
            </a:r>
            <a:r>
              <a:rPr lang="en-US" altLang="en-US" sz="1406">
                <a:latin typeface="Palatino" charset="0"/>
                <a:ea typeface="Palatino" charset="0"/>
                <a:cs typeface="Palatino" charset="0"/>
                <a:sym typeface="Palatino" charset="0"/>
              </a:rPr>
              <a:t>Haslam &amp; Kaavale, 2015)</a:t>
            </a:r>
            <a:endParaRPr lang="en-US" altLang="en-US" smtClean="0"/>
          </a:p>
        </p:txBody>
      </p:sp>
    </p:spTree>
    <p:extLst>
      <p:ext uri="{BB962C8B-B14F-4D97-AF65-F5344CB8AC3E}">
        <p14:creationId xmlns:p14="http://schemas.microsoft.com/office/powerpoint/2010/main" val="173684536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59936046" presetClass="entr" presetSubtype="0" fill="hold" grpId="0" nodeType="clickEffect">
                                  <p:stCondLst>
                                    <p:cond delay="0"/>
                                  </p:stCondLst>
                                  <p:childTnLst>
                                    <p:set>
                                      <p:cBhvr>
                                        <p:cTn id="6" dur="1" fill="hold">
                                          <p:stCondLst>
                                            <p:cond delay="499"/>
                                          </p:stCondLst>
                                        </p:cTn>
                                        <p:tgtEl>
                                          <p:spTgt spid="717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59936046" presetClass="entr" presetSubtype="0" fill="hold" grpId="0" nodeType="clickEffect">
                                  <p:stCondLst>
                                    <p:cond delay="0"/>
                                  </p:stCondLst>
                                  <p:childTnLst>
                                    <p:set>
                                      <p:cBhvr>
                                        <p:cTn id="10" dur="1" fill="hold">
                                          <p:stCondLst>
                                            <p:cond delay="499"/>
                                          </p:stCondLst>
                                        </p:cTn>
                                        <p:tgtEl>
                                          <p:spTgt spid="717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659936046" presetClass="entr" presetSubtype="0" fill="hold" grpId="0" nodeType="clickEffect">
                                  <p:stCondLst>
                                    <p:cond delay="0"/>
                                  </p:stCondLst>
                                  <p:childTnLst>
                                    <p:set>
                                      <p:cBhvr>
                                        <p:cTn id="14" dur="1" fill="hold">
                                          <p:stCondLst>
                                            <p:cond delay="499"/>
                                          </p:stCondLst>
                                        </p:cTn>
                                        <p:tgtEl>
                                          <p:spTgt spid="717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659936046" presetClass="entr" presetSubtype="0" fill="hold" grpId="0" nodeType="clickEffect">
                                  <p:stCondLst>
                                    <p:cond delay="0"/>
                                  </p:stCondLst>
                                  <p:childTnLst>
                                    <p:set>
                                      <p:cBhvr>
                                        <p:cTn id="18" dur="1" fill="hold">
                                          <p:stCondLst>
                                            <p:cond delay="499"/>
                                          </p:stCondLst>
                                        </p:cTn>
                                        <p:tgtEl>
                                          <p:spTgt spid="717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659936046" presetClass="entr" presetSubtype="0" fill="hold" grpId="0" nodeType="clickEffect">
                                  <p:stCondLst>
                                    <p:cond delay="0"/>
                                  </p:stCondLst>
                                  <p:childTnLst>
                                    <p:set>
                                      <p:cBhvr>
                                        <p:cTn id="22" dur="1" fill="hold">
                                          <p:stCondLst>
                                            <p:cond delay="499"/>
                                          </p:stCondLst>
                                        </p:cTn>
                                        <p:tgtEl>
                                          <p:spTgt spid="717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659936046" presetClass="entr" presetSubtype="0" fill="hold" grpId="0" nodeType="clickEffect">
                                  <p:stCondLst>
                                    <p:cond delay="0"/>
                                  </p:stCondLst>
                                  <p:childTnLst>
                                    <p:set>
                                      <p:cBhvr>
                                        <p:cTn id="26" dur="1" fill="hold">
                                          <p:stCondLst>
                                            <p:cond delay="499"/>
                                          </p:stCondLst>
                                        </p:cTn>
                                        <p:tgtEl>
                                          <p:spTgt spid="7170">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659936046" presetClass="entr" presetSubtype="0" fill="hold" grpId="0" nodeType="clickEffect">
                                  <p:stCondLst>
                                    <p:cond delay="0"/>
                                  </p:stCondLst>
                                  <p:childTnLst>
                                    <p:set>
                                      <p:cBhvr>
                                        <p:cTn id="30" dur="1" fill="hold">
                                          <p:stCondLst>
                                            <p:cond delay="499"/>
                                          </p:stCondLst>
                                        </p:cTn>
                                        <p:tgtEl>
                                          <p:spTgt spid="717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build="p" bldLvl="5"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Previous research</a:t>
            </a:r>
            <a:endParaRPr lang="en-US" altLang="en-US" smtClean="0"/>
          </a:p>
        </p:txBody>
      </p:sp>
      <p:sp>
        <p:nvSpPr>
          <p:cNvPr id="9218" name="AutoShape 2"/>
          <p:cNvSpPr>
            <a:spLocks/>
          </p:cNvSpPr>
          <p:nvPr/>
        </p:nvSpPr>
        <p:spPr bwMode="auto">
          <a:xfrm>
            <a:off x="1774031" y="2648769"/>
            <a:ext cx="8643938" cy="3071813"/>
          </a:xfrm>
          <a:custGeom>
            <a:avLst/>
            <a:gdLst>
              <a:gd name="T0" fmla="*/ 6146800 w 21600"/>
              <a:gd name="T1" fmla="*/ 2184400 h 21600"/>
              <a:gd name="T2" fmla="*/ 6146800 w 21600"/>
              <a:gd name="T3" fmla="*/ 2184400 h 21600"/>
              <a:gd name="T4" fmla="*/ 6146800 w 21600"/>
              <a:gd name="T5" fmla="*/ 2184400 h 21600"/>
              <a:gd name="T6" fmla="*/ 6146800 w 21600"/>
              <a:gd name="T7" fmla="*/ 21844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marL="1071563" indent="-1071563">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marL="753416" indent="-753416" defTabSz="642915" fontAlgn="base" hangingPunct="0">
              <a:spcBef>
                <a:spcPts val="2953"/>
              </a:spcBef>
              <a:spcAft>
                <a:spcPct val="0"/>
              </a:spcAft>
              <a:buClr>
                <a:srgbClr val="5C86B9"/>
              </a:buClr>
              <a:buSzPct val="70000"/>
              <a:buFont typeface="Zapf Dingbats" charset="0"/>
              <a:buChar char="✤"/>
            </a:pPr>
            <a:r>
              <a:rPr lang="en-US" altLang="en-US" sz="2672">
                <a:latin typeface="Palatino" charset="0"/>
                <a:ea typeface="Palatino" charset="0"/>
                <a:cs typeface="Palatino" charset="0"/>
                <a:sym typeface="Palatino" charset="0"/>
              </a:rPr>
              <a:t>The majority of this previous experimental work has focused on the implications of a biological framework for depression and/or schizophrenia.                        </a:t>
            </a:r>
            <a:r>
              <a:rPr lang="en-US" altLang="en-US" sz="1406">
                <a:latin typeface="Palatino" charset="0"/>
                <a:ea typeface="Palatino" charset="0"/>
                <a:cs typeface="Palatino" charset="0"/>
                <a:sym typeface="Palatino" charset="0"/>
              </a:rPr>
              <a:t>(Lebowitz, 2014; Angermeyer, M.C., Holzinger, A., Carta, M.G., &amp; Schomerus, G., 2011) </a:t>
            </a:r>
          </a:p>
          <a:p>
            <a:pPr marL="753416" indent="-753416" defTabSz="642915" fontAlgn="base" hangingPunct="0">
              <a:spcBef>
                <a:spcPts val="2953"/>
              </a:spcBef>
              <a:spcAft>
                <a:spcPct val="0"/>
              </a:spcAft>
              <a:buClr>
                <a:srgbClr val="5C86B9"/>
              </a:buClr>
              <a:buSzPct val="70000"/>
              <a:buFont typeface="Zapf Dingbats" charset="0"/>
              <a:buChar char="✤"/>
            </a:pPr>
            <a:r>
              <a:rPr lang="en-US" altLang="en-US" sz="2672">
                <a:latin typeface="Palatino" charset="0"/>
                <a:ea typeface="Palatino" charset="0"/>
                <a:cs typeface="Palatino" charset="0"/>
                <a:sym typeface="Palatino" charset="0"/>
              </a:rPr>
              <a:t>Biological framing may impact the perception of different mental health conditions in different ways.                                                              </a:t>
            </a:r>
            <a:r>
              <a:rPr lang="en-US" altLang="en-US" sz="1406">
                <a:latin typeface="Palatino" charset="0"/>
                <a:ea typeface="Palatino" charset="0"/>
                <a:cs typeface="Palatino" charset="0"/>
                <a:sym typeface="Palatino" charset="0"/>
              </a:rPr>
              <a:t>(Lebowitz, 2014; Angermeyer et al., 2011)</a:t>
            </a:r>
            <a:endParaRPr lang="en-US" altLang="en-US" sz="2109"/>
          </a:p>
        </p:txBody>
      </p:sp>
    </p:spTree>
    <p:extLst>
      <p:ext uri="{BB962C8B-B14F-4D97-AF65-F5344CB8AC3E}">
        <p14:creationId xmlns:p14="http://schemas.microsoft.com/office/powerpoint/2010/main" val="4242380796"/>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59936046" presetClass="entr" presetSubtype="0" fill="hold" grpId="0" nodeType="clickEffect">
                                  <p:stCondLst>
                                    <p:cond delay="0"/>
                                  </p:stCondLst>
                                  <p:childTnLst>
                                    <p:set>
                                      <p:cBhvr>
                                        <p:cTn id="6" dur="1" fill="hold">
                                          <p:stCondLst>
                                            <p:cond delay="499"/>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1"/>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394009" eaLnBrk="1"/>
            <a:r>
              <a:rPr lang="en-US" altLang="en-US" sz="4289">
                <a:solidFill>
                  <a:srgbClr val="314864"/>
                </a:solidFill>
                <a:latin typeface="Didot" charset="0"/>
                <a:ea typeface="Didot" charset="0"/>
                <a:cs typeface="Didot" charset="0"/>
                <a:sym typeface="Didot" charset="0"/>
              </a:rPr>
              <a:t>Biological Explanations and Social Anxiety Disorder (SAD)</a:t>
            </a:r>
            <a:endParaRPr lang="en-US" altLang="en-US" smtClean="0"/>
          </a:p>
        </p:txBody>
      </p:sp>
      <p:sp>
        <p:nvSpPr>
          <p:cNvPr id="11266" name="Rectangle 2"/>
          <p:cNvSpPr>
            <a:spLocks noGrp="1"/>
          </p:cNvSpPr>
          <p:nvPr>
            <p:ph type="body" idx="1"/>
          </p:nvPr>
        </p:nvSpPr>
        <p:spPr bwMode="auto">
          <a:xfrm>
            <a:off x="1774031" y="2035969"/>
            <a:ext cx="8643938" cy="444698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marL="1130682" indent="-1130682" defTabSz="410751" eaLnBrk="1">
              <a:spcBef>
                <a:spcPts val="2953"/>
              </a:spcBef>
              <a:buClr>
                <a:srgbClr val="5C86B9"/>
              </a:buClr>
              <a:buSzPct val="70000"/>
              <a:buFont typeface="Zapf Dingbats" charset="0"/>
              <a:buChar char="✤"/>
            </a:pPr>
            <a:r>
              <a:rPr lang="en-US" altLang="en-US" sz="2672">
                <a:latin typeface="Palatino" charset="0"/>
                <a:ea typeface="Palatino" charset="0"/>
                <a:cs typeface="Palatino" charset="0"/>
                <a:sym typeface="Palatino" charset="0"/>
              </a:rPr>
              <a:t>Only two studies have assessed the impact of biological framing on SAD.</a:t>
            </a:r>
          </a:p>
          <a:p>
            <a:pPr lvl="1" defTabSz="410751" eaLnBrk="1"/>
            <a:r>
              <a:rPr lang="en-US" altLang="en-US" sz="1266">
                <a:latin typeface="Palatino" charset="0"/>
                <a:ea typeface="Palatino" charset="0"/>
                <a:cs typeface="Palatino" charset="0"/>
                <a:sym typeface="Palatino" charset="0"/>
              </a:rPr>
              <a:t>		</a:t>
            </a:r>
            <a:r>
              <a:rPr lang="en-US" altLang="en-US" sz="1406">
                <a:latin typeface="Palatino" charset="0"/>
                <a:ea typeface="Palatino" charset="0"/>
                <a:cs typeface="Palatino" charset="0"/>
                <a:sym typeface="Palatino" charset="0"/>
              </a:rPr>
              <a:t>(Lebowitz &amp; Ahn. 2014; Lee</a:t>
            </a:r>
            <a:r>
              <a:rPr lang="en-US" altLang="en-US" sz="1406"/>
              <a:t>, Farrell, McKibbin, &amp; Deacon,</a:t>
            </a:r>
            <a:r>
              <a:rPr lang="en-US" altLang="en-US" sz="1406">
                <a:latin typeface="Palatino" charset="0"/>
                <a:ea typeface="Palatino" charset="0"/>
                <a:cs typeface="Palatino" charset="0"/>
                <a:sym typeface="Palatino" charset="0"/>
              </a:rPr>
              <a:t> 2016)</a:t>
            </a:r>
          </a:p>
          <a:p>
            <a:pPr marL="1130682" indent="-1130682" defTabSz="410751" eaLnBrk="1">
              <a:spcBef>
                <a:spcPts val="2953"/>
              </a:spcBef>
              <a:buClr>
                <a:srgbClr val="5C86B9"/>
              </a:buClr>
              <a:buSzPct val="70000"/>
              <a:buFont typeface="Zapf Dingbats" charset="0"/>
              <a:buChar char="✤"/>
            </a:pPr>
            <a:r>
              <a:rPr lang="en-US" altLang="en-US" sz="2672">
                <a:latin typeface="Palatino" charset="0"/>
                <a:ea typeface="Palatino" charset="0"/>
                <a:cs typeface="Palatino" charset="0"/>
                <a:sym typeface="Palatino" charset="0"/>
              </a:rPr>
              <a:t>No previous work has tested the impact of framing on treatment attitudes.</a:t>
            </a:r>
          </a:p>
          <a:p>
            <a:pPr marL="1130682" indent="-1130682" defTabSz="410751" eaLnBrk="1">
              <a:spcBef>
                <a:spcPts val="2953"/>
              </a:spcBef>
              <a:buClr>
                <a:srgbClr val="5C86B9"/>
              </a:buClr>
              <a:buSzPct val="70000"/>
              <a:buFont typeface="Zapf Dingbats" charset="0"/>
              <a:buChar char="✤"/>
            </a:pPr>
            <a:r>
              <a:rPr lang="en-US" altLang="en-US" sz="2672">
                <a:latin typeface="Palatino" charset="0"/>
                <a:ea typeface="Palatino" charset="0"/>
                <a:cs typeface="Palatino" charset="0"/>
                <a:sym typeface="Palatino" charset="0"/>
              </a:rPr>
              <a:t>Goal of current study was to understand the potential role that framing plays in promoting or undermining stigma and treatment perceptions among laypeople.</a:t>
            </a:r>
            <a:endParaRPr lang="en-US" altLang="en-US" smtClean="0"/>
          </a:p>
        </p:txBody>
      </p:sp>
    </p:spTree>
    <p:extLst>
      <p:ext uri="{BB962C8B-B14F-4D97-AF65-F5344CB8AC3E}">
        <p14:creationId xmlns:p14="http://schemas.microsoft.com/office/powerpoint/2010/main" val="1019427633"/>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59936046" presetClass="entr" presetSubtype="0" fill="hold" grpId="0" nodeType="clickEffect">
                                  <p:stCondLst>
                                    <p:cond delay="0"/>
                                  </p:stCondLst>
                                  <p:childTnLst>
                                    <p:set>
                                      <p:cBhvr>
                                        <p:cTn id="6" dur="1" fill="hold">
                                          <p:stCondLst>
                                            <p:cond delay="499"/>
                                          </p:stCondLst>
                                        </p:cTn>
                                        <p:tgtEl>
                                          <p:spTgt spid="1126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59936046" presetClass="entr" presetSubtype="0" fill="hold" grpId="0" nodeType="clickEffect">
                                  <p:stCondLst>
                                    <p:cond delay="0"/>
                                  </p:stCondLst>
                                  <p:childTnLst>
                                    <p:set>
                                      <p:cBhvr>
                                        <p:cTn id="10" dur="1" fill="hold">
                                          <p:stCondLst>
                                            <p:cond delay="499"/>
                                          </p:stCondLst>
                                        </p:cTn>
                                        <p:tgtEl>
                                          <p:spTgt spid="1126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659936046" presetClass="entr" presetSubtype="0" fill="hold" grpId="0" nodeType="clickEffect">
                                  <p:stCondLst>
                                    <p:cond delay="0"/>
                                  </p:stCondLst>
                                  <p:childTnLst>
                                    <p:set>
                                      <p:cBhvr>
                                        <p:cTn id="14" dur="1" fill="hold">
                                          <p:stCondLst>
                                            <p:cond delay="499"/>
                                          </p:stCondLst>
                                        </p:cTn>
                                        <p:tgtEl>
                                          <p:spTgt spid="1126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659936046" presetClass="entr" presetSubtype="0" fill="hold" grpId="0" nodeType="clickEffect">
                                  <p:stCondLst>
                                    <p:cond delay="0"/>
                                  </p:stCondLst>
                                  <p:childTnLst>
                                    <p:set>
                                      <p:cBhvr>
                                        <p:cTn id="18" dur="1" fill="hold">
                                          <p:stCondLst>
                                            <p:cond delay="499"/>
                                          </p:stCondLst>
                                        </p:cTn>
                                        <p:tgtEl>
                                          <p:spTgt spid="1126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bldLvl="5"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Grp="1"/>
          </p:cNvSpPr>
          <p:nvPr>
            <p:ph type="title"/>
          </p:nvPr>
        </p:nvSpPr>
        <p:spPr bwMode="auto">
          <a:xfrm>
            <a:off x="1774031" y="260077"/>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Study Participants</a:t>
            </a:r>
            <a:endParaRPr lang="en-US" altLang="en-US" smtClean="0"/>
          </a:p>
        </p:txBody>
      </p:sp>
      <p:sp>
        <p:nvSpPr>
          <p:cNvPr id="13314" name="AutoShape 2"/>
          <p:cNvSpPr>
            <a:spLocks/>
          </p:cNvSpPr>
          <p:nvPr/>
        </p:nvSpPr>
        <p:spPr bwMode="auto">
          <a:xfrm>
            <a:off x="5842620" y="3578572"/>
            <a:ext cx="4669110" cy="678656"/>
          </a:xfrm>
          <a:custGeom>
            <a:avLst/>
            <a:gdLst>
              <a:gd name="T0" fmla="*/ 3320256 w 21600"/>
              <a:gd name="T1" fmla="*/ 482600 h 21600"/>
              <a:gd name="T2" fmla="*/ 3320256 w 21600"/>
              <a:gd name="T3" fmla="*/ 482600 h 21600"/>
              <a:gd name="T4" fmla="*/ 3320256 w 21600"/>
              <a:gd name="T5" fmla="*/ 482600 h 21600"/>
              <a:gd name="T6" fmla="*/ 3320256 w 21600"/>
              <a:gd name="T7" fmla="*/ 4826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5719" tIns="35719" rIns="35719" bIns="35719"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defTabSz="642915" fontAlgn="base" hangingPunct="0">
              <a:spcBef>
                <a:spcPct val="0"/>
              </a:spcBef>
              <a:spcAft>
                <a:spcPct val="0"/>
              </a:spcAft>
            </a:pPr>
            <a:r>
              <a:rPr lang="en-US" altLang="en-US" sz="1758">
                <a:latin typeface="Palatino" charset="0"/>
                <a:ea typeface="Palatino" charset="0"/>
                <a:cs typeface="Palatino" charset="0"/>
                <a:sym typeface="Palatino" charset="0"/>
              </a:rPr>
              <a:t>Sample was moderately symptomatic:</a:t>
            </a:r>
          </a:p>
          <a:p>
            <a:pPr defTabSz="642915" fontAlgn="base" hangingPunct="0">
              <a:spcBef>
                <a:spcPct val="0"/>
              </a:spcBef>
              <a:spcAft>
                <a:spcPct val="0"/>
              </a:spcAft>
            </a:pPr>
            <a:r>
              <a:rPr lang="en-US" altLang="en-US" sz="1758">
                <a:latin typeface="Palatino" charset="0"/>
                <a:ea typeface="Palatino" charset="0"/>
                <a:cs typeface="Palatino" charset="0"/>
                <a:sym typeface="Palatino" charset="0"/>
              </a:rPr>
              <a:t>	mini-SPIN (M = 5.89, SD = 3.62)</a:t>
            </a:r>
            <a:endParaRPr lang="en-US" altLang="en-US" sz="2109"/>
          </a:p>
        </p:txBody>
      </p:sp>
      <p:sp>
        <p:nvSpPr>
          <p:cNvPr id="12292" name="AutoShape 3" descr="Venetian_Paper Tile.png"/>
          <p:cNvSpPr>
            <a:spLocks/>
          </p:cNvSpPr>
          <p:nvPr/>
        </p:nvSpPr>
        <p:spPr bwMode="auto">
          <a:xfrm>
            <a:off x="1893466" y="1926580"/>
            <a:ext cx="3799582" cy="3984873"/>
          </a:xfrm>
          <a:custGeom>
            <a:avLst/>
            <a:gdLst>
              <a:gd name="T0" fmla="*/ 2701925 w 21600"/>
              <a:gd name="T1" fmla="*/ 2833688 h 21600"/>
              <a:gd name="T2" fmla="*/ 2701925 w 21600"/>
              <a:gd name="T3" fmla="*/ 2833688 h 21600"/>
              <a:gd name="T4" fmla="*/ 2701925 w 21600"/>
              <a:gd name="T5" fmla="*/ 2833688 h 21600"/>
              <a:gd name="T6" fmla="*/ 2701925 w 21600"/>
              <a:gd name="T7" fmla="*/ 28336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blipFill dpi="0" rotWithShape="0">
            <a:blip r:embed="rId3"/>
            <a:srcRect/>
            <a:tile tx="0" ty="0" sx="100000" sy="100000" flip="none" algn="tl"/>
          </a:bli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pPr defTabSz="410751" eaLnBrk="0" fontAlgn="base" hangingPunct="0">
              <a:spcBef>
                <a:spcPct val="0"/>
              </a:spcBef>
              <a:spcAft>
                <a:spcPct val="0"/>
              </a:spcAft>
            </a:pPr>
            <a:endParaRPr lang="en-US" sz="2109">
              <a:solidFill>
                <a:srgbClr val="000000"/>
              </a:solidFill>
              <a:latin typeface="Helvetica" panose="020B0604020202020204" pitchFamily="34" charset="0"/>
              <a:cs typeface="Helvetica" panose="020B0604020202020204" pitchFamily="34" charset="0"/>
              <a:sym typeface="Helvetica" panose="020B0604020202020204" pitchFamily="34" charset="0"/>
            </a:endParaRPr>
          </a:p>
        </p:txBody>
      </p:sp>
      <p:sp>
        <p:nvSpPr>
          <p:cNvPr id="12293" name="AutoShape 4"/>
          <p:cNvSpPr>
            <a:spLocks/>
          </p:cNvSpPr>
          <p:nvPr/>
        </p:nvSpPr>
        <p:spPr bwMode="auto">
          <a:xfrm>
            <a:off x="2001738" y="1948904"/>
            <a:ext cx="693167" cy="303609"/>
          </a:xfrm>
          <a:custGeom>
            <a:avLst/>
            <a:gdLst>
              <a:gd name="T0" fmla="*/ 492919 w 21600"/>
              <a:gd name="T1" fmla="*/ 215900 h 21600"/>
              <a:gd name="T2" fmla="*/ 492919 w 21600"/>
              <a:gd name="T3" fmla="*/ 215900 h 21600"/>
              <a:gd name="T4" fmla="*/ 492919 w 21600"/>
              <a:gd name="T5" fmla="*/ 215900 h 21600"/>
              <a:gd name="T6" fmla="*/ 492919 w 21600"/>
              <a:gd name="T7" fmla="*/ 2159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N = 205</a:t>
            </a:r>
            <a:endParaRPr lang="en-US" altLang="en-US" sz="2109"/>
          </a:p>
        </p:txBody>
      </p:sp>
      <p:sp>
        <p:nvSpPr>
          <p:cNvPr id="12294" name="AutoShape 5"/>
          <p:cNvSpPr>
            <a:spLocks/>
          </p:cNvSpPr>
          <p:nvPr/>
        </p:nvSpPr>
        <p:spPr bwMode="auto">
          <a:xfrm>
            <a:off x="1900164" y="2265908"/>
            <a:ext cx="3531691" cy="303609"/>
          </a:xfrm>
          <a:custGeom>
            <a:avLst/>
            <a:gdLst>
              <a:gd name="T0" fmla="*/ 2511425 w 21600"/>
              <a:gd name="T1" fmla="*/ 215900 h 21600"/>
              <a:gd name="T2" fmla="*/ 2511425 w 21600"/>
              <a:gd name="T3" fmla="*/ 215900 h 21600"/>
              <a:gd name="T4" fmla="*/ 2511425 w 21600"/>
              <a:gd name="T5" fmla="*/ 215900 h 21600"/>
              <a:gd name="T6" fmla="*/ 2511425 w 21600"/>
              <a:gd name="T7" fmla="*/ 2159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54.1% Male, 44% Female, 1.9% Abstained</a:t>
            </a:r>
            <a:endParaRPr lang="en-US" altLang="en-US" sz="2109"/>
          </a:p>
        </p:txBody>
      </p:sp>
      <p:sp>
        <p:nvSpPr>
          <p:cNvPr id="12295" name="AutoShape 6"/>
          <p:cNvSpPr>
            <a:spLocks/>
          </p:cNvSpPr>
          <p:nvPr/>
        </p:nvSpPr>
        <p:spPr bwMode="auto">
          <a:xfrm>
            <a:off x="1993925" y="2581796"/>
            <a:ext cx="2178844" cy="303609"/>
          </a:xfrm>
          <a:custGeom>
            <a:avLst/>
            <a:gdLst>
              <a:gd name="T0" fmla="*/ 1549400 w 21600"/>
              <a:gd name="T1" fmla="*/ 215900 h 21600"/>
              <a:gd name="T2" fmla="*/ 1549400 w 21600"/>
              <a:gd name="T3" fmla="*/ 215900 h 21600"/>
              <a:gd name="T4" fmla="*/ 1549400 w 21600"/>
              <a:gd name="T5" fmla="*/ 215900 h 21600"/>
              <a:gd name="T6" fmla="*/ 1549400 w 21600"/>
              <a:gd name="T7" fmla="*/ 2159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Age </a:t>
            </a:r>
            <a:r>
              <a:rPr lang="en-US" altLang="en-US" sz="1406" i="1">
                <a:solidFill>
                  <a:srgbClr val="FFFFFF"/>
                </a:solidFill>
                <a:latin typeface="Palatino" charset="0"/>
                <a:ea typeface="Palatino" charset="0"/>
                <a:cs typeface="Palatino" charset="0"/>
                <a:sym typeface="Palatino" charset="0"/>
              </a:rPr>
              <a:t>M</a:t>
            </a:r>
            <a:r>
              <a:rPr lang="en-US" altLang="en-US" sz="1406">
                <a:solidFill>
                  <a:srgbClr val="FFFFFF"/>
                </a:solidFill>
                <a:latin typeface="Palatino" charset="0"/>
                <a:ea typeface="Palatino" charset="0"/>
                <a:cs typeface="Palatino" charset="0"/>
                <a:sym typeface="Palatino" charset="0"/>
              </a:rPr>
              <a:t> = 31.97, </a:t>
            </a:r>
            <a:r>
              <a:rPr lang="en-US" altLang="en-US" sz="1406" i="1">
                <a:solidFill>
                  <a:srgbClr val="FFFFFF"/>
                </a:solidFill>
                <a:latin typeface="Palatino" charset="0"/>
                <a:ea typeface="Palatino" charset="0"/>
                <a:cs typeface="Palatino" charset="0"/>
                <a:sym typeface="Palatino" charset="0"/>
              </a:rPr>
              <a:t>SD</a:t>
            </a:r>
            <a:r>
              <a:rPr lang="en-US" altLang="en-US" sz="1406">
                <a:solidFill>
                  <a:srgbClr val="FFFFFF"/>
                </a:solidFill>
                <a:latin typeface="Palatino" charset="0"/>
                <a:ea typeface="Palatino" charset="0"/>
                <a:cs typeface="Palatino" charset="0"/>
                <a:sym typeface="Palatino" charset="0"/>
              </a:rPr>
              <a:t> = 11.66 </a:t>
            </a:r>
            <a:endParaRPr lang="en-US" altLang="en-US" sz="2109"/>
          </a:p>
        </p:txBody>
      </p:sp>
      <p:sp>
        <p:nvSpPr>
          <p:cNvPr id="12296" name="AutoShape 7"/>
          <p:cNvSpPr>
            <a:spLocks/>
          </p:cNvSpPr>
          <p:nvPr/>
        </p:nvSpPr>
        <p:spPr bwMode="auto">
          <a:xfrm>
            <a:off x="2000622" y="2908846"/>
            <a:ext cx="498946" cy="303609"/>
          </a:xfrm>
          <a:custGeom>
            <a:avLst/>
            <a:gdLst>
              <a:gd name="T0" fmla="*/ 354806 w 21600"/>
              <a:gd name="T1" fmla="*/ 215900 h 21600"/>
              <a:gd name="T2" fmla="*/ 354806 w 21600"/>
              <a:gd name="T3" fmla="*/ 215900 h 21600"/>
              <a:gd name="T4" fmla="*/ 354806 w 21600"/>
              <a:gd name="T5" fmla="*/ 215900 h 21600"/>
              <a:gd name="T6" fmla="*/ 354806 w 21600"/>
              <a:gd name="T7" fmla="*/ 2159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Race:</a:t>
            </a:r>
            <a:endParaRPr lang="en-US" altLang="en-US" sz="2109"/>
          </a:p>
        </p:txBody>
      </p:sp>
      <p:sp>
        <p:nvSpPr>
          <p:cNvPr id="12297" name="AutoShape 8"/>
          <p:cNvSpPr>
            <a:spLocks/>
          </p:cNvSpPr>
          <p:nvPr/>
        </p:nvSpPr>
        <p:spPr bwMode="auto">
          <a:xfrm>
            <a:off x="2133452" y="3129855"/>
            <a:ext cx="3065115" cy="1696641"/>
          </a:xfrm>
          <a:custGeom>
            <a:avLst/>
            <a:gdLst>
              <a:gd name="T0" fmla="*/ 2179638 w 21600"/>
              <a:gd name="T1" fmla="*/ 1206500 h 21600"/>
              <a:gd name="T2" fmla="*/ 2179638 w 21600"/>
              <a:gd name="T3" fmla="*/ 1206500 h 21600"/>
              <a:gd name="T4" fmla="*/ 2179638 w 21600"/>
              <a:gd name="T5" fmla="*/ 1206500 h 21600"/>
              <a:gd name="T6" fmla="*/ 2179638 w 21600"/>
              <a:gd name="T7" fmla="*/ 12065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70.2% White</a:t>
            </a:r>
          </a:p>
          <a:p>
            <a:pP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10.7% Black or African Amer.</a:t>
            </a:r>
          </a:p>
          <a:p>
            <a:pP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11.7% Asian</a:t>
            </a:r>
          </a:p>
          <a:p>
            <a:pP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2.4% Bi/Mutli-racial</a:t>
            </a:r>
          </a:p>
          <a:p>
            <a:pP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1.0% Hawaiian or Pacific Islander</a:t>
            </a:r>
          </a:p>
          <a:p>
            <a:pP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2.4% “Other”</a:t>
            </a:r>
          </a:p>
          <a:p>
            <a:pP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1.5% Abstained</a:t>
            </a:r>
            <a:endParaRPr lang="en-US" altLang="en-US" sz="2109"/>
          </a:p>
        </p:txBody>
      </p:sp>
      <p:sp>
        <p:nvSpPr>
          <p:cNvPr id="12298" name="AutoShape 9"/>
          <p:cNvSpPr>
            <a:spLocks/>
          </p:cNvSpPr>
          <p:nvPr/>
        </p:nvSpPr>
        <p:spPr bwMode="auto">
          <a:xfrm>
            <a:off x="1928068" y="4854402"/>
            <a:ext cx="840507" cy="303609"/>
          </a:xfrm>
          <a:custGeom>
            <a:avLst/>
            <a:gdLst>
              <a:gd name="T0" fmla="*/ 597694 w 21600"/>
              <a:gd name="T1" fmla="*/ 215900 h 21600"/>
              <a:gd name="T2" fmla="*/ 597694 w 21600"/>
              <a:gd name="T3" fmla="*/ 215900 h 21600"/>
              <a:gd name="T4" fmla="*/ 597694 w 21600"/>
              <a:gd name="T5" fmla="*/ 215900 h 21600"/>
              <a:gd name="T6" fmla="*/ 597694 w 21600"/>
              <a:gd name="T7" fmla="*/ 2159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Ethnicity:</a:t>
            </a:r>
            <a:endParaRPr lang="en-US" altLang="en-US" sz="2109"/>
          </a:p>
        </p:txBody>
      </p:sp>
      <p:sp>
        <p:nvSpPr>
          <p:cNvPr id="12299" name="AutoShape 10"/>
          <p:cNvSpPr>
            <a:spLocks/>
          </p:cNvSpPr>
          <p:nvPr/>
        </p:nvSpPr>
        <p:spPr bwMode="auto">
          <a:xfrm>
            <a:off x="2194843" y="5072063"/>
            <a:ext cx="1206624" cy="303609"/>
          </a:xfrm>
          <a:custGeom>
            <a:avLst/>
            <a:gdLst>
              <a:gd name="T0" fmla="*/ 858044 w 21600"/>
              <a:gd name="T1" fmla="*/ 215900 h 21600"/>
              <a:gd name="T2" fmla="*/ 858044 w 21600"/>
              <a:gd name="T3" fmla="*/ 215900 h 21600"/>
              <a:gd name="T4" fmla="*/ 858044 w 21600"/>
              <a:gd name="T5" fmla="*/ 215900 h 21600"/>
              <a:gd name="T6" fmla="*/ 858044 w 21600"/>
              <a:gd name="T7" fmla="*/ 2159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7.4% Latino/a</a:t>
            </a:r>
            <a:endParaRPr lang="en-US" altLang="en-US" sz="2109"/>
          </a:p>
        </p:txBody>
      </p:sp>
      <p:sp>
        <p:nvSpPr>
          <p:cNvPr id="12300" name="AutoShape 11"/>
          <p:cNvSpPr>
            <a:spLocks/>
          </p:cNvSpPr>
          <p:nvPr/>
        </p:nvSpPr>
        <p:spPr bwMode="auto">
          <a:xfrm>
            <a:off x="2015133" y="5413623"/>
            <a:ext cx="2581796" cy="303609"/>
          </a:xfrm>
          <a:custGeom>
            <a:avLst/>
            <a:gdLst>
              <a:gd name="T0" fmla="*/ 1835944 w 21600"/>
              <a:gd name="T1" fmla="*/ 215900 h 21600"/>
              <a:gd name="T2" fmla="*/ 1835944 w 21600"/>
              <a:gd name="T3" fmla="*/ 215900 h 21600"/>
              <a:gd name="T4" fmla="*/ 1835944 w 21600"/>
              <a:gd name="T5" fmla="*/ 215900 h 21600"/>
              <a:gd name="T6" fmla="*/ 1835944 w 21600"/>
              <a:gd name="T7" fmla="*/ 2159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584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410751" fontAlgn="base" hangingPunct="0">
              <a:spcBef>
                <a:spcPct val="0"/>
              </a:spcBef>
              <a:spcAft>
                <a:spcPct val="0"/>
              </a:spcAft>
            </a:pPr>
            <a:r>
              <a:rPr lang="en-US" altLang="en-US" sz="1406">
                <a:solidFill>
                  <a:srgbClr val="FFFFFF"/>
                </a:solidFill>
                <a:latin typeface="Palatino" charset="0"/>
                <a:ea typeface="Palatino" charset="0"/>
                <a:cs typeface="Palatino" charset="0"/>
                <a:sym typeface="Palatino" charset="0"/>
              </a:rPr>
              <a:t>Education </a:t>
            </a:r>
            <a:r>
              <a:rPr lang="en-US" altLang="en-US" sz="1406" i="1">
                <a:solidFill>
                  <a:srgbClr val="FFFFFF"/>
                </a:solidFill>
                <a:latin typeface="Palatino" charset="0"/>
                <a:ea typeface="Palatino" charset="0"/>
                <a:cs typeface="Palatino" charset="0"/>
                <a:sym typeface="Palatino" charset="0"/>
              </a:rPr>
              <a:t>M</a:t>
            </a:r>
            <a:r>
              <a:rPr lang="en-US" altLang="en-US" sz="1406">
                <a:solidFill>
                  <a:srgbClr val="FFFFFF"/>
                </a:solidFill>
                <a:latin typeface="Palatino" charset="0"/>
                <a:ea typeface="Palatino" charset="0"/>
                <a:cs typeface="Palatino" charset="0"/>
                <a:sym typeface="Palatino" charset="0"/>
              </a:rPr>
              <a:t> = 15.06, </a:t>
            </a:r>
            <a:r>
              <a:rPr lang="en-US" altLang="en-US" sz="1406" i="1">
                <a:solidFill>
                  <a:srgbClr val="FFFFFF"/>
                </a:solidFill>
                <a:latin typeface="Palatino" charset="0"/>
                <a:ea typeface="Palatino" charset="0"/>
                <a:cs typeface="Palatino" charset="0"/>
                <a:sym typeface="Palatino" charset="0"/>
              </a:rPr>
              <a:t>SD</a:t>
            </a:r>
            <a:r>
              <a:rPr lang="en-US" altLang="en-US" sz="1406">
                <a:solidFill>
                  <a:srgbClr val="FFFFFF"/>
                </a:solidFill>
                <a:latin typeface="Palatino" charset="0"/>
                <a:ea typeface="Palatino" charset="0"/>
                <a:cs typeface="Palatino" charset="0"/>
                <a:sym typeface="Palatino" charset="0"/>
              </a:rPr>
              <a:t> = 2.17 </a:t>
            </a:r>
            <a:endParaRPr lang="en-US" altLang="en-US" sz="2109"/>
          </a:p>
        </p:txBody>
      </p:sp>
    </p:spTree>
    <p:extLst>
      <p:ext uri="{BB962C8B-B14F-4D97-AF65-F5344CB8AC3E}">
        <p14:creationId xmlns:p14="http://schemas.microsoft.com/office/powerpoint/2010/main" val="80381638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59936046" presetClass="entr" presetSubtype="1606550745" fill="hold" grpId="0" nodeType="clickEffect">
                                  <p:stCondLst>
                                    <p:cond delay="0"/>
                                  </p:stCondLst>
                                  <p:childTnLst>
                                    <p:set>
                                      <p:cBhvr>
                                        <p:cTn id="6" dur="1" fill="hold">
                                          <p:stCondLst>
                                            <p:cond delay="499"/>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1" name="Group 1"/>
          <p:cNvGrpSpPr>
            <a:grpSpLocks/>
          </p:cNvGrpSpPr>
          <p:nvPr/>
        </p:nvGrpSpPr>
        <p:grpSpPr bwMode="auto">
          <a:xfrm>
            <a:off x="5031135" y="642937"/>
            <a:ext cx="2216795" cy="1054820"/>
            <a:chOff x="0" y="0"/>
            <a:chExt cx="3152775" cy="1500188"/>
          </a:xfrm>
        </p:grpSpPr>
        <p:sp>
          <p:nvSpPr>
            <p:cNvPr id="14357" name="AutoShape 2" descr="Venetian_Paper Tile.png"/>
            <p:cNvSpPr>
              <a:spLocks/>
            </p:cNvSpPr>
            <p:nvPr/>
          </p:nvSpPr>
          <p:spPr bwMode="auto">
            <a:xfrm>
              <a:off x="0" y="0"/>
              <a:ext cx="3152775" cy="1500188"/>
            </a:xfrm>
            <a:prstGeom prst="roundRect">
              <a:avLst>
                <a:gd name="adj" fmla="val 28356"/>
              </a:avLst>
            </a:prstGeom>
            <a:blipFill dpi="0" rotWithShape="0">
              <a:blip r:embed="rId3"/>
              <a:srcRect/>
              <a:tile tx="0" ty="0" sx="100000" sy="100000" flip="none" algn="tl"/>
            </a:blipFill>
            <a:ln>
              <a:noFill/>
            </a:ln>
            <a:effectLst/>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endParaRPr lang="en-US" altLang="en-US" sz="2250">
                <a:solidFill>
                  <a:srgbClr val="314864"/>
                </a:solidFill>
              </a:endParaRPr>
            </a:p>
          </p:txBody>
        </p:sp>
        <p:sp>
          <p:nvSpPr>
            <p:cNvPr id="14358" name="AutoShape 3"/>
            <p:cNvSpPr>
              <a:spLocks/>
            </p:cNvSpPr>
            <p:nvPr/>
          </p:nvSpPr>
          <p:spPr bwMode="auto">
            <a:xfrm>
              <a:off x="55771" y="267493"/>
              <a:ext cx="3041233" cy="965201"/>
            </a:xfrm>
            <a:custGeom>
              <a:avLst/>
              <a:gdLst>
                <a:gd name="T0" fmla="*/ 1520617 w 21600"/>
                <a:gd name="T1" fmla="*/ 482601 h 21600"/>
                <a:gd name="T2" fmla="*/ 1520617 w 21600"/>
                <a:gd name="T3" fmla="*/ 482601 h 21600"/>
                <a:gd name="T4" fmla="*/ 1520617 w 21600"/>
                <a:gd name="T5" fmla="*/ 482601 h 21600"/>
                <a:gd name="T6" fmla="*/ 1520617 w 21600"/>
                <a:gd name="T7" fmla="*/ 48260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r>
                <a:rPr lang="en-US" altLang="en-US" sz="2250">
                  <a:solidFill>
                    <a:srgbClr val="FFFFFF"/>
                  </a:solidFill>
                </a:rPr>
                <a:t>Consent &amp;</a:t>
              </a:r>
            </a:p>
            <a:p>
              <a:pPr algn="ctr" defTabSz="642915" fontAlgn="base" hangingPunct="0">
                <a:spcBef>
                  <a:spcPct val="0"/>
                </a:spcBef>
                <a:spcAft>
                  <a:spcPct val="0"/>
                </a:spcAft>
              </a:pPr>
              <a:r>
                <a:rPr lang="en-US" altLang="en-US" sz="2250">
                  <a:solidFill>
                    <a:srgbClr val="FFFFFF"/>
                  </a:solidFill>
                </a:rPr>
                <a:t>Demographics</a:t>
              </a:r>
              <a:endParaRPr lang="en-US" altLang="en-US" sz="2109"/>
            </a:p>
          </p:txBody>
        </p:sp>
      </p:grpSp>
      <p:grpSp>
        <p:nvGrpSpPr>
          <p:cNvPr id="15364" name="Group 4"/>
          <p:cNvGrpSpPr>
            <a:grpSpLocks/>
          </p:cNvGrpSpPr>
          <p:nvPr/>
        </p:nvGrpSpPr>
        <p:grpSpPr bwMode="auto">
          <a:xfrm>
            <a:off x="8405441" y="2946797"/>
            <a:ext cx="2440037" cy="757908"/>
            <a:chOff x="0" y="0"/>
            <a:chExt cx="3470275" cy="1077913"/>
          </a:xfrm>
        </p:grpSpPr>
        <p:sp>
          <p:nvSpPr>
            <p:cNvPr id="14355" name="AutoShape 5" descr="Venetian_Paper Tile.png"/>
            <p:cNvSpPr>
              <a:spLocks/>
            </p:cNvSpPr>
            <p:nvPr/>
          </p:nvSpPr>
          <p:spPr bwMode="auto">
            <a:xfrm>
              <a:off x="0" y="0"/>
              <a:ext cx="3249765" cy="1077913"/>
            </a:xfrm>
            <a:prstGeom prst="roundRect">
              <a:avLst>
                <a:gd name="adj" fmla="val 23500"/>
              </a:avLst>
            </a:prstGeom>
            <a:blipFill dpi="0" rotWithShape="0">
              <a:blip r:embed="rId4"/>
              <a:srcRect/>
              <a:tile tx="0" ty="0" sx="100000" sy="100000" flip="none" algn="tl"/>
            </a:blipFill>
            <a:ln>
              <a:noFill/>
            </a:ln>
            <a:effectLst/>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endParaRPr lang="en-US" altLang="en-US" sz="2250">
                <a:solidFill>
                  <a:srgbClr val="314864"/>
                </a:solidFill>
              </a:endParaRPr>
            </a:p>
          </p:txBody>
        </p:sp>
        <p:sp>
          <p:nvSpPr>
            <p:cNvPr id="14356" name="AutoShape 6"/>
            <p:cNvSpPr>
              <a:spLocks/>
            </p:cNvSpPr>
            <p:nvPr/>
          </p:nvSpPr>
          <p:spPr bwMode="auto">
            <a:xfrm>
              <a:off x="0" y="253441"/>
              <a:ext cx="3470275" cy="482601"/>
            </a:xfrm>
            <a:custGeom>
              <a:avLst/>
              <a:gdLst>
                <a:gd name="T0" fmla="*/ 1735138 w 21600"/>
                <a:gd name="T1" fmla="*/ 241301 h 21600"/>
                <a:gd name="T2" fmla="*/ 1735138 w 21600"/>
                <a:gd name="T3" fmla="*/ 241301 h 21600"/>
                <a:gd name="T4" fmla="*/ 1735138 w 21600"/>
                <a:gd name="T5" fmla="*/ 241301 h 21600"/>
                <a:gd name="T6" fmla="*/ 1735138 w 21600"/>
                <a:gd name="T7" fmla="*/ 24130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r>
                <a:rPr lang="en-US" altLang="en-US" sz="2250">
                  <a:solidFill>
                    <a:srgbClr val="FFFFFF"/>
                  </a:solidFill>
                </a:rPr>
                <a:t>No Explanation</a:t>
              </a:r>
              <a:endParaRPr lang="en-US" altLang="en-US" sz="2109"/>
            </a:p>
          </p:txBody>
        </p:sp>
      </p:grpSp>
      <p:grpSp>
        <p:nvGrpSpPr>
          <p:cNvPr id="15367" name="Group 7"/>
          <p:cNvGrpSpPr>
            <a:grpSpLocks/>
          </p:cNvGrpSpPr>
          <p:nvPr/>
        </p:nvGrpSpPr>
        <p:grpSpPr bwMode="auto">
          <a:xfrm>
            <a:off x="6096000" y="2946797"/>
            <a:ext cx="2274838" cy="780232"/>
            <a:chOff x="0" y="0"/>
            <a:chExt cx="3235325" cy="1109663"/>
          </a:xfrm>
        </p:grpSpPr>
        <p:sp>
          <p:nvSpPr>
            <p:cNvPr id="14353" name="AutoShape 8" descr="Venetian_Paper Tile.png"/>
            <p:cNvSpPr>
              <a:spLocks/>
            </p:cNvSpPr>
            <p:nvPr/>
          </p:nvSpPr>
          <p:spPr bwMode="auto">
            <a:xfrm>
              <a:off x="0" y="0"/>
              <a:ext cx="3235325" cy="1109663"/>
            </a:xfrm>
            <a:prstGeom prst="roundRect">
              <a:avLst>
                <a:gd name="adj" fmla="val 23500"/>
              </a:avLst>
            </a:prstGeom>
            <a:blipFill dpi="0" rotWithShape="0">
              <a:blip r:embed="rId4"/>
              <a:srcRect/>
              <a:tile tx="0" ty="0" sx="100000" sy="100000" flip="none" algn="tl"/>
            </a:blipFill>
            <a:ln>
              <a:noFill/>
            </a:ln>
            <a:effectLst/>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endParaRPr lang="en-US" altLang="en-US" sz="2250">
                <a:solidFill>
                  <a:srgbClr val="314864"/>
                </a:solidFill>
              </a:endParaRPr>
            </a:p>
          </p:txBody>
        </p:sp>
        <p:sp>
          <p:nvSpPr>
            <p:cNvPr id="14354" name="AutoShape 9"/>
            <p:cNvSpPr>
              <a:spLocks/>
            </p:cNvSpPr>
            <p:nvPr/>
          </p:nvSpPr>
          <p:spPr bwMode="auto">
            <a:xfrm>
              <a:off x="48834" y="313531"/>
              <a:ext cx="3137657" cy="482601"/>
            </a:xfrm>
            <a:custGeom>
              <a:avLst/>
              <a:gdLst>
                <a:gd name="T0" fmla="*/ 1568828 w 21600"/>
                <a:gd name="T1" fmla="*/ 241301 h 21600"/>
                <a:gd name="T2" fmla="*/ 1568828 w 21600"/>
                <a:gd name="T3" fmla="*/ 241301 h 21600"/>
                <a:gd name="T4" fmla="*/ 1568828 w 21600"/>
                <a:gd name="T5" fmla="*/ 241301 h 21600"/>
                <a:gd name="T6" fmla="*/ 1568828 w 21600"/>
                <a:gd name="T7" fmla="*/ 24130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r>
                <a:rPr lang="en-US" altLang="en-US" sz="2250">
                  <a:solidFill>
                    <a:srgbClr val="FFFFFF"/>
                  </a:solidFill>
                </a:rPr>
                <a:t>Biopsychosocial</a:t>
              </a:r>
              <a:endParaRPr lang="en-US" altLang="en-US" sz="2109"/>
            </a:p>
          </p:txBody>
        </p:sp>
      </p:grpSp>
      <p:grpSp>
        <p:nvGrpSpPr>
          <p:cNvPr id="15370" name="Group 10"/>
          <p:cNvGrpSpPr>
            <a:grpSpLocks/>
          </p:cNvGrpSpPr>
          <p:nvPr/>
        </p:nvGrpSpPr>
        <p:grpSpPr bwMode="auto">
          <a:xfrm>
            <a:off x="3845719" y="2946797"/>
            <a:ext cx="2213447" cy="780232"/>
            <a:chOff x="0" y="0"/>
            <a:chExt cx="3148013" cy="1109663"/>
          </a:xfrm>
        </p:grpSpPr>
        <p:sp>
          <p:nvSpPr>
            <p:cNvPr id="14351" name="AutoShape 11" descr="Venetian_Paper Tile.png"/>
            <p:cNvSpPr>
              <a:spLocks/>
            </p:cNvSpPr>
            <p:nvPr/>
          </p:nvSpPr>
          <p:spPr bwMode="auto">
            <a:xfrm>
              <a:off x="0" y="0"/>
              <a:ext cx="3148013" cy="1109663"/>
            </a:xfrm>
            <a:prstGeom prst="roundRect">
              <a:avLst>
                <a:gd name="adj" fmla="val 23500"/>
              </a:avLst>
            </a:prstGeom>
            <a:blipFill dpi="0" rotWithShape="0">
              <a:blip r:embed="rId4"/>
              <a:srcRect/>
              <a:tile tx="0" ty="0" sx="100000" sy="100000" flip="none" algn="tl"/>
            </a:blipFill>
            <a:ln>
              <a:noFill/>
            </a:ln>
            <a:effectLst/>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endParaRPr lang="en-US" altLang="en-US" sz="2250">
                <a:solidFill>
                  <a:srgbClr val="314864"/>
                </a:solidFill>
              </a:endParaRPr>
            </a:p>
          </p:txBody>
        </p:sp>
        <p:sp>
          <p:nvSpPr>
            <p:cNvPr id="14352" name="AutoShape 12"/>
            <p:cNvSpPr>
              <a:spLocks/>
            </p:cNvSpPr>
            <p:nvPr/>
          </p:nvSpPr>
          <p:spPr bwMode="auto">
            <a:xfrm>
              <a:off x="49175" y="313531"/>
              <a:ext cx="3049663" cy="482601"/>
            </a:xfrm>
            <a:custGeom>
              <a:avLst/>
              <a:gdLst>
                <a:gd name="T0" fmla="*/ 1524832 w 21600"/>
                <a:gd name="T1" fmla="*/ 241301 h 21600"/>
                <a:gd name="T2" fmla="*/ 1524832 w 21600"/>
                <a:gd name="T3" fmla="*/ 241301 h 21600"/>
                <a:gd name="T4" fmla="*/ 1524832 w 21600"/>
                <a:gd name="T5" fmla="*/ 241301 h 21600"/>
                <a:gd name="T6" fmla="*/ 1524832 w 21600"/>
                <a:gd name="T7" fmla="*/ 24130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r>
                <a:rPr lang="en-US" altLang="en-US" sz="2250">
                  <a:solidFill>
                    <a:srgbClr val="FFFFFF"/>
                  </a:solidFill>
                </a:rPr>
                <a:t>Psychosocial</a:t>
              </a:r>
              <a:endParaRPr lang="en-US" altLang="en-US" sz="2109"/>
            </a:p>
          </p:txBody>
        </p:sp>
      </p:grpSp>
      <p:grpSp>
        <p:nvGrpSpPr>
          <p:cNvPr id="15373" name="Group 13"/>
          <p:cNvGrpSpPr>
            <a:grpSpLocks/>
          </p:cNvGrpSpPr>
          <p:nvPr/>
        </p:nvGrpSpPr>
        <p:grpSpPr bwMode="auto">
          <a:xfrm>
            <a:off x="1540743" y="2946797"/>
            <a:ext cx="2268141" cy="780232"/>
            <a:chOff x="-1" y="0"/>
            <a:chExt cx="3224214" cy="1109663"/>
          </a:xfrm>
        </p:grpSpPr>
        <p:sp>
          <p:nvSpPr>
            <p:cNvPr id="14349" name="AutoShape 14" descr="Venetian_Paper Tile.png"/>
            <p:cNvSpPr>
              <a:spLocks/>
            </p:cNvSpPr>
            <p:nvPr/>
          </p:nvSpPr>
          <p:spPr bwMode="auto">
            <a:xfrm>
              <a:off x="-1" y="0"/>
              <a:ext cx="3224214" cy="1109663"/>
            </a:xfrm>
            <a:prstGeom prst="roundRect">
              <a:avLst>
                <a:gd name="adj" fmla="val 23500"/>
              </a:avLst>
            </a:prstGeom>
            <a:blipFill dpi="0" rotWithShape="0">
              <a:blip r:embed="rId4"/>
              <a:srcRect/>
              <a:tile tx="0" ty="0" sx="100000" sy="100000" flip="none" algn="tl"/>
            </a:blipFill>
            <a:ln>
              <a:noFill/>
            </a:ln>
            <a:effectLst/>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endParaRPr lang="en-US" altLang="en-US" sz="2250">
                <a:solidFill>
                  <a:srgbClr val="314864"/>
                </a:solidFill>
              </a:endParaRPr>
            </a:p>
          </p:txBody>
        </p:sp>
        <p:sp>
          <p:nvSpPr>
            <p:cNvPr id="14350" name="AutoShape 15"/>
            <p:cNvSpPr>
              <a:spLocks/>
            </p:cNvSpPr>
            <p:nvPr/>
          </p:nvSpPr>
          <p:spPr bwMode="auto">
            <a:xfrm>
              <a:off x="49356" y="313531"/>
              <a:ext cx="3125501" cy="482601"/>
            </a:xfrm>
            <a:custGeom>
              <a:avLst/>
              <a:gdLst>
                <a:gd name="T0" fmla="*/ 1562751 w 21600"/>
                <a:gd name="T1" fmla="*/ 241301 h 21600"/>
                <a:gd name="T2" fmla="*/ 1562751 w 21600"/>
                <a:gd name="T3" fmla="*/ 241301 h 21600"/>
                <a:gd name="T4" fmla="*/ 1562751 w 21600"/>
                <a:gd name="T5" fmla="*/ 241301 h 21600"/>
                <a:gd name="T6" fmla="*/ 1562751 w 21600"/>
                <a:gd name="T7" fmla="*/ 24130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r>
                <a:rPr lang="en-US" altLang="en-US" sz="2250">
                  <a:solidFill>
                    <a:srgbClr val="FFFFFF"/>
                  </a:solidFill>
                </a:rPr>
                <a:t>Biological</a:t>
              </a:r>
              <a:endParaRPr lang="en-US" altLang="en-US" sz="2109"/>
            </a:p>
          </p:txBody>
        </p:sp>
      </p:grpSp>
      <p:grpSp>
        <p:nvGrpSpPr>
          <p:cNvPr id="15376" name="Group 16"/>
          <p:cNvGrpSpPr>
            <a:grpSpLocks/>
          </p:cNvGrpSpPr>
          <p:nvPr/>
        </p:nvGrpSpPr>
        <p:grpSpPr bwMode="auto">
          <a:xfrm>
            <a:off x="4908351" y="1982391"/>
            <a:ext cx="2611934" cy="644054"/>
            <a:chOff x="0" y="0"/>
            <a:chExt cx="3714750" cy="915988"/>
          </a:xfrm>
        </p:grpSpPr>
        <p:sp>
          <p:nvSpPr>
            <p:cNvPr id="14347" name="AutoShape 17" descr="Venetian_Paper Tile.png"/>
            <p:cNvSpPr>
              <a:spLocks/>
            </p:cNvSpPr>
            <p:nvPr/>
          </p:nvSpPr>
          <p:spPr bwMode="auto">
            <a:xfrm>
              <a:off x="0" y="0"/>
              <a:ext cx="3714750" cy="915988"/>
            </a:xfrm>
            <a:prstGeom prst="roundRect">
              <a:avLst>
                <a:gd name="adj" fmla="val 20778"/>
              </a:avLst>
            </a:prstGeom>
            <a:blipFill dpi="0" rotWithShape="0">
              <a:blip r:embed="rId5"/>
              <a:srcRect/>
              <a:tile tx="0" ty="0" sx="100000" sy="100000" flip="none" algn="tl"/>
            </a:blipFill>
            <a:ln>
              <a:noFill/>
            </a:ln>
            <a:effectLst/>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endParaRPr lang="en-US" altLang="en-US" sz="2250">
                <a:solidFill>
                  <a:srgbClr val="314864"/>
                </a:solidFill>
              </a:endParaRPr>
            </a:p>
          </p:txBody>
        </p:sp>
        <p:sp>
          <p:nvSpPr>
            <p:cNvPr id="14348" name="AutoShape 18"/>
            <p:cNvSpPr>
              <a:spLocks/>
            </p:cNvSpPr>
            <p:nvPr/>
          </p:nvSpPr>
          <p:spPr bwMode="auto">
            <a:xfrm>
              <a:off x="55764" y="165893"/>
              <a:ext cx="3603222" cy="584201"/>
            </a:xfrm>
            <a:custGeom>
              <a:avLst/>
              <a:gdLst>
                <a:gd name="T0" fmla="*/ 1801611 w 21600"/>
                <a:gd name="T1" fmla="*/ 292101 h 21600"/>
                <a:gd name="T2" fmla="*/ 1801611 w 21600"/>
                <a:gd name="T3" fmla="*/ 292101 h 21600"/>
                <a:gd name="T4" fmla="*/ 1801611 w 21600"/>
                <a:gd name="T5" fmla="*/ 292101 h 21600"/>
                <a:gd name="T6" fmla="*/ 1801611 w 21600"/>
                <a:gd name="T7" fmla="*/ 29210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5719" tIns="35719" rIns="35719" bIns="35719"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r>
                <a:rPr lang="en-US" altLang="en-US" sz="2250">
                  <a:solidFill>
                    <a:srgbClr val="FFFFFF"/>
                  </a:solidFill>
                </a:rPr>
                <a:t>SAD  Vignette</a:t>
              </a:r>
              <a:endParaRPr lang="en-US" altLang="en-US" sz="2109"/>
            </a:p>
          </p:txBody>
        </p:sp>
      </p:grpSp>
      <p:grpSp>
        <p:nvGrpSpPr>
          <p:cNvPr id="15379" name="Group 19"/>
          <p:cNvGrpSpPr>
            <a:grpSpLocks/>
          </p:cNvGrpSpPr>
          <p:nvPr/>
        </p:nvGrpSpPr>
        <p:grpSpPr bwMode="auto">
          <a:xfrm>
            <a:off x="3952875" y="4125516"/>
            <a:ext cx="4661297" cy="2518172"/>
            <a:chOff x="0" y="0"/>
            <a:chExt cx="6629400" cy="3581400"/>
          </a:xfrm>
        </p:grpSpPr>
        <p:sp>
          <p:nvSpPr>
            <p:cNvPr id="14345" name="AutoShape 20" descr="Venetian_Paper Tile.png"/>
            <p:cNvSpPr>
              <a:spLocks/>
            </p:cNvSpPr>
            <p:nvPr/>
          </p:nvSpPr>
          <p:spPr bwMode="auto">
            <a:xfrm>
              <a:off x="0" y="0"/>
              <a:ext cx="6629400" cy="3581400"/>
            </a:xfrm>
            <a:prstGeom prst="roundRect">
              <a:avLst>
                <a:gd name="adj" fmla="val 10111"/>
              </a:avLst>
            </a:prstGeom>
            <a:blipFill dpi="0" rotWithShape="0">
              <a:blip r:embed="rId5"/>
              <a:srcRect/>
              <a:tile tx="0" ty="0" sx="100000" sy="100000" flip="none" algn="tl"/>
            </a:blipFill>
            <a:ln>
              <a:noFill/>
            </a:ln>
            <a:effectLst/>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endParaRPr lang="en-US" altLang="en-US" sz="2250">
                <a:solidFill>
                  <a:srgbClr val="314864"/>
                </a:solidFill>
              </a:endParaRPr>
            </a:p>
          </p:txBody>
        </p:sp>
        <p:sp>
          <p:nvSpPr>
            <p:cNvPr id="14346" name="AutoShape 21"/>
            <p:cNvSpPr>
              <a:spLocks/>
            </p:cNvSpPr>
            <p:nvPr/>
          </p:nvSpPr>
          <p:spPr bwMode="auto">
            <a:xfrm>
              <a:off x="72364" y="533399"/>
              <a:ext cx="6484672" cy="2514601"/>
            </a:xfrm>
            <a:custGeom>
              <a:avLst/>
              <a:gdLst>
                <a:gd name="T0" fmla="*/ 3242336 w 21600"/>
                <a:gd name="T1" fmla="*/ 1257301 h 21600"/>
                <a:gd name="T2" fmla="*/ 3242336 w 21600"/>
                <a:gd name="T3" fmla="*/ 1257301 h 21600"/>
                <a:gd name="T4" fmla="*/ 3242336 w 21600"/>
                <a:gd name="T5" fmla="*/ 1257301 h 21600"/>
                <a:gd name="T6" fmla="*/ 3242336 w 21600"/>
                <a:gd name="T7" fmla="*/ 125730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5719" tIns="35719" rIns="35719" bIns="35719"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ctr" defTabSz="642915" fontAlgn="base" hangingPunct="0">
                <a:spcBef>
                  <a:spcPct val="0"/>
                </a:spcBef>
                <a:spcAft>
                  <a:spcPct val="0"/>
                </a:spcAft>
              </a:pPr>
              <a:r>
                <a:rPr lang="en-US" altLang="en-US" sz="2250" b="1">
                  <a:solidFill>
                    <a:srgbClr val="FFFFFF"/>
                  </a:solidFill>
                </a:rPr>
                <a:t>Dependent Variables</a:t>
              </a:r>
            </a:p>
            <a:p>
              <a:pPr defTabSz="642915" fontAlgn="base" hangingPunct="0">
                <a:spcBef>
                  <a:spcPct val="0"/>
                </a:spcBef>
                <a:spcAft>
                  <a:spcPct val="0"/>
                </a:spcAft>
              </a:pPr>
              <a:r>
                <a:rPr lang="en-US" altLang="en-US" sz="2250">
                  <a:solidFill>
                    <a:srgbClr val="FFFFFF"/>
                  </a:solidFill>
                </a:rPr>
                <a:t>1. Explanation Credibility</a:t>
              </a:r>
            </a:p>
            <a:p>
              <a:pPr defTabSz="642915" fontAlgn="base" hangingPunct="0">
                <a:spcBef>
                  <a:spcPct val="0"/>
                </a:spcBef>
                <a:spcAft>
                  <a:spcPct val="0"/>
                </a:spcAft>
              </a:pPr>
              <a:r>
                <a:rPr lang="en-US" altLang="en-US" sz="2250">
                  <a:solidFill>
                    <a:srgbClr val="FFFFFF"/>
                  </a:solidFill>
                </a:rPr>
                <a:t>2. Attribution of Blame</a:t>
              </a:r>
            </a:p>
            <a:p>
              <a:pPr defTabSz="642915" fontAlgn="base" hangingPunct="0">
                <a:spcBef>
                  <a:spcPct val="0"/>
                </a:spcBef>
                <a:spcAft>
                  <a:spcPct val="0"/>
                </a:spcAft>
              </a:pPr>
              <a:r>
                <a:rPr lang="en-US" altLang="en-US" sz="2250">
                  <a:solidFill>
                    <a:srgbClr val="FFFFFF"/>
                  </a:solidFill>
                </a:rPr>
                <a:t>3. Perception of Tx Effectiveness</a:t>
              </a:r>
            </a:p>
            <a:p>
              <a:pPr defTabSz="642915" fontAlgn="base" hangingPunct="0">
                <a:spcBef>
                  <a:spcPct val="0"/>
                </a:spcBef>
                <a:spcAft>
                  <a:spcPct val="0"/>
                </a:spcAft>
              </a:pPr>
              <a:r>
                <a:rPr lang="en-US" altLang="en-US" sz="2250">
                  <a:solidFill>
                    <a:srgbClr val="FFFFFF"/>
                  </a:solidFill>
                </a:rPr>
                <a:t>4. Perceived Prognosis</a:t>
              </a:r>
              <a:endParaRPr lang="en-US" altLang="en-US" sz="2109"/>
            </a:p>
          </p:txBody>
        </p:sp>
      </p:grpSp>
    </p:spTree>
    <p:extLst>
      <p:ext uri="{BB962C8B-B14F-4D97-AF65-F5344CB8AC3E}">
        <p14:creationId xmlns:p14="http://schemas.microsoft.com/office/powerpoint/2010/main" val="116829183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59936046" presetClass="entr" presetSubtype="0" fill="hold" nodeType="clickEffect">
                                  <p:stCondLst>
                                    <p:cond delay="0"/>
                                  </p:stCondLst>
                                  <p:childTnLst>
                                    <p:set>
                                      <p:cBhvr>
                                        <p:cTn id="6" dur="1" fill="hold">
                                          <p:stCondLst>
                                            <p:cond delay="499"/>
                                          </p:stCondLst>
                                        </p:cTn>
                                        <p:tgtEl>
                                          <p:spTgt spid="153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59936046" presetClass="entr" presetSubtype="0" fill="hold" nodeType="clickEffect">
                                  <p:stCondLst>
                                    <p:cond delay="0"/>
                                  </p:stCondLst>
                                  <p:childTnLst>
                                    <p:set>
                                      <p:cBhvr>
                                        <p:cTn id="10" dur="1" fill="hold">
                                          <p:stCondLst>
                                            <p:cond delay="499"/>
                                          </p:stCondLst>
                                        </p:cTn>
                                        <p:tgtEl>
                                          <p:spTgt spid="1537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659936046" presetClass="entr" presetSubtype="0" fill="hold" nodeType="clickEffect">
                                  <p:stCondLst>
                                    <p:cond delay="0"/>
                                  </p:stCondLst>
                                  <p:childTnLst>
                                    <p:set>
                                      <p:cBhvr>
                                        <p:cTn id="14" dur="1" fill="hold">
                                          <p:stCondLst>
                                            <p:cond delay="499"/>
                                          </p:stCondLst>
                                        </p:cTn>
                                        <p:tgtEl>
                                          <p:spTgt spid="1536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659936046" presetClass="entr" presetSubtype="0" fill="hold" nodeType="clickEffect">
                                  <p:stCondLst>
                                    <p:cond delay="0"/>
                                  </p:stCondLst>
                                  <p:childTnLst>
                                    <p:set>
                                      <p:cBhvr>
                                        <p:cTn id="18" dur="1" fill="hold">
                                          <p:stCondLst>
                                            <p:cond delay="499"/>
                                          </p:stCondLst>
                                        </p:cTn>
                                        <p:tgtEl>
                                          <p:spTgt spid="1537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659936046" presetClass="entr" presetSubtype="0" fill="hold" nodeType="clickEffect">
                                  <p:stCondLst>
                                    <p:cond delay="0"/>
                                  </p:stCondLst>
                                  <p:childTnLst>
                                    <p:set>
                                      <p:cBhvr>
                                        <p:cTn id="22" dur="1" fill="hold">
                                          <p:stCondLst>
                                            <p:cond delay="499"/>
                                          </p:stCondLst>
                                        </p:cTn>
                                        <p:tgtEl>
                                          <p:spTgt spid="1536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659936046" presetClass="entr" presetSubtype="0" fill="hold" nodeType="clickEffect">
                                  <p:stCondLst>
                                    <p:cond delay="0"/>
                                  </p:stCondLst>
                                  <p:childTnLst>
                                    <p:set>
                                      <p:cBhvr>
                                        <p:cTn id="26" dur="1" fill="hold">
                                          <p:stCondLst>
                                            <p:cond delay="499"/>
                                          </p:stCondLst>
                                        </p:cTn>
                                        <p:tgtEl>
                                          <p:spTgt spid="1537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659936046" presetClass="entr" presetSubtype="0" fill="hold" nodeType="clickEffect">
                                  <p:stCondLst>
                                    <p:cond delay="0"/>
                                  </p:stCondLst>
                                  <p:childTnLst>
                                    <p:set>
                                      <p:cBhvr>
                                        <p:cTn id="30" dur="1" fill="hold">
                                          <p:stCondLst>
                                            <p:cond delay="499"/>
                                          </p:stCondLst>
                                        </p:cTn>
                                        <p:tgtEl>
                                          <p:spTgt spid="153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Grp="1"/>
          </p:cNvSpPr>
          <p:nvPr>
            <p:ph type="title"/>
          </p:nvPr>
        </p:nvSpPr>
        <p:spPr bwMode="auto">
          <a:xfrm>
            <a:off x="2024062" y="290215"/>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Results: Explanation Credibility</a:t>
            </a:r>
            <a:endParaRPr lang="en-US" altLang="en-US" smtClean="0"/>
          </a:p>
        </p:txBody>
      </p:sp>
      <p:pic>
        <p:nvPicPr>
          <p:cNvPr id="16387" name="Picture 2" descr="imag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24062" y="2089547"/>
            <a:ext cx="7983141" cy="428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13223335"/>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p:cNvSpPr>
          <p:nvPr>
            <p:ph type="title"/>
          </p:nvPr>
        </p:nvSpPr>
        <p:spPr bwMode="auto">
          <a:xfrm>
            <a:off x="1774031" y="334863"/>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Results: Personal Responsibility </a:t>
            </a:r>
            <a:endParaRPr lang="en-US" altLang="en-US" smtClean="0"/>
          </a:p>
        </p:txBody>
      </p:sp>
      <p:pic>
        <p:nvPicPr>
          <p:cNvPr id="18435" name="Picture 2" descr="imag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0484" y="2035969"/>
            <a:ext cx="8143875" cy="44469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845089160"/>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Results: Treatment Effectiveness</a:t>
            </a:r>
            <a:endParaRPr lang="en-US" altLang="en-US" smtClean="0"/>
          </a:p>
        </p:txBody>
      </p:sp>
      <p:sp>
        <p:nvSpPr>
          <p:cNvPr id="20483" name="AutoShape 2"/>
          <p:cNvSpPr>
            <a:spLocks/>
          </p:cNvSpPr>
          <p:nvPr/>
        </p:nvSpPr>
        <p:spPr bwMode="auto">
          <a:xfrm>
            <a:off x="2881313" y="1928813"/>
            <a:ext cx="6760890" cy="920874"/>
          </a:xfrm>
          <a:custGeom>
            <a:avLst/>
            <a:gdLst>
              <a:gd name="T0" fmla="*/ 4807744 w 21600"/>
              <a:gd name="T1" fmla="*/ 654844 h 21600"/>
              <a:gd name="T2" fmla="*/ 4807744 w 21600"/>
              <a:gd name="T3" fmla="*/ 654844 h 21600"/>
              <a:gd name="T4" fmla="*/ 4807744 w 21600"/>
              <a:gd name="T5" fmla="*/ 654844 h 21600"/>
              <a:gd name="T6" fmla="*/ 4807744 w 21600"/>
              <a:gd name="T7" fmla="*/ 65484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2145" tIns="32145" rIns="32145" bIns="32145"/>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defTabSz="642915" fontAlgn="base" hangingPunct="0">
              <a:spcBef>
                <a:spcPct val="0"/>
              </a:spcBef>
              <a:spcAft>
                <a:spcPct val="0"/>
              </a:spcAft>
            </a:pPr>
            <a:r>
              <a:rPr lang="en-US" altLang="en-US" sz="2812" b="1">
                <a:solidFill>
                  <a:srgbClr val="314864"/>
                </a:solidFill>
                <a:latin typeface="Palatino (Body)" charset="0"/>
                <a:ea typeface="Palatino (Body)" charset="0"/>
                <a:cs typeface="Palatino (Body)" charset="0"/>
                <a:sym typeface="Palatino (Body)" charset="0"/>
              </a:rPr>
              <a:t>Mean Ratings for Perceived Treatment </a:t>
            </a:r>
          </a:p>
          <a:p>
            <a:pPr defTabSz="642915" fontAlgn="base" hangingPunct="0">
              <a:spcBef>
                <a:spcPct val="0"/>
              </a:spcBef>
              <a:spcAft>
                <a:spcPct val="0"/>
              </a:spcAft>
            </a:pPr>
            <a:r>
              <a:rPr lang="en-US" altLang="en-US" sz="2812" b="1">
                <a:solidFill>
                  <a:srgbClr val="314864"/>
                </a:solidFill>
                <a:latin typeface="Palatino (Body)" charset="0"/>
                <a:ea typeface="Palatino (Body)" charset="0"/>
                <a:cs typeface="Palatino (Body)" charset="0"/>
                <a:sym typeface="Palatino (Body)" charset="0"/>
              </a:rPr>
              <a:t>				Effectiveness </a:t>
            </a:r>
            <a:endParaRPr lang="en-US" altLang="en-US" sz="2109"/>
          </a:p>
        </p:txBody>
      </p:sp>
      <p:pic>
        <p:nvPicPr>
          <p:cNvPr id="20484" name="Picture 3" descr="imag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13558" y="3051721"/>
            <a:ext cx="8576965" cy="35406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852889"/>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Results: Symptomatic Subgroup</a:t>
            </a:r>
            <a:endParaRPr lang="en-US" altLang="en-US" smtClean="0"/>
          </a:p>
        </p:txBody>
      </p:sp>
      <p:sp>
        <p:nvSpPr>
          <p:cNvPr id="23554" name="AutoShape 2"/>
          <p:cNvSpPr>
            <a:spLocks/>
          </p:cNvSpPr>
          <p:nvPr/>
        </p:nvSpPr>
        <p:spPr bwMode="auto">
          <a:xfrm>
            <a:off x="1772916" y="2373064"/>
            <a:ext cx="8645053" cy="3214688"/>
          </a:xfrm>
          <a:custGeom>
            <a:avLst/>
            <a:gdLst>
              <a:gd name="T0" fmla="*/ 6147594 w 21600"/>
              <a:gd name="T1" fmla="*/ 2286000 h 21600"/>
              <a:gd name="T2" fmla="*/ 6147594 w 21600"/>
              <a:gd name="T3" fmla="*/ 2286000 h 21600"/>
              <a:gd name="T4" fmla="*/ 6147594 w 21600"/>
              <a:gd name="T5" fmla="*/ 2286000 h 21600"/>
              <a:gd name="T6" fmla="*/ 6147594 w 21600"/>
              <a:gd name="T7" fmla="*/ 22860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marL="788988" indent="-788988">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marL="554737" indent="-554737" defTabSz="642915" fontAlgn="base" hangingPunct="0">
              <a:spcBef>
                <a:spcPts val="2953"/>
              </a:spcBef>
              <a:spcAft>
                <a:spcPct val="0"/>
              </a:spcAft>
              <a:buClr>
                <a:srgbClr val="5C86B9"/>
              </a:buClr>
              <a:buSzPct val="70000"/>
              <a:buFont typeface="Zapf Dingbats" charset="0"/>
              <a:buChar char="✤"/>
            </a:pPr>
            <a:endParaRPr lang="en-US" altLang="en-US" sz="2672">
              <a:latin typeface="Palatino" charset="0"/>
              <a:ea typeface="Palatino" charset="0"/>
              <a:cs typeface="Palatino" charset="0"/>
              <a:sym typeface="Palatino" charset="0"/>
            </a:endParaRPr>
          </a:p>
          <a:p>
            <a:pPr marL="554737" indent="-554737" defTabSz="642915" fontAlgn="base" hangingPunct="0">
              <a:spcBef>
                <a:spcPts val="2953"/>
              </a:spcBef>
              <a:spcAft>
                <a:spcPct val="0"/>
              </a:spcAft>
              <a:buClr>
                <a:srgbClr val="5C86B9"/>
              </a:buClr>
              <a:buSzPct val="70000"/>
              <a:buFont typeface="Zapf Dingbats" charset="0"/>
              <a:buChar char="✤"/>
            </a:pPr>
            <a:r>
              <a:rPr lang="en-US" altLang="en-US" sz="2672">
                <a:latin typeface="Palatino" charset="0"/>
                <a:ea typeface="Palatino" charset="0"/>
                <a:cs typeface="Palatino" charset="0"/>
                <a:sym typeface="Palatino" charset="0"/>
              </a:rPr>
              <a:t>Subgroup analyses consisted of participants who reported clinically meaningful symptoms on the mini-SPIN (a score of 6 or higher).                                        </a:t>
            </a:r>
            <a:r>
              <a:rPr lang="en-US" altLang="en-US" sz="1406">
                <a:latin typeface="Palatino" charset="0"/>
                <a:ea typeface="Palatino" charset="0"/>
                <a:cs typeface="Palatino" charset="0"/>
                <a:sym typeface="Palatino" charset="0"/>
              </a:rPr>
              <a:t>(Connor et al., 2001)</a:t>
            </a:r>
            <a:endParaRPr lang="en-US" altLang="en-US" sz="2672">
              <a:latin typeface="Palatino" charset="0"/>
              <a:ea typeface="Palatino" charset="0"/>
              <a:cs typeface="Palatino" charset="0"/>
              <a:sym typeface="Palatino" charset="0"/>
            </a:endParaRPr>
          </a:p>
        </p:txBody>
      </p:sp>
    </p:spTree>
    <p:extLst>
      <p:ext uri="{BB962C8B-B14F-4D97-AF65-F5344CB8AC3E}">
        <p14:creationId xmlns:p14="http://schemas.microsoft.com/office/powerpoint/2010/main" val="97403173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59936046" presetClass="entr" presetSubtype="0" fill="hold" grpId="0" nodeType="clickEffect">
                                  <p:stCondLst>
                                    <p:cond delay="0"/>
                                  </p:stCondLst>
                                  <p:childTnLst>
                                    <p:set>
                                      <p:cBhvr>
                                        <p:cTn id="6" dur="1" fill="hold">
                                          <p:stCondLst>
                                            <p:cond delay="499"/>
                                          </p:stCondLst>
                                        </p:cTn>
                                        <p:tgtEl>
                                          <p:spTgt spid="235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1"/>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Summary</a:t>
            </a:r>
            <a:endParaRPr lang="en-US" altLang="en-US" smtClean="0"/>
          </a:p>
        </p:txBody>
      </p:sp>
      <p:sp>
        <p:nvSpPr>
          <p:cNvPr id="25602" name="Rectangle 2"/>
          <p:cNvSpPr>
            <a:spLocks noGrp="1"/>
          </p:cNvSpPr>
          <p:nvPr>
            <p:ph type="body" idx="1"/>
          </p:nvPr>
        </p:nvSpPr>
        <p:spPr bwMode="auto">
          <a:xfrm>
            <a:off x="1752824" y="2089547"/>
            <a:ext cx="8645053" cy="444698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marL="1130682" indent="-1130682" defTabSz="410751" eaLnBrk="1">
              <a:spcBef>
                <a:spcPts val="2953"/>
              </a:spcBef>
              <a:buClr>
                <a:srgbClr val="5C86B9"/>
              </a:buClr>
              <a:buSzPct val="70000"/>
              <a:buFont typeface="Zapf Dingbats" charset="0"/>
              <a:buChar char="✤"/>
            </a:pPr>
            <a:r>
              <a:rPr lang="en-US" altLang="en-US" sz="2672">
                <a:latin typeface="Palatino" charset="0"/>
                <a:ea typeface="Palatino" charset="0"/>
                <a:cs typeface="Palatino" charset="0"/>
                <a:sym typeface="Palatino" charset="0"/>
              </a:rPr>
              <a:t>The psychosocial condition showed higher perceptions of credibility and lower blame compared to other conditions.</a:t>
            </a:r>
          </a:p>
          <a:p>
            <a:pPr marL="1130682" indent="-1130682" defTabSz="410751" eaLnBrk="1">
              <a:spcBef>
                <a:spcPts val="2953"/>
              </a:spcBef>
              <a:buClr>
                <a:srgbClr val="5C86B9"/>
              </a:buClr>
              <a:buSzPct val="70000"/>
              <a:buFont typeface="Zapf Dingbats" charset="0"/>
              <a:buChar char="✤"/>
            </a:pPr>
            <a:r>
              <a:rPr lang="en-US" altLang="en-US" sz="2672">
                <a:latin typeface="Palatino" charset="0"/>
                <a:ea typeface="Palatino" charset="0"/>
                <a:cs typeface="Palatino" charset="0"/>
                <a:sym typeface="Palatino" charset="0"/>
              </a:rPr>
              <a:t>Psychosocial condition yielded lowest blame.</a:t>
            </a:r>
          </a:p>
          <a:p>
            <a:pPr marL="1130682" indent="-1130682" defTabSz="410751" eaLnBrk="1">
              <a:spcBef>
                <a:spcPts val="2953"/>
              </a:spcBef>
              <a:buClr>
                <a:srgbClr val="5C86B9"/>
              </a:buClr>
              <a:buSzPct val="70000"/>
              <a:buFont typeface="Zapf Dingbats" charset="0"/>
              <a:buChar char="✤"/>
            </a:pPr>
            <a:r>
              <a:rPr lang="en-US" altLang="en-US" sz="2672">
                <a:latin typeface="Palatino" charset="0"/>
                <a:ea typeface="Palatino" charset="0"/>
                <a:cs typeface="Palatino" charset="0"/>
                <a:sym typeface="Palatino" charset="0"/>
              </a:rPr>
              <a:t>The biological condition increased perceptions of the effectiveness for medication, although psychotherapy was still important.</a:t>
            </a:r>
            <a:endParaRPr lang="en-US" altLang="en-US" smtClean="0"/>
          </a:p>
        </p:txBody>
      </p:sp>
    </p:spTree>
    <p:extLst>
      <p:ext uri="{BB962C8B-B14F-4D97-AF65-F5344CB8AC3E}">
        <p14:creationId xmlns:p14="http://schemas.microsoft.com/office/powerpoint/2010/main" val="1689585673"/>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59936046" presetClass="entr" presetSubtype="0" fill="hold" grpId="0" nodeType="clickEffect">
                                  <p:stCondLst>
                                    <p:cond delay="0"/>
                                  </p:stCondLst>
                                  <p:childTnLst>
                                    <p:set>
                                      <p:cBhvr>
                                        <p:cTn id="6" dur="1" fill="hold">
                                          <p:stCondLst>
                                            <p:cond delay="499"/>
                                          </p:stCondLst>
                                        </p:cTn>
                                        <p:tgtEl>
                                          <p:spTgt spid="2560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59936046" presetClass="entr" presetSubtype="0" fill="hold" grpId="0" nodeType="clickEffect">
                                  <p:stCondLst>
                                    <p:cond delay="0"/>
                                  </p:stCondLst>
                                  <p:childTnLst>
                                    <p:set>
                                      <p:cBhvr>
                                        <p:cTn id="10" dur="1" fill="hold">
                                          <p:stCondLst>
                                            <p:cond delay="499"/>
                                          </p:stCondLst>
                                        </p:cTn>
                                        <p:tgtEl>
                                          <p:spTgt spid="2560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659936046" presetClass="entr" presetSubtype="0" fill="hold" grpId="0" nodeType="clickEffect">
                                  <p:stCondLst>
                                    <p:cond delay="0"/>
                                  </p:stCondLst>
                                  <p:childTnLst>
                                    <p:set>
                                      <p:cBhvr>
                                        <p:cTn id="14" dur="1" fill="hold">
                                          <p:stCondLst>
                                            <p:cond delay="499"/>
                                          </p:stCondLst>
                                        </p:cTn>
                                        <p:tgtEl>
                                          <p:spTgt spid="2560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bldLvl="5"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1"/>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Limitations</a:t>
            </a:r>
            <a:endParaRPr lang="en-US" altLang="en-US" smtClean="0"/>
          </a:p>
        </p:txBody>
      </p:sp>
      <p:sp>
        <p:nvSpPr>
          <p:cNvPr id="27650" name="Rectangle 2"/>
          <p:cNvSpPr>
            <a:spLocks noGrp="1"/>
          </p:cNvSpPr>
          <p:nvPr>
            <p:ph type="body" idx="1"/>
          </p:nvPr>
        </p:nvSpPr>
        <p:spPr bwMode="auto">
          <a:xfrm>
            <a:off x="1774031" y="2098477"/>
            <a:ext cx="8643938" cy="444698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marL="1130682" indent="-1130682" defTabSz="410751" eaLnBrk="1">
              <a:spcBef>
                <a:spcPts val="2953"/>
              </a:spcBef>
              <a:buClr>
                <a:srgbClr val="5C86B9"/>
              </a:buClr>
              <a:buSzPct val="70000"/>
              <a:buFont typeface="Zapf Dingbats" charset="0"/>
              <a:buChar char="✤"/>
            </a:pPr>
            <a:r>
              <a:rPr lang="en-US" altLang="en-US" sz="2672">
                <a:latin typeface="Palatino" charset="0"/>
                <a:ea typeface="Palatino" charset="0"/>
                <a:cs typeface="Palatino" charset="0"/>
                <a:sym typeface="Palatino" charset="0"/>
              </a:rPr>
              <a:t>Computer-based limits reach to populations without access.</a:t>
            </a:r>
          </a:p>
          <a:p>
            <a:pPr marL="1130682" indent="-1130682" defTabSz="410751" eaLnBrk="1">
              <a:spcBef>
                <a:spcPts val="2953"/>
              </a:spcBef>
              <a:buClr>
                <a:srgbClr val="5C86B9"/>
              </a:buClr>
              <a:buSzPct val="70000"/>
              <a:buFont typeface="Zapf Dingbats" charset="0"/>
              <a:buChar char="✤"/>
            </a:pPr>
            <a:r>
              <a:rPr lang="en-US" altLang="en-US" sz="2672">
                <a:latin typeface="Palatino" charset="0"/>
                <a:ea typeface="Palatino" charset="0"/>
                <a:cs typeface="Palatino" charset="0"/>
                <a:sym typeface="Palatino" charset="0"/>
              </a:rPr>
              <a:t>SAD sample was symptomatic but not diagnosed.</a:t>
            </a:r>
          </a:p>
          <a:p>
            <a:pPr marL="1130682" indent="-1130682" defTabSz="410751" eaLnBrk="1">
              <a:spcBef>
                <a:spcPts val="2953"/>
              </a:spcBef>
              <a:buClr>
                <a:srgbClr val="5C86B9"/>
              </a:buClr>
              <a:buSzPct val="70000"/>
              <a:buFont typeface="Zapf Dingbats" charset="0"/>
              <a:buChar char="✤"/>
            </a:pPr>
            <a:r>
              <a:rPr lang="en-US" altLang="en-US" sz="2672">
                <a:latin typeface="Palatino" charset="0"/>
                <a:ea typeface="Palatino" charset="0"/>
                <a:cs typeface="Palatino" charset="0"/>
                <a:sym typeface="Palatino" charset="0"/>
              </a:rPr>
              <a:t>Implications for behavior outside this experimental work is unclear.</a:t>
            </a:r>
            <a:endParaRPr lang="en-US" altLang="en-US" smtClean="0"/>
          </a:p>
        </p:txBody>
      </p:sp>
    </p:spTree>
    <p:extLst>
      <p:ext uri="{BB962C8B-B14F-4D97-AF65-F5344CB8AC3E}">
        <p14:creationId xmlns:p14="http://schemas.microsoft.com/office/powerpoint/2010/main" val="144639905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59936046" presetClass="entr" presetSubtype="0" fill="hold" grpId="0" nodeType="clickEffect">
                                  <p:stCondLst>
                                    <p:cond delay="0"/>
                                  </p:stCondLst>
                                  <p:childTnLst>
                                    <p:set>
                                      <p:cBhvr>
                                        <p:cTn id="6" dur="1" fill="hold">
                                          <p:stCondLst>
                                            <p:cond delay="499"/>
                                          </p:stCondLst>
                                        </p:cTn>
                                        <p:tgtEl>
                                          <p:spTgt spid="2765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59936046" presetClass="entr" presetSubtype="0" fill="hold" grpId="0" nodeType="clickEffect">
                                  <p:stCondLst>
                                    <p:cond delay="0"/>
                                  </p:stCondLst>
                                  <p:childTnLst>
                                    <p:set>
                                      <p:cBhvr>
                                        <p:cTn id="10" dur="1" fill="hold">
                                          <p:stCondLst>
                                            <p:cond delay="499"/>
                                          </p:stCondLst>
                                        </p:cTn>
                                        <p:tgtEl>
                                          <p:spTgt spid="2765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659936046" presetClass="entr" presetSubtype="0" fill="hold" grpId="0" nodeType="clickEffect">
                                  <p:stCondLst>
                                    <p:cond delay="0"/>
                                  </p:stCondLst>
                                  <p:childTnLst>
                                    <p:set>
                                      <p:cBhvr>
                                        <p:cTn id="14" dur="1" fill="hold">
                                          <p:stCondLst>
                                            <p:cond delay="499"/>
                                          </p:stCondLst>
                                        </p:cTn>
                                        <p:tgtEl>
                                          <p:spTgt spid="2765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bldLvl="5"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1"/>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The Take-Away</a:t>
            </a:r>
            <a:endParaRPr lang="en-US" altLang="en-US" smtClean="0"/>
          </a:p>
        </p:txBody>
      </p:sp>
      <p:sp>
        <p:nvSpPr>
          <p:cNvPr id="29698" name="Rectangle 2"/>
          <p:cNvSpPr>
            <a:spLocks noGrp="1"/>
          </p:cNvSpPr>
          <p:nvPr>
            <p:ph type="body" idx="1"/>
          </p:nvPr>
        </p:nvSpPr>
        <p:spPr bwMode="auto">
          <a:xfrm>
            <a:off x="1774031" y="1735709"/>
            <a:ext cx="8643938" cy="444698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marL="1130682" indent="-1130682" defTabSz="410751" eaLnBrk="1">
              <a:spcBef>
                <a:spcPts val="2953"/>
              </a:spcBef>
              <a:buClr>
                <a:srgbClr val="5C86B9"/>
              </a:buClr>
              <a:buSzPct val="70000"/>
              <a:buFont typeface="Zapf Dingbats" charset="0"/>
              <a:buChar char="✤"/>
            </a:pPr>
            <a:r>
              <a:rPr lang="en-US" altLang="en-US" sz="2672">
                <a:latin typeface="Palatino" charset="0"/>
                <a:ea typeface="Palatino" charset="0"/>
                <a:cs typeface="Palatino" charset="0"/>
                <a:sym typeface="Palatino" charset="0"/>
              </a:rPr>
              <a:t>Biological framing promotes perceptions of pharmacological treatment in SAD.</a:t>
            </a:r>
          </a:p>
          <a:p>
            <a:pPr marL="1130682" indent="-1130682" defTabSz="410751" eaLnBrk="1">
              <a:spcBef>
                <a:spcPts val="2953"/>
              </a:spcBef>
              <a:buClr>
                <a:srgbClr val="5C86B9"/>
              </a:buClr>
              <a:buSzPct val="70000"/>
              <a:buFont typeface="Zapf Dingbats" charset="0"/>
              <a:buChar char="✤"/>
            </a:pPr>
            <a:r>
              <a:rPr lang="en-US" altLang="en-US" sz="2672">
                <a:latin typeface="Palatino" charset="0"/>
                <a:ea typeface="Palatino" charset="0"/>
                <a:cs typeface="Palatino" charset="0"/>
                <a:sym typeface="Palatino" charset="0"/>
              </a:rPr>
              <a:t>Appears to impact perceptions of credibility and stigma differently compared to other mental disorders.</a:t>
            </a:r>
            <a:endParaRPr lang="en-US" altLang="en-US" smtClean="0"/>
          </a:p>
        </p:txBody>
      </p:sp>
    </p:spTree>
    <p:extLst>
      <p:ext uri="{BB962C8B-B14F-4D97-AF65-F5344CB8AC3E}">
        <p14:creationId xmlns:p14="http://schemas.microsoft.com/office/powerpoint/2010/main" val="7426415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59936046" presetClass="entr" presetSubtype="0" fill="hold" grpId="0" nodeType="clickEffect">
                                  <p:stCondLst>
                                    <p:cond delay="0"/>
                                  </p:stCondLst>
                                  <p:childTnLst>
                                    <p:set>
                                      <p:cBhvr>
                                        <p:cTn id="6" dur="1" fill="hold">
                                          <p:stCondLst>
                                            <p:cond delay="499"/>
                                          </p:stCondLst>
                                        </p:cTn>
                                        <p:tgtEl>
                                          <p:spTgt spid="29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59936046" presetClass="entr" presetSubtype="0" fill="hold" grpId="0" nodeType="clickEffect">
                                  <p:stCondLst>
                                    <p:cond delay="0"/>
                                  </p:stCondLst>
                                  <p:childTnLst>
                                    <p:set>
                                      <p:cBhvr>
                                        <p:cTn id="10" dur="1" fill="hold">
                                          <p:stCondLst>
                                            <p:cond delay="499"/>
                                          </p:stCondLst>
                                        </p:cTn>
                                        <p:tgtEl>
                                          <p:spTgt spid="2969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bldLvl="5"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THANK YOU!</a:t>
            </a:r>
            <a:endParaRPr lang="en-US" altLang="en-US" smtClean="0"/>
          </a:p>
        </p:txBody>
      </p:sp>
      <p:sp>
        <p:nvSpPr>
          <p:cNvPr id="31746" name="AutoShape 2"/>
          <p:cNvSpPr>
            <a:spLocks/>
          </p:cNvSpPr>
          <p:nvPr/>
        </p:nvSpPr>
        <p:spPr bwMode="auto">
          <a:xfrm>
            <a:off x="1774031" y="2196703"/>
            <a:ext cx="3840882" cy="464344"/>
          </a:xfrm>
          <a:custGeom>
            <a:avLst/>
            <a:gdLst>
              <a:gd name="T0" fmla="*/ 2731294 w 21600"/>
              <a:gd name="T1" fmla="*/ 330200 h 21600"/>
              <a:gd name="T2" fmla="*/ 2731294 w 21600"/>
              <a:gd name="T3" fmla="*/ 330200 h 21600"/>
              <a:gd name="T4" fmla="*/ 2731294 w 21600"/>
              <a:gd name="T5" fmla="*/ 330200 h 21600"/>
              <a:gd name="T6" fmla="*/ 2731294 w 21600"/>
              <a:gd name="T7" fmla="*/ 330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5719" tIns="35719" rIns="35719" bIns="35719"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defTabSz="642915" fontAlgn="base" hangingPunct="0">
              <a:spcBef>
                <a:spcPct val="0"/>
              </a:spcBef>
              <a:spcAft>
                <a:spcPct val="0"/>
              </a:spcAft>
            </a:pPr>
            <a:r>
              <a:rPr lang="en-US" altLang="en-US" sz="1266">
                <a:solidFill>
                  <a:srgbClr val="314864"/>
                </a:solidFill>
              </a:rPr>
              <a:t>Monica Abdul-Chani</a:t>
            </a:r>
          </a:p>
          <a:p>
            <a:pPr defTabSz="642915" fontAlgn="base" hangingPunct="0">
              <a:spcBef>
                <a:spcPct val="0"/>
              </a:spcBef>
              <a:spcAft>
                <a:spcPct val="0"/>
              </a:spcAft>
            </a:pPr>
            <a:r>
              <a:rPr lang="en-US" altLang="en-US" sz="1266" u="sng">
                <a:solidFill>
                  <a:srgbClr val="0000FF"/>
                </a:solidFill>
                <a:hlinkClick r:id="rId2"/>
              </a:rPr>
              <a:t>mabdulch@skidmore.edu</a:t>
            </a:r>
            <a:endParaRPr lang="en-US" altLang="en-US" sz="2109"/>
          </a:p>
        </p:txBody>
      </p:sp>
      <p:sp>
        <p:nvSpPr>
          <p:cNvPr id="31747" name="AutoShape 3"/>
          <p:cNvSpPr>
            <a:spLocks/>
          </p:cNvSpPr>
          <p:nvPr/>
        </p:nvSpPr>
        <p:spPr bwMode="auto">
          <a:xfrm>
            <a:off x="1774031" y="3268266"/>
            <a:ext cx="3840882" cy="464344"/>
          </a:xfrm>
          <a:custGeom>
            <a:avLst/>
            <a:gdLst>
              <a:gd name="T0" fmla="*/ 2731294 w 21600"/>
              <a:gd name="T1" fmla="*/ 330200 h 21600"/>
              <a:gd name="T2" fmla="*/ 2731294 w 21600"/>
              <a:gd name="T3" fmla="*/ 330200 h 21600"/>
              <a:gd name="T4" fmla="*/ 2731294 w 21600"/>
              <a:gd name="T5" fmla="*/ 330200 h 21600"/>
              <a:gd name="T6" fmla="*/ 2731294 w 21600"/>
              <a:gd name="T7" fmla="*/ 330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5719" tIns="35719" rIns="35719" bIns="35719" anchor="ctr"/>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defTabSz="642915" fontAlgn="base" hangingPunct="0">
              <a:spcBef>
                <a:spcPct val="0"/>
              </a:spcBef>
              <a:spcAft>
                <a:spcPct val="0"/>
              </a:spcAft>
            </a:pPr>
            <a:r>
              <a:rPr lang="en-US" altLang="en-US" sz="1266">
                <a:solidFill>
                  <a:srgbClr val="314864"/>
                </a:solidFill>
              </a:rPr>
              <a:t>Gabriella Ponzini</a:t>
            </a:r>
          </a:p>
          <a:p>
            <a:pPr defTabSz="642915" fontAlgn="base" hangingPunct="0">
              <a:spcBef>
                <a:spcPct val="0"/>
              </a:spcBef>
              <a:spcAft>
                <a:spcPct val="0"/>
              </a:spcAft>
            </a:pPr>
            <a:r>
              <a:rPr lang="en-US" altLang="en-US" sz="1266" u="sng">
                <a:solidFill>
                  <a:srgbClr val="0000FF"/>
                </a:solidFill>
                <a:hlinkClick r:id="rId3"/>
              </a:rPr>
              <a:t>gponzini@skidmore.edu</a:t>
            </a:r>
            <a:endParaRPr lang="en-US" altLang="en-US" sz="2109"/>
          </a:p>
        </p:txBody>
      </p:sp>
      <p:sp>
        <p:nvSpPr>
          <p:cNvPr id="31748" name="AutoShape 4"/>
          <p:cNvSpPr>
            <a:spLocks/>
          </p:cNvSpPr>
          <p:nvPr/>
        </p:nvSpPr>
        <p:spPr bwMode="auto">
          <a:xfrm>
            <a:off x="4127004" y="5679281"/>
            <a:ext cx="6290965" cy="1135187"/>
          </a:xfrm>
          <a:custGeom>
            <a:avLst/>
            <a:gdLst>
              <a:gd name="T0" fmla="*/ 4473575 w 21600"/>
              <a:gd name="T1" fmla="*/ 807244 h 21600"/>
              <a:gd name="T2" fmla="*/ 4473575 w 21600"/>
              <a:gd name="T3" fmla="*/ 807244 h 21600"/>
              <a:gd name="T4" fmla="*/ 4473575 w 21600"/>
              <a:gd name="T5" fmla="*/ 807244 h 21600"/>
              <a:gd name="T6" fmla="*/ 4473575 w 21600"/>
              <a:gd name="T7" fmla="*/ 80724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2145" tIns="32145" rIns="32145" bIns="32145"/>
          <a:lstStyle>
            <a:lvl1pPr>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r" defTabSz="642915" fontAlgn="base" hangingPunct="0">
              <a:spcBef>
                <a:spcPct val="0"/>
              </a:spcBef>
              <a:spcAft>
                <a:spcPct val="0"/>
              </a:spcAft>
            </a:pPr>
            <a:r>
              <a:rPr lang="en-US" altLang="en-US" sz="2250" b="1">
                <a:solidFill>
                  <a:srgbClr val="314864"/>
                </a:solidFill>
              </a:rPr>
              <a:t>Cognition, Affect, and Treatment Attitudes (CAT) Lab </a:t>
            </a:r>
          </a:p>
          <a:p>
            <a:pPr algn="r" defTabSz="642915" fontAlgn="base" hangingPunct="0">
              <a:spcBef>
                <a:spcPct val="0"/>
              </a:spcBef>
              <a:spcAft>
                <a:spcPct val="0"/>
              </a:spcAft>
            </a:pPr>
            <a:r>
              <a:rPr lang="en-US" altLang="en-US" sz="1266">
                <a:solidFill>
                  <a:srgbClr val="314864"/>
                </a:solidFill>
              </a:rPr>
              <a:t>Director: Casey A. Schofield, PhD</a:t>
            </a:r>
          </a:p>
          <a:p>
            <a:pPr algn="r" defTabSz="642915" fontAlgn="base" hangingPunct="0">
              <a:spcBef>
                <a:spcPct val="0"/>
              </a:spcBef>
              <a:spcAft>
                <a:spcPct val="0"/>
              </a:spcAft>
            </a:pPr>
            <a:r>
              <a:rPr lang="en-US" altLang="en-US" sz="1266">
                <a:solidFill>
                  <a:srgbClr val="314864"/>
                </a:solidFill>
              </a:rPr>
              <a:t>https://academics.skidmore.edu/blogs/catlab/</a:t>
            </a:r>
            <a:endParaRPr lang="en-US" altLang="en-US" sz="2109"/>
          </a:p>
        </p:txBody>
      </p:sp>
      <p:pic>
        <p:nvPicPr>
          <p:cNvPr id="31749" name="Picture 5" descr="imag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41879" y="312540"/>
            <a:ext cx="1826121" cy="12300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1750" name="Picture 6" descr="image.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14976" y="6123533"/>
            <a:ext cx="748977" cy="6697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5141117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59936046" presetClass="entr" presetSubtype="0" fill="hold" grpId="0" nodeType="clickEffect">
                                  <p:stCondLst>
                                    <p:cond delay="0"/>
                                  </p:stCondLst>
                                  <p:childTnLst>
                                    <p:set>
                                      <p:cBhvr>
                                        <p:cTn id="6" dur="1" fill="hold">
                                          <p:stCondLst>
                                            <p:cond delay="499"/>
                                          </p:stCondLst>
                                        </p:cTn>
                                        <p:tgtEl>
                                          <p:spTgt spid="317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59936046" presetClass="entr" presetSubtype="0" fill="hold" grpId="0" nodeType="clickEffect">
                                  <p:stCondLst>
                                    <p:cond delay="0"/>
                                  </p:stCondLst>
                                  <p:childTnLst>
                                    <p:set>
                                      <p:cBhvr>
                                        <p:cTn id="10" dur="1" fill="hold">
                                          <p:stCondLst>
                                            <p:cond delay="499"/>
                                          </p:stCondLst>
                                        </p:cTn>
                                        <p:tgtEl>
                                          <p:spTgt spid="3174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659936046" presetClass="entr" presetSubtype="0" fill="hold" grpId="0" nodeType="clickEffect">
                                  <p:stCondLst>
                                    <p:cond delay="0"/>
                                  </p:stCondLst>
                                  <p:childTnLst>
                                    <p:set>
                                      <p:cBhvr>
                                        <p:cTn id="14" dur="1" fill="hold">
                                          <p:stCondLst>
                                            <p:cond delay="499"/>
                                          </p:stCondLst>
                                        </p:cTn>
                                        <p:tgtEl>
                                          <p:spTgt spid="3174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659936046" presetClass="entr" presetSubtype="0" fill="hold" nodeType="clickEffect">
                                  <p:stCondLst>
                                    <p:cond delay="0"/>
                                  </p:stCondLst>
                                  <p:childTnLst>
                                    <p:set>
                                      <p:cBhvr>
                                        <p:cTn id="18" dur="1" fill="hold">
                                          <p:stCondLst>
                                            <p:cond delay="499"/>
                                          </p:stCondLst>
                                        </p:cTn>
                                        <p:tgtEl>
                                          <p:spTgt spid="3174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1" fill="hold" nodeType="clickEffect">
                                  <p:stCondLst>
                                    <p:cond delay="0"/>
                                  </p:stCondLst>
                                  <p:childTnLst>
                                    <p:set>
                                      <p:cBhvr>
                                        <p:cTn id="22" dur="1" fill="hold">
                                          <p:stCondLst>
                                            <p:cond delay="0"/>
                                          </p:stCondLst>
                                        </p:cTn>
                                        <p:tgtEl>
                                          <p:spTgt spid="31750"/>
                                        </p:tgtEl>
                                        <p:attrNameLst>
                                          <p:attrName>style.visibility</p:attrName>
                                        </p:attrNameLst>
                                      </p:cBhvr>
                                      <p:to>
                                        <p:strVal val="visible"/>
                                      </p:to>
                                    </p:set>
                                    <p:anim calcmode="lin" valueType="num">
                                      <p:cBhvr additive="base">
                                        <p:cTn id="23" dur="500" fill="hold"/>
                                        <p:tgtEl>
                                          <p:spTgt spid="31750"/>
                                        </p:tgtEl>
                                        <p:attrNameLst>
                                          <p:attrName>ppt_x</p:attrName>
                                        </p:attrNameLst>
                                      </p:cBhvr>
                                      <p:tavLst>
                                        <p:tav tm="0">
                                          <p:val>
                                            <p:strVal val="#ppt_x"/>
                                          </p:val>
                                        </p:tav>
                                        <p:tav tm="100000">
                                          <p:val>
                                            <p:strVal val="#ppt_x"/>
                                          </p:val>
                                        </p:tav>
                                      </p:tavLst>
                                    </p:anim>
                                    <p:anim calcmode="lin" valueType="num">
                                      <p:cBhvr additive="base">
                                        <p:cTn id="24" dur="500" fill="hold"/>
                                        <p:tgtEl>
                                          <p:spTgt spid="3175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47" grpId="0" autoUpdateAnimBg="0"/>
      <p:bldP spid="31748"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 descr="imag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88793" y="3930179"/>
            <a:ext cx="4645670" cy="19980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47" name="AutoShape 2"/>
          <p:cNvSpPr>
            <a:spLocks/>
          </p:cNvSpPr>
          <p:nvPr/>
        </p:nvSpPr>
        <p:spPr bwMode="auto">
          <a:xfrm>
            <a:off x="1789658" y="2633142"/>
            <a:ext cx="8643938" cy="892969"/>
          </a:xfrm>
          <a:custGeom>
            <a:avLst/>
            <a:gdLst>
              <a:gd name="T0" fmla="*/ 6146800 w 21600"/>
              <a:gd name="T1" fmla="*/ 635000 h 21600"/>
              <a:gd name="T2" fmla="*/ 6146800 w 21600"/>
              <a:gd name="T3" fmla="*/ 635000 h 21600"/>
              <a:gd name="T4" fmla="*/ 6146800 w 21600"/>
              <a:gd name="T5" fmla="*/ 635000 h 21600"/>
              <a:gd name="T6" fmla="*/ 6146800 w 21600"/>
              <a:gd name="T7" fmla="*/ 6350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marL="508000" indent="-5080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marL="357175" indent="-357175" defTabSz="642915" fontAlgn="base" hangingPunct="0">
              <a:spcBef>
                <a:spcPts val="2953"/>
              </a:spcBef>
              <a:spcAft>
                <a:spcPct val="0"/>
              </a:spcAft>
              <a:buClr>
                <a:srgbClr val="5C86B9"/>
              </a:buClr>
              <a:buSzPct val="70000"/>
              <a:buFont typeface="Zapf Dingbats" charset="0"/>
              <a:buChar char="✤"/>
            </a:pPr>
            <a:r>
              <a:rPr lang="en-US" altLang="en-US" sz="2672">
                <a:latin typeface="Palatino" charset="0"/>
                <a:ea typeface="Palatino" charset="0"/>
                <a:cs typeface="Palatino" charset="0"/>
                <a:sym typeface="Palatino" charset="0"/>
              </a:rPr>
              <a:t>Exploratory mediation analysis was not significant in the symptomatic subgroup.</a:t>
            </a:r>
            <a:endParaRPr lang="en-US" altLang="en-US" sz="2109"/>
          </a:p>
        </p:txBody>
      </p:sp>
      <p:sp>
        <p:nvSpPr>
          <p:cNvPr id="31748" name="Rectangle 3"/>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Other Information</a:t>
            </a:r>
            <a:endParaRPr lang="en-US" altLang="en-US" smtClean="0"/>
          </a:p>
        </p:txBody>
      </p:sp>
    </p:spTree>
    <p:extLst>
      <p:ext uri="{BB962C8B-B14F-4D97-AF65-F5344CB8AC3E}">
        <p14:creationId xmlns:p14="http://schemas.microsoft.com/office/powerpoint/2010/main" val="1415606653"/>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Descriptor Vignette</a:t>
            </a:r>
            <a:endParaRPr lang="en-US" altLang="en-US" smtClean="0"/>
          </a:p>
        </p:txBody>
      </p:sp>
      <p:grpSp>
        <p:nvGrpSpPr>
          <p:cNvPr id="33795" name="Group 2"/>
          <p:cNvGrpSpPr>
            <a:grpSpLocks/>
          </p:cNvGrpSpPr>
          <p:nvPr/>
        </p:nvGrpSpPr>
        <p:grpSpPr bwMode="auto">
          <a:xfrm>
            <a:off x="2792016" y="2005832"/>
            <a:ext cx="6605736" cy="3769444"/>
            <a:chOff x="0" y="0"/>
            <a:chExt cx="9396412" cy="5360644"/>
          </a:xfrm>
        </p:grpSpPr>
        <p:sp>
          <p:nvSpPr>
            <p:cNvPr id="33796" name="AutoShape 3" descr="Venetian_Paper Tile.png"/>
            <p:cNvSpPr>
              <a:spLocks/>
            </p:cNvSpPr>
            <p:nvPr/>
          </p:nvSpPr>
          <p:spPr bwMode="auto">
            <a:xfrm>
              <a:off x="0" y="0"/>
              <a:ext cx="9396412" cy="5360644"/>
            </a:xfrm>
            <a:custGeom>
              <a:avLst/>
              <a:gdLst>
                <a:gd name="T0" fmla="*/ 4698206 w 21600"/>
                <a:gd name="T1" fmla="*/ 2680322 h 21600"/>
                <a:gd name="T2" fmla="*/ 4698206 w 21600"/>
                <a:gd name="T3" fmla="*/ 2680322 h 21600"/>
                <a:gd name="T4" fmla="*/ 4698206 w 21600"/>
                <a:gd name="T5" fmla="*/ 2680322 h 21600"/>
                <a:gd name="T6" fmla="*/ 4698206 w 21600"/>
                <a:gd name="T7" fmla="*/ 268032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blipFill dpi="0" rotWithShape="0">
              <a:blip r:embed="rId2"/>
              <a:srcRect/>
              <a:tile tx="0" ty="0" sx="100000" sy="100000" flip="none" algn="tl"/>
            </a:bli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pPr defTabSz="410751" eaLnBrk="0" fontAlgn="base" hangingPunct="0">
                <a:spcBef>
                  <a:spcPct val="0"/>
                </a:spcBef>
                <a:spcAft>
                  <a:spcPct val="0"/>
                </a:spcAft>
              </a:pPr>
              <a:endParaRPr lang="en-US" sz="2109">
                <a:solidFill>
                  <a:srgbClr val="000000"/>
                </a:solidFill>
                <a:latin typeface="Helvetica" panose="020B0604020202020204" pitchFamily="34" charset="0"/>
                <a:cs typeface="Helvetica" panose="020B0604020202020204" pitchFamily="34" charset="0"/>
                <a:sym typeface="Helvetica" panose="020B0604020202020204" pitchFamily="34" charset="0"/>
              </a:endParaRPr>
            </a:p>
          </p:txBody>
        </p:sp>
        <p:sp>
          <p:nvSpPr>
            <p:cNvPr id="33797" name="AutoShape 4"/>
            <p:cNvSpPr>
              <a:spLocks/>
            </p:cNvSpPr>
            <p:nvPr/>
          </p:nvSpPr>
          <p:spPr bwMode="auto">
            <a:xfrm>
              <a:off x="0" y="534270"/>
              <a:ext cx="9396412" cy="4292601"/>
            </a:xfrm>
            <a:custGeom>
              <a:avLst/>
              <a:gdLst>
                <a:gd name="T0" fmla="*/ 4698206 w 21600"/>
                <a:gd name="T1" fmla="*/ 2146301 h 21600"/>
                <a:gd name="T2" fmla="*/ 4698206 w 21600"/>
                <a:gd name="T3" fmla="*/ 2146301 h 21600"/>
                <a:gd name="T4" fmla="*/ 4698206 w 21600"/>
                <a:gd name="T5" fmla="*/ 2146301 h 21600"/>
                <a:gd name="T6" fmla="*/ 4698206 w 21600"/>
                <a:gd name="T7" fmla="*/ 214630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5719" tIns="35719" rIns="35719" bIns="35719" anchor="ctr"/>
            <a:lstStyle>
              <a:lvl1pPr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just" defTabSz="321457" fontAlgn="base" hangingPunct="0">
                <a:spcBef>
                  <a:spcPct val="0"/>
                </a:spcBef>
                <a:spcAft>
                  <a:spcPct val="0"/>
                </a:spcAft>
              </a:pPr>
              <a:r>
                <a:rPr lang="en-US" altLang="en-US" sz="1758">
                  <a:solidFill>
                    <a:srgbClr val="FFFFFF"/>
                  </a:solidFill>
                </a:rPr>
                <a:t>Nicole is a 21-year-old college student who has decided to seek treatment for what she calls “crippling shyness.” For many years, she has felt extremely nervous any time she has had to speak in front of a group or meet new people. This has made it very difficult for her to form new friendships, give presentations as part of her coursework, or even participate in classroom discussions. She is always afraid that she will embarrass herself or that others will judge her negatively. Her overwhelming shyness has gotten much worse in recent years; she is now careful not to take any courses that require class presentations and avoids almost all situations in which she might have to meet new people.</a:t>
              </a:r>
              <a:endParaRPr lang="en-US" altLang="en-US" sz="2109"/>
            </a:p>
          </p:txBody>
        </p:sp>
      </p:grpSp>
    </p:spTree>
    <p:extLst>
      <p:ext uri="{BB962C8B-B14F-4D97-AF65-F5344CB8AC3E}">
        <p14:creationId xmlns:p14="http://schemas.microsoft.com/office/powerpoint/2010/main" val="2567968212"/>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Psychosocial Vignette</a:t>
            </a:r>
            <a:endParaRPr lang="en-US" altLang="en-US" smtClean="0"/>
          </a:p>
        </p:txBody>
      </p:sp>
      <p:grpSp>
        <p:nvGrpSpPr>
          <p:cNvPr id="34819" name="Group 2"/>
          <p:cNvGrpSpPr>
            <a:grpSpLocks/>
          </p:cNvGrpSpPr>
          <p:nvPr/>
        </p:nvGrpSpPr>
        <p:grpSpPr bwMode="auto">
          <a:xfrm>
            <a:off x="3530947" y="1955602"/>
            <a:ext cx="5128990" cy="3865439"/>
            <a:chOff x="0" y="0"/>
            <a:chExt cx="7294563" cy="5496234"/>
          </a:xfrm>
        </p:grpSpPr>
        <p:sp>
          <p:nvSpPr>
            <p:cNvPr id="34820" name="AutoShape 3" descr="Venetian_Paper Tile.png"/>
            <p:cNvSpPr>
              <a:spLocks/>
            </p:cNvSpPr>
            <p:nvPr/>
          </p:nvSpPr>
          <p:spPr bwMode="auto">
            <a:xfrm>
              <a:off x="0" y="0"/>
              <a:ext cx="7294563" cy="5496234"/>
            </a:xfrm>
            <a:prstGeom prst="roundRect">
              <a:avLst>
                <a:gd name="adj" fmla="val 7875"/>
              </a:avLst>
            </a:prstGeom>
            <a:blipFill dpi="0" rotWithShape="0">
              <a:blip r:embed="rId2"/>
              <a:srcRect/>
              <a:tile tx="0" ty="0" sx="100000" sy="100000" flip="none" algn="tl"/>
            </a:blipFill>
            <a:ln>
              <a:noFill/>
            </a:ln>
            <a:effectLst/>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just" defTabSz="321457" fontAlgn="base" hangingPunct="0">
                <a:spcBef>
                  <a:spcPct val="0"/>
                </a:spcBef>
                <a:spcAft>
                  <a:spcPct val="0"/>
                </a:spcAft>
              </a:pPr>
              <a:endParaRPr lang="en-US" altLang="en-US" sz="1266">
                <a:solidFill>
                  <a:srgbClr val="314864"/>
                </a:solidFill>
              </a:endParaRPr>
            </a:p>
          </p:txBody>
        </p:sp>
        <p:sp>
          <p:nvSpPr>
            <p:cNvPr id="34821" name="AutoShape 4"/>
            <p:cNvSpPr>
              <a:spLocks/>
            </p:cNvSpPr>
            <p:nvPr/>
          </p:nvSpPr>
          <p:spPr bwMode="auto">
            <a:xfrm>
              <a:off x="126732" y="411316"/>
              <a:ext cx="7041098" cy="4673601"/>
            </a:xfrm>
            <a:custGeom>
              <a:avLst/>
              <a:gdLst>
                <a:gd name="T0" fmla="*/ 3520549 w 21600"/>
                <a:gd name="T1" fmla="*/ 2336801 h 21600"/>
                <a:gd name="T2" fmla="*/ 3520549 w 21600"/>
                <a:gd name="T3" fmla="*/ 2336801 h 21600"/>
                <a:gd name="T4" fmla="*/ 3520549 w 21600"/>
                <a:gd name="T5" fmla="*/ 2336801 h 21600"/>
                <a:gd name="T6" fmla="*/ 3520549 w 21600"/>
                <a:gd name="T7" fmla="*/ 233680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5719" tIns="35719" rIns="35719" bIns="35719" anchor="ctr"/>
            <a:lstStyle>
              <a:lvl1pPr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just" defTabSz="321457" fontAlgn="base" hangingPunct="0">
                <a:spcBef>
                  <a:spcPct val="0"/>
                </a:spcBef>
                <a:spcAft>
                  <a:spcPct val="0"/>
                </a:spcAft>
              </a:pPr>
              <a:r>
                <a:rPr lang="en-US" altLang="en-US" sz="1758">
                  <a:solidFill>
                    <a:srgbClr val="FFFFFF"/>
                  </a:solidFill>
                </a:rPr>
                <a:t>When she was young, Nicole was overweight and wore thick glasses. Because of this, other children in her classes frequently teased and bullied her. Although she had a few friends during her childhood, she often felt like an outcast, and the older she got, the fewer friends she had. Nicole is an only child, and her parents both worked long hours when she was growing up. As a result, she often had no one to talk to about the problems she was experiencing. She feels that she may have never really learned to confide in or trust anyone.</a:t>
              </a:r>
              <a:endParaRPr lang="en-US" altLang="en-US" sz="2109"/>
            </a:p>
          </p:txBody>
        </p:sp>
      </p:grpSp>
    </p:spTree>
    <p:extLst>
      <p:ext uri="{BB962C8B-B14F-4D97-AF65-F5344CB8AC3E}">
        <p14:creationId xmlns:p14="http://schemas.microsoft.com/office/powerpoint/2010/main" val="3232275972"/>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Biological Vignette </a:t>
            </a:r>
            <a:endParaRPr lang="en-US" altLang="en-US" smtClean="0"/>
          </a:p>
        </p:txBody>
      </p:sp>
      <p:grpSp>
        <p:nvGrpSpPr>
          <p:cNvPr id="35843" name="Group 2"/>
          <p:cNvGrpSpPr>
            <a:grpSpLocks/>
          </p:cNvGrpSpPr>
          <p:nvPr/>
        </p:nvGrpSpPr>
        <p:grpSpPr bwMode="auto">
          <a:xfrm>
            <a:off x="3421559" y="1747986"/>
            <a:ext cx="5347767" cy="4059660"/>
            <a:chOff x="0" y="0"/>
            <a:chExt cx="7605713" cy="5773624"/>
          </a:xfrm>
        </p:grpSpPr>
        <p:sp>
          <p:nvSpPr>
            <p:cNvPr id="35844" name="AutoShape 3" descr="Venetian_Paper Tile.png"/>
            <p:cNvSpPr>
              <a:spLocks/>
            </p:cNvSpPr>
            <p:nvPr/>
          </p:nvSpPr>
          <p:spPr bwMode="auto">
            <a:xfrm>
              <a:off x="0" y="0"/>
              <a:ext cx="7605713" cy="5773624"/>
            </a:xfrm>
            <a:prstGeom prst="roundRect">
              <a:avLst>
                <a:gd name="adj" fmla="val 12079"/>
              </a:avLst>
            </a:prstGeom>
            <a:blipFill dpi="0" rotWithShape="0">
              <a:blip r:embed="rId2"/>
              <a:srcRect/>
              <a:tile tx="0" ty="0" sx="100000" sy="100000" flip="none" algn="tl"/>
            </a:blipFill>
            <a:ln>
              <a:noFill/>
            </a:ln>
            <a:effectLst/>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just" defTabSz="321457" fontAlgn="base" hangingPunct="0">
                <a:spcBef>
                  <a:spcPct val="0"/>
                </a:spcBef>
                <a:spcAft>
                  <a:spcPct val="0"/>
                </a:spcAft>
              </a:pPr>
              <a:endParaRPr lang="en-US" altLang="en-US" sz="1266">
                <a:solidFill>
                  <a:srgbClr val="324863"/>
                </a:solidFill>
              </a:endParaRPr>
            </a:p>
          </p:txBody>
        </p:sp>
        <p:sp>
          <p:nvSpPr>
            <p:cNvPr id="35845" name="AutoShape 4"/>
            <p:cNvSpPr>
              <a:spLocks/>
            </p:cNvSpPr>
            <p:nvPr/>
          </p:nvSpPr>
          <p:spPr bwMode="auto">
            <a:xfrm>
              <a:off x="204187" y="410311"/>
              <a:ext cx="7197340" cy="4953001"/>
            </a:xfrm>
            <a:custGeom>
              <a:avLst/>
              <a:gdLst>
                <a:gd name="T0" fmla="*/ 3598670 w 21600"/>
                <a:gd name="T1" fmla="*/ 2476501 h 21600"/>
                <a:gd name="T2" fmla="*/ 3598670 w 21600"/>
                <a:gd name="T3" fmla="*/ 2476501 h 21600"/>
                <a:gd name="T4" fmla="*/ 3598670 w 21600"/>
                <a:gd name="T5" fmla="*/ 2476501 h 21600"/>
                <a:gd name="T6" fmla="*/ 3598670 w 21600"/>
                <a:gd name="T7" fmla="*/ 247650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just" defTabSz="321457" fontAlgn="base" hangingPunct="0">
                <a:spcBef>
                  <a:spcPct val="0"/>
                </a:spcBef>
                <a:spcAft>
                  <a:spcPct val="0"/>
                </a:spcAft>
              </a:pPr>
              <a:r>
                <a:rPr lang="en-US" altLang="en-US" sz="1758">
                  <a:solidFill>
                    <a:srgbClr val="FFFFFF"/>
                  </a:solidFill>
                </a:rPr>
                <a:t>Nicole’s mother has commiserated with her about her shyness, explaining that she was extremely shy too when she was younger, and has even conjectured that shyness might run in her family: after all, her mother and brother also had similar problems. Nicole’s mother reports that a doctor once told her she probably had low levels of a chemical called serotonin in her brain. Nicole recently underwent an fMRI scan when she participated in a research study, and the technician noticed that her amygdala—a part of the brain important in fear—was more active than an average person’s.</a:t>
              </a:r>
              <a:endParaRPr lang="en-US" altLang="en-US" sz="2109"/>
            </a:p>
          </p:txBody>
        </p:sp>
      </p:grpSp>
    </p:spTree>
    <p:extLst>
      <p:ext uri="{BB962C8B-B14F-4D97-AF65-F5344CB8AC3E}">
        <p14:creationId xmlns:p14="http://schemas.microsoft.com/office/powerpoint/2010/main" val="2462795594"/>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Biopsychosocial Vignette #1</a:t>
            </a:r>
            <a:endParaRPr lang="en-US" altLang="en-US" smtClean="0"/>
          </a:p>
        </p:txBody>
      </p:sp>
      <p:grpSp>
        <p:nvGrpSpPr>
          <p:cNvPr id="36867" name="Group 2"/>
          <p:cNvGrpSpPr>
            <a:grpSpLocks/>
          </p:cNvGrpSpPr>
          <p:nvPr/>
        </p:nvGrpSpPr>
        <p:grpSpPr bwMode="auto">
          <a:xfrm>
            <a:off x="3462859" y="1766963"/>
            <a:ext cx="5265167" cy="4123283"/>
            <a:chOff x="0" y="0"/>
            <a:chExt cx="7488238" cy="5865813"/>
          </a:xfrm>
        </p:grpSpPr>
        <p:sp>
          <p:nvSpPr>
            <p:cNvPr id="36868" name="AutoShape 3" descr="Venetian_Paper Tile.png"/>
            <p:cNvSpPr>
              <a:spLocks/>
            </p:cNvSpPr>
            <p:nvPr/>
          </p:nvSpPr>
          <p:spPr bwMode="auto">
            <a:xfrm>
              <a:off x="0" y="0"/>
              <a:ext cx="7488238" cy="5865813"/>
            </a:xfrm>
            <a:prstGeom prst="roundRect">
              <a:avLst>
                <a:gd name="adj" fmla="val 5880"/>
              </a:avLst>
            </a:prstGeom>
            <a:blipFill dpi="0" rotWithShape="0">
              <a:blip r:embed="rId2"/>
              <a:srcRect/>
              <a:tile tx="0" ty="0" sx="100000" sy="100000" flip="none" algn="tl"/>
            </a:blipFill>
            <a:ln>
              <a:noFill/>
            </a:ln>
            <a:effectLst/>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just" defTabSz="321457" fontAlgn="base" hangingPunct="0">
                <a:spcBef>
                  <a:spcPct val="0"/>
                </a:spcBef>
                <a:spcAft>
                  <a:spcPct val="0"/>
                </a:spcAft>
              </a:pPr>
              <a:endParaRPr lang="en-US" altLang="en-US" sz="1266">
                <a:solidFill>
                  <a:srgbClr val="324863"/>
                </a:solidFill>
              </a:endParaRPr>
            </a:p>
          </p:txBody>
        </p:sp>
        <p:sp>
          <p:nvSpPr>
            <p:cNvPr id="36869" name="AutoShape 4"/>
            <p:cNvSpPr>
              <a:spLocks/>
            </p:cNvSpPr>
            <p:nvPr/>
          </p:nvSpPr>
          <p:spPr bwMode="auto">
            <a:xfrm>
              <a:off x="101041" y="570706"/>
              <a:ext cx="7286155" cy="4724401"/>
            </a:xfrm>
            <a:custGeom>
              <a:avLst/>
              <a:gdLst>
                <a:gd name="T0" fmla="*/ 3643077 w 21600"/>
                <a:gd name="T1" fmla="*/ 2362201 h 21600"/>
                <a:gd name="T2" fmla="*/ 3643077 w 21600"/>
                <a:gd name="T3" fmla="*/ 2362201 h 21600"/>
                <a:gd name="T4" fmla="*/ 3643077 w 21600"/>
                <a:gd name="T5" fmla="*/ 2362201 h 21600"/>
                <a:gd name="T6" fmla="*/ 3643077 w 21600"/>
                <a:gd name="T7" fmla="*/ 236220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just" defTabSz="321457" fontAlgn="base" hangingPunct="0">
                <a:spcBef>
                  <a:spcPct val="0"/>
                </a:spcBef>
                <a:spcAft>
                  <a:spcPct val="0"/>
                </a:spcAft>
              </a:pPr>
              <a:r>
                <a:rPr lang="en-US" altLang="en-US" sz="1828">
                  <a:solidFill>
                    <a:srgbClr val="FFFFFF"/>
                  </a:solidFill>
                </a:rPr>
                <a:t>When she was young, Nicole was overweight and wore thick glasses. Children in Nicole's classes frequently teased and bullied her. She felt like an outcast, and the older she got the fewer friends she had. She feels she never really learned to confide in or trust anyone. In addition, her mother has conjectured that shyness might run in her family. Nicole recently underwent an fMRI scan when she was participating in a research study, and the technician noticed that her amygdala—a part of the brain important in fear—was more active than an average person’s.</a:t>
              </a:r>
              <a:endParaRPr lang="en-US" altLang="en-US" sz="2109"/>
            </a:p>
          </p:txBody>
        </p:sp>
      </p:grpSp>
    </p:spTree>
    <p:extLst>
      <p:ext uri="{BB962C8B-B14F-4D97-AF65-F5344CB8AC3E}">
        <p14:creationId xmlns:p14="http://schemas.microsoft.com/office/powerpoint/2010/main" val="3141571841"/>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Grp="1"/>
          </p:cNvSpPr>
          <p:nvPr>
            <p:ph type="title"/>
          </p:nvPr>
        </p:nvSpPr>
        <p:spPr bwMode="auto">
          <a:xfrm>
            <a:off x="1774031" y="312539"/>
            <a:ext cx="8643938" cy="1437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ctr" anchorCtr="0" compatLnSpc="1">
            <a:prstTxWarp prst="textNoShape">
              <a:avLst/>
            </a:prstTxWarp>
          </a:bodyPr>
          <a:lstStyle/>
          <a:p>
            <a:pPr defTabSz="410751" eaLnBrk="1"/>
            <a:r>
              <a:rPr lang="en-US" altLang="en-US" sz="4500">
                <a:solidFill>
                  <a:srgbClr val="314864"/>
                </a:solidFill>
                <a:latin typeface="Didot" charset="0"/>
                <a:ea typeface="Didot" charset="0"/>
                <a:cs typeface="Didot" charset="0"/>
                <a:sym typeface="Didot" charset="0"/>
              </a:rPr>
              <a:t>Biopsychosocial Vignette #2</a:t>
            </a:r>
            <a:endParaRPr lang="en-US" altLang="en-US" smtClean="0"/>
          </a:p>
        </p:txBody>
      </p:sp>
      <p:grpSp>
        <p:nvGrpSpPr>
          <p:cNvPr id="37891" name="Group 2"/>
          <p:cNvGrpSpPr>
            <a:grpSpLocks/>
          </p:cNvGrpSpPr>
          <p:nvPr/>
        </p:nvGrpSpPr>
        <p:grpSpPr bwMode="auto">
          <a:xfrm>
            <a:off x="3307705" y="1866305"/>
            <a:ext cx="5575474" cy="4169048"/>
            <a:chOff x="0" y="-1"/>
            <a:chExt cx="7929563" cy="5927727"/>
          </a:xfrm>
        </p:grpSpPr>
        <p:sp>
          <p:nvSpPr>
            <p:cNvPr id="37892" name="AutoShape 3" descr="Venetian_Paper Tile.png"/>
            <p:cNvSpPr>
              <a:spLocks/>
            </p:cNvSpPr>
            <p:nvPr/>
          </p:nvSpPr>
          <p:spPr bwMode="auto">
            <a:xfrm>
              <a:off x="0" y="-1"/>
              <a:ext cx="7929563" cy="5927727"/>
            </a:xfrm>
            <a:prstGeom prst="roundRect">
              <a:avLst>
                <a:gd name="adj" fmla="val 8120"/>
              </a:avLst>
            </a:prstGeom>
            <a:blipFill dpi="0" rotWithShape="0">
              <a:blip r:embed="rId2"/>
              <a:srcRect/>
              <a:tile tx="0" ty="0" sx="100000" sy="100000" flip="none" algn="tl"/>
            </a:blipFill>
            <a:ln>
              <a:noFill/>
            </a:ln>
            <a:effectLst/>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just" defTabSz="321457" fontAlgn="base" hangingPunct="0">
                <a:spcBef>
                  <a:spcPct val="0"/>
                </a:spcBef>
                <a:spcAft>
                  <a:spcPct val="0"/>
                </a:spcAft>
              </a:pPr>
              <a:endParaRPr lang="en-US" altLang="en-US" sz="1266">
                <a:solidFill>
                  <a:srgbClr val="324863"/>
                </a:solidFill>
              </a:endParaRPr>
            </a:p>
          </p:txBody>
        </p:sp>
        <p:sp>
          <p:nvSpPr>
            <p:cNvPr id="37893" name="AutoShape 4"/>
            <p:cNvSpPr>
              <a:spLocks/>
            </p:cNvSpPr>
            <p:nvPr/>
          </p:nvSpPr>
          <p:spPr bwMode="auto">
            <a:xfrm>
              <a:off x="141068" y="868362"/>
              <a:ext cx="7647424" cy="4191001"/>
            </a:xfrm>
            <a:custGeom>
              <a:avLst/>
              <a:gdLst>
                <a:gd name="T0" fmla="*/ 3823712 w 21600"/>
                <a:gd name="T1" fmla="*/ 2095500 h 21600"/>
                <a:gd name="T2" fmla="*/ 3823712 w 21600"/>
                <a:gd name="T3" fmla="*/ 2095500 h 21600"/>
                <a:gd name="T4" fmla="*/ 3823712 w 21600"/>
                <a:gd name="T5" fmla="*/ 2095500 h 21600"/>
                <a:gd name="T6" fmla="*/ 3823712 w 21600"/>
                <a:gd name="T7" fmla="*/ 20955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1pPr>
              <a:lvl2pPr marL="742950" indent="-28575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2pPr>
              <a:lvl3pPr marL="11430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3pPr>
              <a:lvl4pPr marL="16002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4pPr>
              <a:lvl5pPr marL="2057400" indent="-228600" defTabSz="457200">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5pPr>
              <a:lvl6pPr marL="25146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6pPr>
              <a:lvl7pPr marL="29718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7pPr>
              <a:lvl8pPr marL="34290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8pPr>
              <a:lvl9pPr marL="3886200" indent="-228600" defTabSz="457200" eaLnBrk="0" fontAlgn="base" hangingPunct="0">
                <a:spcBef>
                  <a:spcPct val="0"/>
                </a:spcBef>
                <a:spcAft>
                  <a:spcPct val="0"/>
                </a:spcAft>
                <a:defRPr sz="3000">
                  <a:solidFill>
                    <a:srgbClr val="00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lvl9pPr>
            </a:lstStyle>
            <a:p>
              <a:pPr algn="just" defTabSz="321457" fontAlgn="base" hangingPunct="0">
                <a:spcBef>
                  <a:spcPct val="0"/>
                </a:spcBef>
                <a:spcAft>
                  <a:spcPct val="0"/>
                </a:spcAft>
              </a:pPr>
              <a:r>
                <a:rPr lang="en-US" altLang="en-US" sz="1758">
                  <a:solidFill>
                    <a:srgbClr val="FFFFFF"/>
                  </a:solidFill>
                </a:rPr>
                <a:t>Nicole's mother has conjectured that shyness might run in her family Further, Nicole recently underwent an fMRI scan when she was participating in a research study, and the technician noticed that her amygdala—a part of the brain important in fear—was more active than an average person’s. Further, when she was young, Nicole was overweight and wore thick glasses. Children in Nicole's classes frequently teased and bullied her. She felt like an outcast, and the older she got the fewer friends she had. She feels she never really learned to confide in or trust anyone.</a:t>
              </a:r>
              <a:endParaRPr lang="en-US" altLang="en-US" sz="2109"/>
            </a:p>
          </p:txBody>
        </p:sp>
      </p:grpSp>
    </p:spTree>
    <p:extLst>
      <p:ext uri="{BB962C8B-B14F-4D97-AF65-F5344CB8AC3E}">
        <p14:creationId xmlns:p14="http://schemas.microsoft.com/office/powerpoint/2010/main" val="231041590"/>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Research Collaborations Across Liberal Arts Colleges</a:t>
            </a:r>
            <a:endParaRPr lang="en-US" dirty="0"/>
          </a:p>
        </p:txBody>
      </p:sp>
      <p:sp>
        <p:nvSpPr>
          <p:cNvPr id="3" name="Subtitle 2"/>
          <p:cNvSpPr>
            <a:spLocks noGrp="1"/>
          </p:cNvSpPr>
          <p:nvPr>
            <p:ph type="subTitle" idx="1"/>
          </p:nvPr>
        </p:nvSpPr>
        <p:spPr/>
        <p:txBody>
          <a:bodyPr/>
          <a:lstStyle/>
          <a:p>
            <a:r>
              <a:rPr lang="en-US" dirty="0" smtClean="0"/>
              <a:t>Helen Z. MacDonald, Ph.D.</a:t>
            </a:r>
          </a:p>
          <a:p>
            <a:r>
              <a:rPr lang="en-US" dirty="0" smtClean="0"/>
              <a:t>Emmanuel College </a:t>
            </a:r>
          </a:p>
        </p:txBody>
      </p:sp>
    </p:spTree>
    <p:extLst>
      <p:ext uri="{BB962C8B-B14F-4D97-AF65-F5344CB8AC3E}">
        <p14:creationId xmlns:p14="http://schemas.microsoft.com/office/powerpoint/2010/main" val="16845989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experience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Expanded on an existing research collaboration with a LAC colleague</a:t>
            </a:r>
          </a:p>
          <a:p>
            <a:r>
              <a:rPr lang="en-US" dirty="0" smtClean="0"/>
              <a:t>Developed a research project incorporating common interests and those specific to our research lines</a:t>
            </a:r>
          </a:p>
          <a:p>
            <a:r>
              <a:rPr lang="en-US" dirty="0" smtClean="0"/>
              <a:t>Collaboratively drafted IRB correspondence, created an assessment battery, formatted our survey in </a:t>
            </a:r>
            <a:r>
              <a:rPr lang="en-US" dirty="0" err="1" smtClean="0"/>
              <a:t>qualtrics</a:t>
            </a:r>
            <a:endParaRPr lang="en-US" dirty="0" smtClean="0"/>
          </a:p>
          <a:p>
            <a:pPr lvl="1"/>
            <a:r>
              <a:rPr lang="en-US" dirty="0" smtClean="0"/>
              <a:t>Each participant received ICF for his/her institution and was then routed to our common survey</a:t>
            </a:r>
          </a:p>
          <a:p>
            <a:pPr lvl="1"/>
            <a:r>
              <a:rPr lang="en-US" dirty="0"/>
              <a:t>S</a:t>
            </a:r>
            <a:r>
              <a:rPr lang="en-US" dirty="0" smtClean="0"/>
              <a:t>urvey diverged again at the end, awarding research participation credit in different ways for each institution</a:t>
            </a:r>
          </a:p>
          <a:p>
            <a:pPr lvl="1"/>
            <a:r>
              <a:rPr lang="en-US" dirty="0" smtClean="0"/>
              <a:t>Survey administration was simple and FAST</a:t>
            </a:r>
            <a:endParaRPr lang="en-US" dirty="0"/>
          </a:p>
        </p:txBody>
      </p:sp>
    </p:spTree>
    <p:extLst>
      <p:ext uri="{BB962C8B-B14F-4D97-AF65-F5344CB8AC3E}">
        <p14:creationId xmlns:p14="http://schemas.microsoft.com/office/powerpoint/2010/main" val="1351641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Fostering collaboration across institutions</a:t>
            </a:r>
          </a:p>
          <a:p>
            <a:pPr marL="514350" indent="-514350">
              <a:buFont typeface="+mj-lt"/>
              <a:buAutoNum type="arabicPeriod"/>
            </a:pPr>
            <a:r>
              <a:rPr lang="en-US" dirty="0" smtClean="0"/>
              <a:t>Working with a colleague with shared interests</a:t>
            </a:r>
          </a:p>
          <a:p>
            <a:pPr marL="514350" indent="-514350">
              <a:buFont typeface="+mj-lt"/>
              <a:buAutoNum type="arabicPeriod"/>
            </a:pPr>
            <a:r>
              <a:rPr lang="en-US" smtClean="0"/>
              <a:t>Minimizing research </a:t>
            </a:r>
            <a:r>
              <a:rPr lang="en-US" dirty="0" smtClean="0"/>
              <a:t>isolation</a:t>
            </a:r>
            <a:endParaRPr lang="en-US" dirty="0"/>
          </a:p>
          <a:p>
            <a:pPr marL="514350" indent="-514350">
              <a:buFont typeface="+mj-lt"/>
              <a:buAutoNum type="arabicPeriod"/>
            </a:pPr>
            <a:r>
              <a:rPr lang="en-US" dirty="0" smtClean="0"/>
              <a:t>Collecting a large, balanced, and diverse sample!</a:t>
            </a:r>
          </a:p>
          <a:p>
            <a:pPr marL="514350" indent="-514350">
              <a:buFont typeface="+mj-lt"/>
              <a:buAutoNum type="arabicPeriod"/>
            </a:pPr>
            <a:r>
              <a:rPr lang="en-US" dirty="0" smtClean="0"/>
              <a:t>Increasing productivity</a:t>
            </a:r>
          </a:p>
        </p:txBody>
      </p:sp>
    </p:spTree>
    <p:extLst>
      <p:ext uri="{BB962C8B-B14F-4D97-AF65-F5344CB8AC3E}">
        <p14:creationId xmlns:p14="http://schemas.microsoft.com/office/powerpoint/2010/main" val="81973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Topics</a:t>
            </a:r>
            <a:endParaRPr lang="en-US"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smtClean="0"/>
              <a:t>Common participant pool</a:t>
            </a:r>
          </a:p>
          <a:p>
            <a:pPr marL="914400" lvl="1" indent="-514350"/>
            <a:r>
              <a:rPr lang="en-US" dirty="0" smtClean="0"/>
              <a:t>What might this look like?</a:t>
            </a:r>
          </a:p>
          <a:p>
            <a:pPr marL="914400" lvl="1" indent="-514350"/>
            <a:r>
              <a:rPr lang="en-US" dirty="0" smtClean="0"/>
              <a:t>How might we execute this idea?</a:t>
            </a:r>
          </a:p>
          <a:p>
            <a:pPr marL="514350" indent="-514350">
              <a:buFont typeface="+mj-lt"/>
              <a:buAutoNum type="arabicPeriod"/>
            </a:pPr>
            <a:r>
              <a:rPr lang="en-US" dirty="0"/>
              <a:t>R</a:t>
            </a:r>
            <a:r>
              <a:rPr lang="en-US" dirty="0" smtClean="0"/>
              <a:t>esearch collaborations with ABCT CPLAC SIG colleagues</a:t>
            </a:r>
          </a:p>
          <a:p>
            <a:pPr marL="914400" lvl="1" indent="-514350"/>
            <a:r>
              <a:rPr lang="en-US" dirty="0" smtClean="0"/>
              <a:t>Logistics:  How should we help connect members with others with shared interests?</a:t>
            </a:r>
          </a:p>
          <a:p>
            <a:pPr marL="514350" indent="-514350">
              <a:buFont typeface="+mj-lt"/>
              <a:buAutoNum type="arabicPeriod"/>
            </a:pPr>
            <a:r>
              <a:rPr lang="en-US" dirty="0" smtClean="0"/>
              <a:t>Another topic related to research collaborations of interest to our members</a:t>
            </a:r>
          </a:p>
          <a:p>
            <a:pPr marL="514350" indent="-514350">
              <a:buFont typeface="+mj-lt"/>
              <a:buAutoNum type="arabicPeriod"/>
            </a:pPr>
            <a:endParaRPr lang="en-US" dirty="0"/>
          </a:p>
          <a:p>
            <a:pPr marL="0" indent="0">
              <a:buNone/>
            </a:pPr>
            <a:r>
              <a:rPr lang="en-US" dirty="0" smtClean="0"/>
              <a:t>Let’s vote!</a:t>
            </a:r>
            <a:endParaRPr lang="en-US" dirty="0"/>
          </a:p>
        </p:txBody>
      </p:sp>
    </p:spTree>
    <p:extLst>
      <p:ext uri="{BB962C8B-B14F-4D97-AF65-F5344CB8AC3E}">
        <p14:creationId xmlns:p14="http://schemas.microsoft.com/office/powerpoint/2010/main" val="918986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Announcements</a:t>
            </a:r>
            <a:endParaRPr lang="en-US" dirty="0"/>
          </a:p>
        </p:txBody>
      </p:sp>
      <p:sp>
        <p:nvSpPr>
          <p:cNvPr id="3" name="Content Placeholder 2"/>
          <p:cNvSpPr>
            <a:spLocks noGrp="1"/>
          </p:cNvSpPr>
          <p:nvPr>
            <p:ph idx="1"/>
          </p:nvPr>
        </p:nvSpPr>
        <p:spPr>
          <a:xfrm>
            <a:off x="1120000" y="1690688"/>
            <a:ext cx="10233800" cy="4846590"/>
          </a:xfrm>
        </p:spPr>
        <p:txBody>
          <a:bodyPr>
            <a:normAutofit fontScale="55000" lnSpcReduction="20000"/>
          </a:bodyPr>
          <a:lstStyle/>
          <a:p>
            <a:r>
              <a:rPr lang="en-US" sz="4800" b="1" dirty="0" smtClean="0"/>
              <a:t>Our SIG-sponsored PANEL is up next!</a:t>
            </a:r>
          </a:p>
          <a:p>
            <a:pPr lvl="1"/>
            <a:r>
              <a:rPr lang="en-US" sz="3600" dirty="0" smtClean="0">
                <a:latin typeface="Calibri" panose="020F0502020204030204" pitchFamily="34" charset="0"/>
              </a:rPr>
              <a:t>3:00 – 4:30 </a:t>
            </a:r>
            <a:r>
              <a:rPr lang="en-US" sz="3600" dirty="0" smtClean="0"/>
              <a:t>in Ziegfeld Room </a:t>
            </a:r>
            <a:r>
              <a:rPr lang="en-US" sz="3600" dirty="0" smtClean="0"/>
              <a:t>(</a:t>
            </a:r>
            <a:r>
              <a:rPr lang="en-US" sz="3600" dirty="0" smtClean="0">
                <a:latin typeface="Calibri" panose="020F0502020204030204" pitchFamily="34" charset="0"/>
              </a:rPr>
              <a:t>next door</a:t>
            </a:r>
            <a:r>
              <a:rPr lang="en-US" sz="3600" dirty="0" smtClean="0"/>
              <a:t>)</a:t>
            </a:r>
            <a:endParaRPr lang="en-US" sz="3600" dirty="0" smtClean="0"/>
          </a:p>
          <a:p>
            <a:pPr lvl="1"/>
            <a:r>
              <a:rPr lang="en-US" sz="3600" dirty="0" smtClean="0"/>
              <a:t>“Preparing </a:t>
            </a:r>
            <a:r>
              <a:rPr lang="en-US" sz="3600" dirty="0"/>
              <a:t>the Next Generation of Scientist-Practitioners: Disseminating Principles of CBT Through Undergraduate </a:t>
            </a:r>
            <a:r>
              <a:rPr lang="en-US" sz="3600" dirty="0" smtClean="0"/>
              <a:t>Teaching”</a:t>
            </a:r>
            <a:endParaRPr lang="en-US" sz="3600" dirty="0"/>
          </a:p>
          <a:p>
            <a:pPr lvl="1"/>
            <a:endParaRPr lang="en-US" sz="2700" dirty="0" smtClean="0"/>
          </a:p>
          <a:p>
            <a:r>
              <a:rPr lang="en-US" sz="4800" b="1" dirty="0" smtClean="0"/>
              <a:t>The COCKTAIL HOUR with SIG expo and posters is tonight!  </a:t>
            </a:r>
          </a:p>
          <a:p>
            <a:pPr lvl="1"/>
            <a:r>
              <a:rPr lang="en-US" sz="3600" dirty="0" smtClean="0">
                <a:latin typeface="Calibri" panose="020F0502020204030204" pitchFamily="34" charset="0"/>
              </a:rPr>
              <a:t>6:30 – 8:30 </a:t>
            </a:r>
            <a:r>
              <a:rPr lang="en-US" sz="3600" dirty="0" smtClean="0"/>
              <a:t>in Broadway Ballroom (</a:t>
            </a:r>
            <a:r>
              <a:rPr lang="en-US" sz="3600" dirty="0" smtClean="0">
                <a:latin typeface="Calibri" panose="020F0502020204030204" pitchFamily="34" charset="0"/>
              </a:rPr>
              <a:t>6</a:t>
            </a:r>
            <a:r>
              <a:rPr lang="en-US" sz="3600" baseline="30000" dirty="0" smtClean="0"/>
              <a:t>th</a:t>
            </a:r>
            <a:r>
              <a:rPr lang="en-US" sz="3600" dirty="0" smtClean="0"/>
              <a:t> floor)</a:t>
            </a:r>
          </a:p>
          <a:p>
            <a:pPr lvl="1"/>
            <a:r>
              <a:rPr lang="en-US" sz="3600" dirty="0" smtClean="0"/>
              <a:t>Come support our presenters!</a:t>
            </a:r>
          </a:p>
          <a:p>
            <a:pPr marL="0" indent="0">
              <a:buNone/>
            </a:pPr>
            <a:endParaRPr lang="en-US" sz="3500" dirty="0"/>
          </a:p>
          <a:p>
            <a:r>
              <a:rPr lang="en-US" sz="4800" b="1" dirty="0" smtClean="0"/>
              <a:t>Our SOCIAL EVENT is tomorrow!</a:t>
            </a:r>
          </a:p>
          <a:p>
            <a:pPr lvl="1"/>
            <a:r>
              <a:rPr lang="en-US" sz="3600" dirty="0" smtClean="0">
                <a:latin typeface="Calibri" panose="020F0502020204030204" pitchFamily="34" charset="0"/>
              </a:rPr>
              <a:t>4:00 – 6:00 </a:t>
            </a:r>
            <a:r>
              <a:rPr lang="en-US" sz="3600" dirty="0" smtClean="0"/>
              <a:t>pm</a:t>
            </a:r>
          </a:p>
          <a:p>
            <a:pPr lvl="1"/>
            <a:r>
              <a:rPr lang="en-US" sz="3600" dirty="0" smtClean="0"/>
              <a:t>Playwright Tavern (</a:t>
            </a:r>
            <a:r>
              <a:rPr lang="en-US" sz="3600" dirty="0">
                <a:latin typeface="Calibri" panose="020F0502020204030204" pitchFamily="34" charset="0"/>
              </a:rPr>
              <a:t>202</a:t>
            </a:r>
            <a:r>
              <a:rPr lang="en-US" sz="3600" dirty="0"/>
              <a:t> W </a:t>
            </a:r>
            <a:r>
              <a:rPr lang="en-US" sz="3600" dirty="0">
                <a:latin typeface="Calibri" panose="020F0502020204030204" pitchFamily="34" charset="0"/>
              </a:rPr>
              <a:t>49</a:t>
            </a:r>
            <a:r>
              <a:rPr lang="en-US" sz="3600" dirty="0"/>
              <a:t>th </a:t>
            </a:r>
            <a:r>
              <a:rPr lang="en-US" sz="3600" dirty="0" smtClean="0"/>
              <a:t>St)</a:t>
            </a:r>
          </a:p>
          <a:p>
            <a:pPr lvl="1"/>
            <a:r>
              <a:rPr lang="en-US" sz="3600" dirty="0" smtClean="0"/>
              <a:t>A free drink and some appetizers on us!</a:t>
            </a:r>
          </a:p>
          <a:p>
            <a:pPr lvl="1"/>
            <a:r>
              <a:rPr lang="en-US" sz="3600" dirty="0" smtClean="0"/>
              <a:t>Great chance to meet other members and network</a:t>
            </a:r>
          </a:p>
          <a:p>
            <a:pPr lvl="1"/>
            <a:r>
              <a:rPr lang="en-US" sz="3600" dirty="0" smtClean="0"/>
              <a:t>We need feedback on how this goes!</a:t>
            </a:r>
            <a:endParaRPr lang="en-US" sz="3600" dirty="0"/>
          </a:p>
          <a:p>
            <a:endParaRPr lang="en-US" sz="3500" dirty="0" smtClean="0"/>
          </a:p>
          <a:p>
            <a:endParaRPr lang="en-US" sz="3500" dirty="0"/>
          </a:p>
        </p:txBody>
      </p:sp>
    </p:spTree>
    <p:extLst>
      <p:ext uri="{BB962C8B-B14F-4D97-AF65-F5344CB8AC3E}">
        <p14:creationId xmlns:p14="http://schemas.microsoft.com/office/powerpoint/2010/main" val="266345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1000"/>
                                        <p:tgtEl>
                                          <p:spTgt spid="3">
                                            <p:txEl>
                                              <p:pRg st="8" end="8"/>
                                            </p:txEl>
                                          </p:spTgt>
                                        </p:tgtEl>
                                      </p:cBhvr>
                                    </p:animEffect>
                                    <p:anim calcmode="lin" valueType="num">
                                      <p:cBhvr>
                                        <p:cTn id="4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1000"/>
                                        <p:tgtEl>
                                          <p:spTgt spid="3">
                                            <p:txEl>
                                              <p:pRg st="9" end="9"/>
                                            </p:txEl>
                                          </p:spTgt>
                                        </p:tgtEl>
                                      </p:cBhvr>
                                    </p:animEffect>
                                    <p:anim calcmode="lin" valueType="num">
                                      <p:cBhvr>
                                        <p:cTn id="4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9" end="9"/>
                                            </p:txEl>
                                          </p:spTgt>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1000"/>
                                        <p:tgtEl>
                                          <p:spTgt spid="3">
                                            <p:txEl>
                                              <p:pRg st="10" end="10"/>
                                            </p:txEl>
                                          </p:spTgt>
                                        </p:tgtEl>
                                      </p:cBhvr>
                                    </p:animEffect>
                                    <p:anim calcmode="lin" valueType="num">
                                      <p:cBhvr>
                                        <p:cTn id="5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Effect transition="in" filter="fade">
                                      <p:cBhvr>
                                        <p:cTn id="61" dur="1000"/>
                                        <p:tgtEl>
                                          <p:spTgt spid="3">
                                            <p:txEl>
                                              <p:pRg st="12" end="12"/>
                                            </p:txEl>
                                          </p:spTgt>
                                        </p:tgtEl>
                                      </p:cBhvr>
                                    </p:animEffect>
                                    <p:anim calcmode="lin" valueType="num">
                                      <p:cBhvr>
                                        <p:cTn id="62"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3">
                                            <p:txEl>
                                              <p:pRg st="13" end="13"/>
                                            </p:txEl>
                                          </p:spTgt>
                                        </p:tgtEl>
                                        <p:attrNameLst>
                                          <p:attrName>style.visibility</p:attrName>
                                        </p:attrNameLst>
                                      </p:cBhvr>
                                      <p:to>
                                        <p:strVal val="visible"/>
                                      </p:to>
                                    </p:set>
                                    <p:animEffect transition="in" filter="fade">
                                      <p:cBhvr>
                                        <p:cTn id="66" dur="1000"/>
                                        <p:tgtEl>
                                          <p:spTgt spid="3">
                                            <p:txEl>
                                              <p:pRg st="13" end="13"/>
                                            </p:txEl>
                                          </p:spTgt>
                                        </p:tgtEl>
                                      </p:cBhvr>
                                    </p:animEffect>
                                    <p:anim calcmode="lin" valueType="num">
                                      <p:cBhvr>
                                        <p:cTn id="67"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0655" y="582322"/>
            <a:ext cx="7423671" cy="5878013"/>
          </a:xfrm>
          <a:prstGeom prst="rect">
            <a:avLst/>
          </a:prstGeom>
        </p:spPr>
      </p:pic>
    </p:spTree>
    <p:extLst>
      <p:ext uri="{BB962C8B-B14F-4D97-AF65-F5344CB8AC3E}">
        <p14:creationId xmlns:p14="http://schemas.microsoft.com/office/powerpoint/2010/main" val="95288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p:val>
                                            <p:fltVal val="0"/>
                                          </p:val>
                                        </p:tav>
                                        <p:tav tm="100000">
                                          <p:val>
                                            <p:strVal val="#ppt_w"/>
                                          </p:val>
                                        </p:tav>
                                      </p:tavLst>
                                    </p:anim>
                                    <p:anim calcmode="lin" valueType="num">
                                      <p:cBhvr>
                                        <p:cTn id="8" dur="3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6" name="Picture 8" descr="Image result for jackolanter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725839"/>
            <a:ext cx="4702833" cy="313216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halloween group thera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1118" y="3497153"/>
            <a:ext cx="6155308" cy="294458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happy hallowe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2406" y="521714"/>
            <a:ext cx="4088881" cy="25661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stretch>
            <a:fillRect/>
          </a:stretch>
        </p:blipFill>
        <p:spPr>
          <a:xfrm>
            <a:off x="586854" y="671951"/>
            <a:ext cx="4517409" cy="3510461"/>
          </a:xfrm>
          <a:prstGeom prst="rect">
            <a:avLst/>
          </a:prstGeom>
        </p:spPr>
      </p:pic>
    </p:spTree>
    <p:extLst>
      <p:ext uri="{BB962C8B-B14F-4D97-AF65-F5344CB8AC3E}">
        <p14:creationId xmlns:p14="http://schemas.microsoft.com/office/powerpoint/2010/main" val="2011307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056"/>
                                        </p:tgtEl>
                                        <p:attrNameLst>
                                          <p:attrName>style.visibility</p:attrName>
                                        </p:attrNameLst>
                                      </p:cBhvr>
                                      <p:to>
                                        <p:strVal val="visible"/>
                                      </p:to>
                                    </p:set>
                                    <p:animEffect transition="in" filter="fade">
                                      <p:cBhvr>
                                        <p:cTn id="10" dur="3000"/>
                                        <p:tgtEl>
                                          <p:spTgt spid="2056"/>
                                        </p:tgtEl>
                                      </p:cBhvr>
                                    </p:animEffect>
                                  </p:childTnLst>
                                </p:cTn>
                              </p:par>
                              <p:par>
                                <p:cTn id="11" presetID="10" presetClass="entr" presetSubtype="0" fill="hold" nodeType="withEffect">
                                  <p:stCondLst>
                                    <p:cond delay="0"/>
                                  </p:stCondLst>
                                  <p:childTnLst>
                                    <p:set>
                                      <p:cBhvr>
                                        <p:cTn id="12" dur="1" fill="hold">
                                          <p:stCondLst>
                                            <p:cond delay="0"/>
                                          </p:stCondLst>
                                        </p:cTn>
                                        <p:tgtEl>
                                          <p:spTgt spid="2054"/>
                                        </p:tgtEl>
                                        <p:attrNameLst>
                                          <p:attrName>style.visibility</p:attrName>
                                        </p:attrNameLst>
                                      </p:cBhvr>
                                      <p:to>
                                        <p:strVal val="visible"/>
                                      </p:to>
                                    </p:set>
                                    <p:animEffect transition="in" filter="fade">
                                      <p:cBhvr>
                                        <p:cTn id="13" dur="3000"/>
                                        <p:tgtEl>
                                          <p:spTgt spid="2054"/>
                                        </p:tgtEl>
                                      </p:cBhvr>
                                    </p:animEffect>
                                  </p:childTnLst>
                                </p:cTn>
                              </p:par>
                              <p:par>
                                <p:cTn id="14" presetID="10" presetClass="entr" presetSubtype="0" fill="hold" nodeType="with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fade">
                                      <p:cBhvr>
                                        <p:cTn id="16" dur="3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900" y="1970468"/>
            <a:ext cx="11558516" cy="4334798"/>
          </a:xfrm>
        </p:spPr>
        <p:txBody>
          <a:bodyPr>
            <a:normAutofit/>
          </a:bodyPr>
          <a:lstStyle/>
          <a:p>
            <a:pPr marL="0" indent="0" algn="ctr">
              <a:buNone/>
            </a:pPr>
            <a:r>
              <a:rPr lang="en-US" sz="4500" b="1" dirty="0" smtClean="0"/>
              <a:t>Officer voting and plans for the upcoming year…</a:t>
            </a:r>
          </a:p>
          <a:p>
            <a:pPr marL="0" indent="0" algn="ctr">
              <a:buNone/>
            </a:pPr>
            <a:endParaRPr lang="en-US" sz="4500" b="1" dirty="0" smtClean="0"/>
          </a:p>
          <a:p>
            <a:pPr marL="0" indent="0" algn="ctr">
              <a:buNone/>
            </a:pPr>
            <a:r>
              <a:rPr lang="en-US" sz="4500" b="1" i="1" dirty="0" smtClean="0"/>
              <a:t>Sarah Markowitz, incoming President</a:t>
            </a:r>
            <a:endParaRPr lang="en-US" sz="4500" b="1" i="1" dirty="0"/>
          </a:p>
          <a:p>
            <a:pPr marL="0" indent="0">
              <a:buNone/>
            </a:pPr>
            <a:endParaRPr lang="en-US" sz="3500" dirty="0" smtClean="0"/>
          </a:p>
          <a:p>
            <a:endParaRPr lang="en-US" sz="3500" dirty="0"/>
          </a:p>
        </p:txBody>
      </p:sp>
    </p:spTree>
    <p:extLst>
      <p:ext uri="{BB962C8B-B14F-4D97-AF65-F5344CB8AC3E}">
        <p14:creationId xmlns:p14="http://schemas.microsoft.com/office/powerpoint/2010/main" val="297266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900" y="887104"/>
            <a:ext cx="11558516" cy="5418162"/>
          </a:xfrm>
        </p:spPr>
        <p:txBody>
          <a:bodyPr>
            <a:normAutofit/>
          </a:bodyPr>
          <a:lstStyle/>
          <a:p>
            <a:pPr marL="0" indent="0" algn="ctr">
              <a:buNone/>
            </a:pPr>
            <a:r>
              <a:rPr lang="en-US" sz="7600" b="1" dirty="0" smtClean="0"/>
              <a:t>THANK YOU!</a:t>
            </a:r>
          </a:p>
          <a:p>
            <a:pPr marL="0" indent="0" algn="ctr">
              <a:buNone/>
            </a:pPr>
            <a:endParaRPr lang="en-US" sz="7600" b="1" i="1" dirty="0"/>
          </a:p>
          <a:p>
            <a:pPr marL="0" indent="0" algn="ctr">
              <a:buNone/>
            </a:pPr>
            <a:r>
              <a:rPr lang="en-US" sz="7600" b="1" i="1" dirty="0" smtClean="0"/>
              <a:t>See you later today or tomorrow! </a:t>
            </a:r>
            <a:r>
              <a:rPr lang="en-US" sz="7600" b="1" dirty="0" smtClean="0">
                <a:sym typeface="Wingdings" panose="05000000000000000000" pitchFamily="2" charset="2"/>
              </a:rPr>
              <a:t></a:t>
            </a:r>
            <a:endParaRPr lang="en-US" sz="5400" b="1" dirty="0"/>
          </a:p>
          <a:p>
            <a:pPr marL="0" indent="0">
              <a:buNone/>
            </a:pPr>
            <a:endParaRPr lang="en-US" sz="3500" dirty="0" smtClean="0"/>
          </a:p>
          <a:p>
            <a:endParaRPr lang="en-US" sz="3500" dirty="0"/>
          </a:p>
        </p:txBody>
      </p:sp>
    </p:spTree>
    <p:extLst>
      <p:ext uri="{BB962C8B-B14F-4D97-AF65-F5344CB8AC3E}">
        <p14:creationId xmlns:p14="http://schemas.microsoft.com/office/powerpoint/2010/main" val="365741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
      <a:dk1>
        <a:srgbClr val="000000"/>
      </a:dk1>
      <a:lt1>
        <a:srgbClr val="FFFFFF"/>
      </a:lt1>
      <a:dk2>
        <a:srgbClr val="A7A7A7"/>
      </a:dk2>
      <a:lt2>
        <a:srgbClr val="535353"/>
      </a:lt2>
      <a:accent1>
        <a:srgbClr val="4D76A4"/>
      </a:accent1>
      <a:accent2>
        <a:srgbClr val="729460"/>
      </a:accent2>
      <a:accent3>
        <a:srgbClr val="FFFFFF"/>
      </a:accent3>
      <a:accent4>
        <a:srgbClr val="000000"/>
      </a:accent4>
      <a:accent5>
        <a:srgbClr val="B2BDCF"/>
      </a:accent5>
      <a:accent6>
        <a:srgbClr val="678656"/>
      </a:accent6>
      <a:hlink>
        <a:srgbClr val="0000FF"/>
      </a:hlink>
      <a:folHlink>
        <a:srgbClr val="FF00FF"/>
      </a:folHlink>
    </a:clrScheme>
    <a:fontScheme name="Office Theme">
      <a:majorFont>
        <a:latin typeface="Helvetica"/>
        <a:ea typeface="Helvetica"/>
        <a:cs typeface="Helvetica"/>
      </a:majorFont>
      <a:minorFont>
        <a:latin typeface="Helvetica"/>
        <a:ea typeface="Helvetica"/>
        <a:cs typeface="Helvetic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4D76A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ctr" anchorCtr="0" compatLnSpc="1">
        <a:prstTxWarp prst="textNoShape">
          <a:avLst/>
        </a:prstTxWarp>
      </a:bodyPr>
      <a:lstStyle>
        <a:defPPr marL="228600" marR="0" indent="0" algn="l" defTabSz="584200" rtl="0" eaLnBrk="1" fontAlgn="base" latinLnBrk="0" hangingPunct="0">
          <a:lnSpc>
            <a:spcPct val="100000"/>
          </a:lnSpc>
          <a:spcBef>
            <a:spcPct val="0"/>
          </a:spcBef>
          <a:spcAft>
            <a:spcPct val="0"/>
          </a:spcAft>
          <a:buClrTx/>
          <a:buSzTx/>
          <a:buFontTx/>
          <a:buNone/>
          <a:tabLst/>
          <a:defRPr kumimoji="0" lang="en-US" altLang="en-US" sz="3000" b="0" i="0" u="none" strike="noStrike" cap="none" normalizeH="0" baseline="0" smtClean="0">
            <a:ln>
              <a:noFill/>
            </a:ln>
            <a:solidFill>
              <a:srgbClr val="000000"/>
            </a:solidFill>
            <a:effectLst/>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rgbClr val="4D76A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ctr" anchorCtr="0" compatLnSpc="1">
        <a:prstTxWarp prst="textNoShape">
          <a:avLst/>
        </a:prstTxWarp>
      </a:bodyPr>
      <a:lstStyle>
        <a:defPPr marL="228600" marR="0" indent="0" algn="l" defTabSz="584200" rtl="0" eaLnBrk="1" fontAlgn="base" latinLnBrk="0" hangingPunct="0">
          <a:lnSpc>
            <a:spcPct val="100000"/>
          </a:lnSpc>
          <a:spcBef>
            <a:spcPct val="0"/>
          </a:spcBef>
          <a:spcAft>
            <a:spcPct val="0"/>
          </a:spcAft>
          <a:buClrTx/>
          <a:buSzTx/>
          <a:buFontTx/>
          <a:buNone/>
          <a:tabLst/>
          <a:defRPr kumimoji="0" lang="en-US" altLang="en-US" sz="3000" b="0" i="0" u="none" strike="noStrike" cap="none" normalizeH="0" baseline="0" smtClean="0">
            <a:ln>
              <a:noFill/>
            </a:ln>
            <a:solidFill>
              <a:srgbClr val="000000"/>
            </a:solidFill>
            <a:effectLst/>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
      <a:dk1>
        <a:srgbClr val="000000"/>
      </a:dk1>
      <a:lt1>
        <a:srgbClr val="FFFFFF"/>
      </a:lt1>
      <a:dk2>
        <a:srgbClr val="A7A7A7"/>
      </a:dk2>
      <a:lt2>
        <a:srgbClr val="535353"/>
      </a:lt2>
      <a:accent1>
        <a:srgbClr val="4D76A4"/>
      </a:accent1>
      <a:accent2>
        <a:srgbClr val="729460"/>
      </a:accent2>
      <a:accent3>
        <a:srgbClr val="FFFFFF"/>
      </a:accent3>
      <a:accent4>
        <a:srgbClr val="000000"/>
      </a:accent4>
      <a:accent5>
        <a:srgbClr val="B2BDCF"/>
      </a:accent5>
      <a:accent6>
        <a:srgbClr val="678656"/>
      </a:accent6>
      <a:hlink>
        <a:srgbClr val="0000FF"/>
      </a:hlink>
      <a:folHlink>
        <a:srgbClr val="FF00FF"/>
      </a:folHlink>
    </a:clrScheme>
    <a:fontScheme name="Office Theme">
      <a:majorFont>
        <a:latin typeface="Helvetica"/>
        <a:ea typeface="Helvetica"/>
        <a:cs typeface="Helvetica"/>
      </a:majorFont>
      <a:minorFont>
        <a:latin typeface="Helvetica"/>
        <a:ea typeface="Helvetica"/>
        <a:cs typeface="Helvetic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4D76A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ctr" anchorCtr="0" compatLnSpc="1">
        <a:prstTxWarp prst="textNoShape">
          <a:avLst/>
        </a:prstTxWarp>
      </a:bodyPr>
      <a:lstStyle>
        <a:defPPr marL="228600" marR="0" indent="0" algn="l" defTabSz="584200" rtl="0" eaLnBrk="1" fontAlgn="base" latinLnBrk="0" hangingPunct="0">
          <a:lnSpc>
            <a:spcPct val="100000"/>
          </a:lnSpc>
          <a:spcBef>
            <a:spcPct val="0"/>
          </a:spcBef>
          <a:spcAft>
            <a:spcPct val="0"/>
          </a:spcAft>
          <a:buClrTx/>
          <a:buSzTx/>
          <a:buFontTx/>
          <a:buNone/>
          <a:tabLst/>
          <a:defRPr kumimoji="0" lang="en-US" altLang="en-US" sz="3000" b="0" i="0" u="none" strike="noStrike" cap="none" normalizeH="0" baseline="0" smtClean="0">
            <a:ln>
              <a:noFill/>
            </a:ln>
            <a:solidFill>
              <a:srgbClr val="000000"/>
            </a:solidFill>
            <a:effectLst/>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rgbClr val="4D76A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ctr" anchorCtr="0" compatLnSpc="1">
        <a:prstTxWarp prst="textNoShape">
          <a:avLst/>
        </a:prstTxWarp>
      </a:bodyPr>
      <a:lstStyle>
        <a:defPPr marL="228600" marR="0" indent="0" algn="l" defTabSz="584200" rtl="0" eaLnBrk="1" fontAlgn="base" latinLnBrk="0" hangingPunct="0">
          <a:lnSpc>
            <a:spcPct val="100000"/>
          </a:lnSpc>
          <a:spcBef>
            <a:spcPct val="0"/>
          </a:spcBef>
          <a:spcAft>
            <a:spcPct val="0"/>
          </a:spcAft>
          <a:buClrTx/>
          <a:buSzTx/>
          <a:buFontTx/>
          <a:buNone/>
          <a:tabLst/>
          <a:defRPr kumimoji="0" lang="en-US" altLang="en-US" sz="3000" b="0" i="0" u="none" strike="noStrike" cap="none" normalizeH="0" baseline="0" smtClean="0">
            <a:ln>
              <a:noFill/>
            </a:ln>
            <a:solidFill>
              <a:srgbClr val="000000"/>
            </a:solidFill>
            <a:effectLst/>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
      <a:dk1>
        <a:srgbClr val="000000"/>
      </a:dk1>
      <a:lt1>
        <a:srgbClr val="FFFFFF"/>
      </a:lt1>
      <a:dk2>
        <a:srgbClr val="A7A7A7"/>
      </a:dk2>
      <a:lt2>
        <a:srgbClr val="535353"/>
      </a:lt2>
      <a:accent1>
        <a:srgbClr val="4D76A4"/>
      </a:accent1>
      <a:accent2>
        <a:srgbClr val="729460"/>
      </a:accent2>
      <a:accent3>
        <a:srgbClr val="FFFFFF"/>
      </a:accent3>
      <a:accent4>
        <a:srgbClr val="000000"/>
      </a:accent4>
      <a:accent5>
        <a:srgbClr val="B2BDCF"/>
      </a:accent5>
      <a:accent6>
        <a:srgbClr val="678656"/>
      </a:accent6>
      <a:hlink>
        <a:srgbClr val="0000FF"/>
      </a:hlink>
      <a:folHlink>
        <a:srgbClr val="FF00FF"/>
      </a:folHlink>
    </a:clrScheme>
    <a:fontScheme name="Office Theme">
      <a:majorFont>
        <a:latin typeface="Helvetica"/>
        <a:ea typeface="Helvetica"/>
        <a:cs typeface="Helvetica"/>
      </a:majorFont>
      <a:minorFont>
        <a:latin typeface="Helvetica"/>
        <a:ea typeface="Helvetica"/>
        <a:cs typeface="Helvetic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4D76A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ctr" anchorCtr="0" compatLnSpc="1">
        <a:prstTxWarp prst="textNoShape">
          <a:avLst/>
        </a:prstTxWarp>
      </a:bodyPr>
      <a:lstStyle>
        <a:defPPr marL="228600" marR="0" indent="0" algn="l" defTabSz="584200" rtl="0" eaLnBrk="1" fontAlgn="base" latinLnBrk="0" hangingPunct="0">
          <a:lnSpc>
            <a:spcPct val="100000"/>
          </a:lnSpc>
          <a:spcBef>
            <a:spcPct val="0"/>
          </a:spcBef>
          <a:spcAft>
            <a:spcPct val="0"/>
          </a:spcAft>
          <a:buClrTx/>
          <a:buSzTx/>
          <a:buFontTx/>
          <a:buNone/>
          <a:tabLst/>
          <a:defRPr kumimoji="0" lang="en-US" altLang="en-US" sz="3000" b="0" i="0" u="none" strike="noStrike" cap="none" normalizeH="0" baseline="0" smtClean="0">
            <a:ln>
              <a:noFill/>
            </a:ln>
            <a:solidFill>
              <a:srgbClr val="000000"/>
            </a:solidFill>
            <a:effectLst/>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rgbClr val="4D76A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ctr" anchorCtr="0" compatLnSpc="1">
        <a:prstTxWarp prst="textNoShape">
          <a:avLst/>
        </a:prstTxWarp>
      </a:bodyPr>
      <a:lstStyle>
        <a:defPPr marL="228600" marR="0" indent="0" algn="l" defTabSz="584200" rtl="0" eaLnBrk="1" fontAlgn="base" latinLnBrk="0" hangingPunct="0">
          <a:lnSpc>
            <a:spcPct val="100000"/>
          </a:lnSpc>
          <a:spcBef>
            <a:spcPct val="0"/>
          </a:spcBef>
          <a:spcAft>
            <a:spcPct val="0"/>
          </a:spcAft>
          <a:buClrTx/>
          <a:buSzTx/>
          <a:buFontTx/>
          <a:buNone/>
          <a:tabLst/>
          <a:defRPr kumimoji="0" lang="en-US" altLang="en-US" sz="3000" b="0" i="0" u="none" strike="noStrike" cap="none" normalizeH="0" baseline="0" smtClean="0">
            <a:ln>
              <a:noFill/>
            </a:ln>
            <a:solidFill>
              <a:srgbClr val="000000"/>
            </a:solidFill>
            <a:effectLst/>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
      <a:dk1>
        <a:srgbClr val="000000"/>
      </a:dk1>
      <a:lt1>
        <a:srgbClr val="FFFFFF"/>
      </a:lt1>
      <a:dk2>
        <a:srgbClr val="A7A7A7"/>
      </a:dk2>
      <a:lt2>
        <a:srgbClr val="535353"/>
      </a:lt2>
      <a:accent1>
        <a:srgbClr val="4D76A4"/>
      </a:accent1>
      <a:accent2>
        <a:srgbClr val="729460"/>
      </a:accent2>
      <a:accent3>
        <a:srgbClr val="FFFFFF"/>
      </a:accent3>
      <a:accent4>
        <a:srgbClr val="000000"/>
      </a:accent4>
      <a:accent5>
        <a:srgbClr val="B2BDCF"/>
      </a:accent5>
      <a:accent6>
        <a:srgbClr val="678656"/>
      </a:accent6>
      <a:hlink>
        <a:srgbClr val="0000FF"/>
      </a:hlink>
      <a:folHlink>
        <a:srgbClr val="FF00FF"/>
      </a:folHlink>
    </a:clrScheme>
    <a:fontScheme name="Office Theme">
      <a:majorFont>
        <a:latin typeface="Helvetica"/>
        <a:ea typeface="Helvetica"/>
        <a:cs typeface="Helvetica"/>
      </a:majorFont>
      <a:minorFont>
        <a:latin typeface="Helvetica"/>
        <a:ea typeface="Helvetica"/>
        <a:cs typeface="Helvetic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4D76A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ctr" anchorCtr="0" compatLnSpc="1">
        <a:prstTxWarp prst="textNoShape">
          <a:avLst/>
        </a:prstTxWarp>
      </a:bodyPr>
      <a:lstStyle>
        <a:defPPr marL="228600" marR="0" indent="0" algn="l" defTabSz="584200" rtl="0" eaLnBrk="1" fontAlgn="base" latinLnBrk="0" hangingPunct="0">
          <a:lnSpc>
            <a:spcPct val="100000"/>
          </a:lnSpc>
          <a:spcBef>
            <a:spcPct val="0"/>
          </a:spcBef>
          <a:spcAft>
            <a:spcPct val="0"/>
          </a:spcAft>
          <a:buClrTx/>
          <a:buSzTx/>
          <a:buFontTx/>
          <a:buNone/>
          <a:tabLst/>
          <a:defRPr kumimoji="0" lang="en-US" altLang="en-US" sz="3000" b="0" i="0" u="none" strike="noStrike" cap="none" normalizeH="0" baseline="0" smtClean="0">
            <a:ln>
              <a:noFill/>
            </a:ln>
            <a:solidFill>
              <a:srgbClr val="000000"/>
            </a:solidFill>
            <a:effectLst/>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rgbClr val="4D76A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50800" tIns="50800" rIns="50800" bIns="50800" numCol="1" anchor="ctr" anchorCtr="0" compatLnSpc="1">
        <a:prstTxWarp prst="textNoShape">
          <a:avLst/>
        </a:prstTxWarp>
      </a:bodyPr>
      <a:lstStyle>
        <a:defPPr marL="228600" marR="0" indent="0" algn="l" defTabSz="584200" rtl="0" eaLnBrk="1" fontAlgn="base" latinLnBrk="0" hangingPunct="0">
          <a:lnSpc>
            <a:spcPct val="100000"/>
          </a:lnSpc>
          <a:spcBef>
            <a:spcPct val="0"/>
          </a:spcBef>
          <a:spcAft>
            <a:spcPct val="0"/>
          </a:spcAft>
          <a:buClrTx/>
          <a:buSzTx/>
          <a:buFontTx/>
          <a:buNone/>
          <a:tabLst/>
          <a:defRPr kumimoji="0" lang="en-US" altLang="en-US" sz="3000" b="0" i="0" u="none" strike="noStrike" cap="none" normalizeH="0" baseline="0" smtClean="0">
            <a:ln>
              <a:noFill/>
            </a:ln>
            <a:solidFill>
              <a:srgbClr val="000000"/>
            </a:solidFill>
            <a:effectLst/>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145</TotalTime>
  <Words>4641</Words>
  <Application>Microsoft Office PowerPoint</Application>
  <PresentationFormat>Widescreen</PresentationFormat>
  <Paragraphs>341</Paragraphs>
  <Slides>38</Slides>
  <Notes>17</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38</vt:i4>
      </vt:variant>
    </vt:vector>
  </HeadingPairs>
  <TitlesOfParts>
    <vt:vector size="54" baseType="lpstr">
      <vt:lpstr>Arial</vt:lpstr>
      <vt:lpstr>Calibri</vt:lpstr>
      <vt:lpstr>Corbel</vt:lpstr>
      <vt:lpstr>Didot</vt:lpstr>
      <vt:lpstr>Ebrima</vt:lpstr>
      <vt:lpstr>Helvetica</vt:lpstr>
      <vt:lpstr>Palatino</vt:lpstr>
      <vt:lpstr>Palatino (Body)</vt:lpstr>
      <vt:lpstr>Wingdings</vt:lpstr>
      <vt:lpstr>Zapf Dingbats</vt:lpstr>
      <vt:lpstr>Depth</vt:lpstr>
      <vt:lpstr>Office Theme</vt:lpstr>
      <vt:lpstr>1_Office Theme</vt:lpstr>
      <vt:lpstr>2_Office Theme</vt:lpstr>
      <vt:lpstr>3_Office Theme</vt:lpstr>
      <vt:lpstr>4_Office Theme</vt:lpstr>
      <vt:lpstr>PowerPoint Presentation</vt:lpstr>
      <vt:lpstr>Today’s Agenda</vt:lpstr>
      <vt:lpstr>Membership Renewal</vt:lpstr>
      <vt:lpstr>Do you have interest in serving on the Program Committee?</vt:lpstr>
      <vt:lpstr>Goals &amp; Accomplishments</vt:lpstr>
      <vt:lpstr>Goals &amp; Accomplishments</vt:lpstr>
      <vt:lpstr>Goals &amp; Accomplishments</vt:lpstr>
      <vt:lpstr>In addition to our SIG accomplishments, our members have been very productive as well…</vt:lpstr>
      <vt:lpstr>Student Poster Awards</vt:lpstr>
      <vt:lpstr>Evaluating the Impact of Etiological Explanations for Social Anxiety Disorder</vt:lpstr>
      <vt:lpstr>Implication of Biological Explanations</vt:lpstr>
      <vt:lpstr>Previous research</vt:lpstr>
      <vt:lpstr>Biological Explanations and Social Anxiety Disorder (SAD)</vt:lpstr>
      <vt:lpstr>Study Participants</vt:lpstr>
      <vt:lpstr>PowerPoint Presentation</vt:lpstr>
      <vt:lpstr>Results: Explanation Credibility</vt:lpstr>
      <vt:lpstr>Results: Personal Responsibility </vt:lpstr>
      <vt:lpstr>Results: Treatment Effectiveness</vt:lpstr>
      <vt:lpstr>Results: Symptomatic Subgroup</vt:lpstr>
      <vt:lpstr>Summary</vt:lpstr>
      <vt:lpstr>Limitations</vt:lpstr>
      <vt:lpstr>The Take-Away</vt:lpstr>
      <vt:lpstr>THANK YOU!</vt:lpstr>
      <vt:lpstr>Other Information</vt:lpstr>
      <vt:lpstr>Descriptor Vignette</vt:lpstr>
      <vt:lpstr>Psychosocial Vignette</vt:lpstr>
      <vt:lpstr>Biological Vignette </vt:lpstr>
      <vt:lpstr>Biopsychosocial Vignette #1</vt:lpstr>
      <vt:lpstr>Biopsychosocial Vignette #2</vt:lpstr>
      <vt:lpstr>Research Collaborations Across Liberal Arts Colleges</vt:lpstr>
      <vt:lpstr>My experience</vt:lpstr>
      <vt:lpstr>Advantages</vt:lpstr>
      <vt:lpstr>Discussion Topics</vt:lpstr>
      <vt:lpstr>Announcements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Lootens, Christopher</dc:creator>
  <cp:lastModifiedBy>Lootens, Christopher</cp:lastModifiedBy>
  <cp:revision>22</cp:revision>
  <dcterms:created xsi:type="dcterms:W3CDTF">2016-10-19T04:23:16Z</dcterms:created>
  <dcterms:modified xsi:type="dcterms:W3CDTF">2016-10-28T15:33:58Z</dcterms:modified>
</cp:coreProperties>
</file>